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931" r:id="rId2"/>
    <p:sldId id="563" r:id="rId3"/>
    <p:sldId id="926" r:id="rId4"/>
    <p:sldId id="847" r:id="rId5"/>
    <p:sldId id="852" r:id="rId6"/>
    <p:sldId id="905" r:id="rId7"/>
    <p:sldId id="859" r:id="rId8"/>
    <p:sldId id="860" r:id="rId9"/>
    <p:sldId id="861" r:id="rId10"/>
    <p:sldId id="865" r:id="rId11"/>
    <p:sldId id="867" r:id="rId12"/>
    <p:sldId id="868" r:id="rId13"/>
    <p:sldId id="869" r:id="rId14"/>
    <p:sldId id="870" r:id="rId15"/>
    <p:sldId id="871" r:id="rId16"/>
    <p:sldId id="872" r:id="rId17"/>
    <p:sldId id="873" r:id="rId18"/>
    <p:sldId id="874" r:id="rId19"/>
    <p:sldId id="536" r:id="rId20"/>
    <p:sldId id="863" r:id="rId21"/>
    <p:sldId id="907" r:id="rId22"/>
    <p:sldId id="538" r:id="rId23"/>
    <p:sldId id="552" r:id="rId24"/>
    <p:sldId id="529" r:id="rId25"/>
    <p:sldId id="879" r:id="rId26"/>
    <p:sldId id="880" r:id="rId27"/>
    <p:sldId id="881" r:id="rId28"/>
    <p:sldId id="882" r:id="rId29"/>
    <p:sldId id="883" r:id="rId30"/>
    <p:sldId id="884" r:id="rId31"/>
    <p:sldId id="558" r:id="rId32"/>
    <p:sldId id="858" r:id="rId33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060" autoAdjust="0"/>
    <p:restoredTop sz="91548" autoAdjust="0"/>
  </p:normalViewPr>
  <p:slideViewPr>
    <p:cSldViewPr>
      <p:cViewPr varScale="1">
        <p:scale>
          <a:sx n="149" d="100"/>
          <a:sy n="149" d="100"/>
        </p:scale>
        <p:origin x="176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28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8.wmf"/><Relationship Id="rId1" Type="http://schemas.openxmlformats.org/officeDocument/2006/relationships/image" Target="../media/image3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F78601-099E-45F8-BCD0-1AE9B23B4703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854398-7202-40BD-9057-CD5BAC32BD8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56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47C4BD-AA80-4732-ADF5-B05F1171D9F2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4972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47C4BD-AA80-4732-ADF5-B05F1171D9F2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290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3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77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1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98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10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29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3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72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39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10EB33-829A-4DEC-A724-CADEF8D381D0}" type="slidenum">
              <a:rPr lang="en-US" smtClean="0">
                <a:latin typeface="Arial" pitchFamily="34" charset="0"/>
              </a:rPr>
              <a:pPr/>
              <a:t>2</a:t>
            </a:fld>
            <a:endParaRPr lang="en-US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678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79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7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8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15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20192-F9C2-478A-ADA7-9C274DCF473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13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081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6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84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746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6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C0628-4F89-4C99-970C-1F008DEB4C2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78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09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06B177-60F4-44D8-831E-4D15B3123FE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53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C0628-4F89-4C99-970C-1F008DEB4C2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0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31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C0628-4F89-4C99-970C-1F008DEB4C2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78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40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C0628-4F89-4C99-970C-1F008DEB4C2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39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C0628-4F89-4C99-970C-1F008DEB4C2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C0628-4F89-4C99-970C-1F008DEB4C2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8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75A2-6513-4F74-B4C9-50D5DD501781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E28C2-EF1C-44C8-93A8-208767FD1DF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4CDEC-AF6D-425F-8A66-61BF2C36B08F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63D4B-BB2E-4191-8C9C-97827A7D900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4A888-302A-4E6D-A28D-5C1C4FB2796C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CB328-FF7D-40BE-A2CB-D1A437031F6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5187B-38D4-40FD-A9FD-C193690B24B0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511-FC34-475C-8D6E-8059F11541E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D8ADA-D893-49C2-B64E-F542A6171E4E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1D2CF-7F72-48D6-85CA-82267E4A3C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86E20-6D31-42B1-9112-E06F87710F6E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AF140-CBDF-42B3-9F54-891D3C3C95B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29AC0-9535-4E57-B4A8-ACF388215A80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53665-E939-444C-A47F-08853EA861F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0EEE0-BFCA-4E41-A56D-BAC6A6FC5C65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52B8-BD6E-4543-8028-9733839041C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81385-49CB-44DD-BDB1-6F212B4F5779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3652F-4AFA-4B5F-923F-7FBEAE30611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601F4-7138-4F4A-B180-7EAD173EF2A2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02736-0260-46DE-B9A2-0AB08C554BD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B32C0-9D2B-4F78-A713-F9B11A90E30C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291D6-B77C-4D13-BA97-516B31D460B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048054-9D80-4CEA-AF9A-06F4D6EDF977}" type="datetimeFigureOut">
              <a:rPr lang="el-GR"/>
              <a:pPr>
                <a:defRPr/>
              </a:pPr>
              <a:t>20/5/22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AB3505-7293-4F38-AE07-8A00FC3405D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eo@mail.ntua.g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7.tiff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9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5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908050"/>
            <a:ext cx="5834063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l-GR" b="1" dirty="0"/>
              <a:t>Εισαγωγή στην Πληροφορική και τον Προγραμματισμό Η/Υ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437" y="5204792"/>
            <a:ext cx="6400800" cy="1752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400" b="1" dirty="0"/>
              <a:t>Λεωνίδας Αλεξόπουλος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z="2400" b="1" dirty="0"/>
              <a:t>Αν. Καθηγητής ΕΜΠ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/>
              <a:t>E-mail: </a:t>
            </a:r>
            <a:r>
              <a:rPr lang="en-US" sz="2400" b="1" dirty="0">
                <a:hlinkClick r:id="rId3"/>
              </a:rPr>
              <a:t>leo@mail.ntua.gr</a:t>
            </a:r>
            <a:endParaRPr lang="el-GR" sz="24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z="2400" b="1" dirty="0" err="1"/>
              <a:t>Τηλ</a:t>
            </a:r>
            <a:r>
              <a:rPr lang="el-GR" sz="2400" b="1" dirty="0"/>
              <a:t>: 210 772-1666</a:t>
            </a:r>
            <a:endParaRPr lang="en-US" sz="24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l-GR" sz="2400" b="1" dirty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" y="250130"/>
            <a:ext cx="289242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3"/>
          <p:cNvSpPr txBox="1"/>
          <p:nvPr/>
        </p:nvSpPr>
        <p:spPr>
          <a:xfrm>
            <a:off x="285719" y="2754792"/>
            <a:ext cx="8569325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356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083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fontAlgn="auto">
              <a:lnSpc>
                <a:spcPts val="356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083" b="1" dirty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lang="el-GR" sz="3083" b="1" baseline="30000" dirty="0">
                <a:solidFill>
                  <a:srgbClr val="FF0000"/>
                </a:solidFill>
                <a:latin typeface="Arial"/>
                <a:cs typeface="Arial"/>
              </a:rPr>
              <a:t>ο</a:t>
            </a:r>
            <a:r>
              <a:rPr lang="el-GR" sz="3083" b="1" dirty="0">
                <a:solidFill>
                  <a:srgbClr val="FF0000"/>
                </a:solidFill>
                <a:latin typeface="Arial"/>
                <a:cs typeface="Arial"/>
              </a:rPr>
              <a:t> Μάθημα</a:t>
            </a:r>
            <a:endParaRPr lang="en-CA" sz="3083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fontAlgn="auto">
              <a:lnSpc>
                <a:spcPts val="356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CA" sz="3083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A5B6304-2CA7-47A5-BF82-3162BEA2A62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7AFB9-9D1E-EA40-92F4-0458A6240F9B}"/>
              </a:ext>
            </a:extLst>
          </p:cNvPr>
          <p:cNvSpPr/>
          <p:nvPr/>
        </p:nvSpPr>
        <p:spPr>
          <a:xfrm>
            <a:off x="501929" y="3668831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" dirty="0">
                <a:solidFill>
                  <a:srgbClr val="FF0000"/>
                </a:solidFill>
              </a:rPr>
              <a:t>ΑΣΚΗΣΕΙΣ </a:t>
            </a:r>
          </a:p>
          <a:p>
            <a:pPr algn="ctr"/>
            <a:r>
              <a:rPr lang="el" dirty="0">
                <a:solidFill>
                  <a:srgbClr val="FF0000"/>
                </a:solidFill>
              </a:rPr>
              <a:t>Λογικές Πύλες / Πράξεις / Συναρτήσεις / Κυκλώματα </a:t>
            </a:r>
          </a:p>
          <a:p>
            <a:pPr algn="ctr"/>
            <a:r>
              <a:rPr lang="el" dirty="0">
                <a:solidFill>
                  <a:srgbClr val="FF0000"/>
                </a:solidFill>
              </a:rPr>
              <a:t>Ανάλυση και Σύνθεση</a:t>
            </a:r>
          </a:p>
          <a:p>
            <a:pPr algn="ctr"/>
            <a:endParaRPr lang="el" dirty="0">
              <a:solidFill>
                <a:srgbClr val="FF0000"/>
              </a:solidFill>
            </a:endParaRPr>
          </a:p>
          <a:p>
            <a:pPr algn="ctr"/>
            <a:r>
              <a:rPr lang="el-GR" dirty="0">
                <a:solidFill>
                  <a:srgbClr val="FF0000"/>
                </a:solidFill>
              </a:rPr>
              <a:t>Τυπικά Συνδυαστικά &amp; </a:t>
            </a:r>
            <a:r>
              <a:rPr lang="el-GR" dirty="0" err="1">
                <a:solidFill>
                  <a:srgbClr val="FF0000"/>
                </a:solidFill>
              </a:rPr>
              <a:t>Ακολουθιακά</a:t>
            </a:r>
            <a:r>
              <a:rPr lang="el-GR" dirty="0">
                <a:solidFill>
                  <a:srgbClr val="FF0000"/>
                </a:solidFill>
              </a:rPr>
              <a:t> Λογικά Κυκλώματα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17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780206" y="2367171"/>
            <a:ext cx="7412094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4400" dirty="0">
                <a:latin typeface="Arial"/>
                <a:cs typeface="Arial"/>
              </a:rPr>
              <a:t>Τυπικά</a:t>
            </a:r>
          </a:p>
          <a:p>
            <a:pPr algn="ctr"/>
            <a:r>
              <a:rPr lang="el-GR" sz="4400" dirty="0">
                <a:latin typeface="Arial"/>
                <a:cs typeface="Arial"/>
              </a:rPr>
              <a:t>Συνδυαστικά &amp; </a:t>
            </a:r>
            <a:r>
              <a:rPr lang="el-GR" sz="4400" dirty="0" err="1">
                <a:latin typeface="Arial"/>
                <a:cs typeface="Arial"/>
              </a:rPr>
              <a:t>Ακολουθιακά</a:t>
            </a:r>
            <a:r>
              <a:rPr lang="el-GR" sz="4400" dirty="0">
                <a:latin typeface="Arial"/>
                <a:cs typeface="Arial"/>
              </a:rPr>
              <a:t> </a:t>
            </a:r>
          </a:p>
          <a:p>
            <a:pPr algn="ctr"/>
            <a:r>
              <a:rPr lang="el-GR" sz="4400" dirty="0">
                <a:latin typeface="Arial"/>
                <a:cs typeface="Arial"/>
              </a:rPr>
              <a:t>Λογικά Κυκλώματα</a:t>
            </a:r>
            <a:endParaRPr lang="en-US" sz="4400" dirty="0">
              <a:latin typeface="Arial"/>
              <a:cs typeface="Arial"/>
            </a:endParaRPr>
          </a:p>
          <a:p>
            <a:pPr algn="ctr"/>
            <a:endParaRPr lang="en-US" sz="4400" dirty="0">
              <a:latin typeface="Arial"/>
              <a:cs typeface="Arial"/>
            </a:endParaRPr>
          </a:p>
          <a:p>
            <a:pPr algn="ctr"/>
            <a:r>
              <a:rPr lang="en-US" sz="4400" dirty="0">
                <a:solidFill>
                  <a:srgbClr val="009999"/>
                </a:solidFill>
                <a:latin typeface="Comic Sans MS" pitchFamily="66" charset="0"/>
              </a:rPr>
              <a:t>(</a:t>
            </a:r>
            <a:r>
              <a:rPr lang="el-GR" sz="4400" dirty="0">
                <a:solidFill>
                  <a:srgbClr val="009999"/>
                </a:solidFill>
                <a:latin typeface="Comic Sans MS" pitchFamily="66" charset="0"/>
              </a:rPr>
              <a:t>ΕΚΤΟΣ ΥΛΗΣ)</a:t>
            </a:r>
            <a:endParaRPr lang="el-GR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32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AA551C3-9EBC-48B1-B250-F12473AD893B}" type="slidenum">
              <a:rPr lang="en-US" smtClean="0">
                <a:latin typeface="Arial"/>
                <a:cs typeface="Arial"/>
              </a:rPr>
              <a:pPr/>
              <a:t>11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>
                <a:latin typeface="Arial"/>
                <a:cs typeface="Arial"/>
              </a:rPr>
              <a:t>Συνδυαστικά Λογικά Κυκλώματα</a:t>
            </a:r>
            <a:endParaRPr lang="en-US" u="sng" dirty="0">
              <a:latin typeface="Arial"/>
              <a:cs typeface="Arial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Arial"/>
                <a:cs typeface="Arial"/>
              </a:rPr>
              <a:t>Τα </a:t>
            </a:r>
            <a:r>
              <a:rPr lang="el-GR" sz="2000" b="1" dirty="0">
                <a:solidFill>
                  <a:srgbClr val="FF0000"/>
                </a:solidFill>
                <a:latin typeface="Arial"/>
                <a:cs typeface="Arial"/>
              </a:rPr>
              <a:t>Συνδυαστικά Λογικά Κυκλώματα</a:t>
            </a:r>
            <a:r>
              <a:rPr lang="el-GR" sz="2000" dirty="0">
                <a:latin typeface="Arial"/>
                <a:cs typeface="Arial"/>
              </a:rPr>
              <a:t> υλοποιούν στατικές λογικές συναρτήσεις δηλαδή  σχέσεις εισόδων - εξόδων του τύπου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b="1" i="1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dirty="0">
                <a:latin typeface="Arial"/>
                <a:cs typeface="Arial"/>
              </a:rPr>
              <a:t>	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2000" i="1" dirty="0">
                <a:latin typeface="Arial"/>
                <a:cs typeface="Arial"/>
              </a:rPr>
              <a:t>                            </a:t>
            </a:r>
            <a:r>
              <a:rPr lang="en-US" sz="2400" b="1" i="1" dirty="0">
                <a:solidFill>
                  <a:srgbClr val="339933"/>
                </a:solidFill>
                <a:latin typeface="Arial"/>
                <a:cs typeface="Arial"/>
              </a:rPr>
              <a:t>x </a:t>
            </a:r>
            <a:r>
              <a:rPr lang="en-US" sz="2000" i="1" dirty="0">
                <a:latin typeface="Arial"/>
                <a:cs typeface="Arial"/>
              </a:rPr>
              <a:t>                                               </a:t>
            </a:r>
            <a:r>
              <a:rPr lang="en-US" sz="2400" b="1" i="1" dirty="0">
                <a:solidFill>
                  <a:schemeClr val="accent2"/>
                </a:solidFill>
                <a:latin typeface="Arial"/>
                <a:cs typeface="Arial"/>
              </a:rPr>
              <a:t>z</a:t>
            </a:r>
            <a:endParaRPr lang="el-GR" sz="2400" b="1" i="1" dirty="0">
              <a:solidFill>
                <a:schemeClr val="accent2"/>
              </a:solidFill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i="1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dirty="0">
                <a:latin typeface="Arial"/>
                <a:cs typeface="Arial"/>
              </a:rPr>
              <a:t>	όπου το </a:t>
            </a:r>
            <a:r>
              <a:rPr lang="en-GB" sz="2000" b="1" i="1" dirty="0">
                <a:latin typeface="Arial"/>
                <a:cs typeface="Arial"/>
              </a:rPr>
              <a:t>z</a:t>
            </a:r>
            <a:r>
              <a:rPr lang="el-GR" sz="2000" dirty="0">
                <a:latin typeface="Arial"/>
                <a:cs typeface="Arial"/>
              </a:rPr>
              <a:t> εξαρτάται μόνο από το </a:t>
            </a:r>
            <a:r>
              <a:rPr lang="en-GB" sz="2000" b="1" i="1" dirty="0">
                <a:latin typeface="Arial"/>
                <a:cs typeface="Arial"/>
              </a:rPr>
              <a:t>x</a:t>
            </a:r>
            <a:r>
              <a:rPr lang="el-GR" sz="2000" dirty="0">
                <a:latin typeface="Arial"/>
                <a:cs typeface="Arial"/>
              </a:rPr>
              <a:t> με μια </a:t>
            </a:r>
            <a:r>
              <a:rPr lang="el-GR" sz="2000" b="1" dirty="0">
                <a:latin typeface="Arial"/>
                <a:cs typeface="Arial"/>
              </a:rPr>
              <a:t>στατική </a:t>
            </a:r>
            <a:r>
              <a:rPr lang="el-GR" sz="2000" dirty="0">
                <a:latin typeface="Arial"/>
                <a:cs typeface="Arial"/>
              </a:rPr>
              <a:t>(δηλ. μη χρονικά εξαρτώμενη) </a:t>
            </a:r>
            <a:r>
              <a:rPr lang="el-GR" sz="2000" b="1" dirty="0">
                <a:latin typeface="Arial"/>
                <a:cs typeface="Arial"/>
              </a:rPr>
              <a:t>σχέση</a:t>
            </a:r>
            <a:r>
              <a:rPr lang="el-GR" sz="2000" dirty="0">
                <a:latin typeface="Arial"/>
                <a:cs typeface="Arial"/>
              </a:rPr>
              <a:t> εισόδου / εξόδου. Π.χ. </a:t>
            </a:r>
          </a:p>
        </p:txBody>
      </p:sp>
      <p:sp>
        <p:nvSpPr>
          <p:cNvPr id="1031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032" name="Rectangle 5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2570163" y="2049463"/>
          <a:ext cx="367665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46" name="Equation" r:id="rId4" imgW="2057400" imgH="279400" progId="Equation.3">
                  <p:embed/>
                </p:oleObj>
              </mc:Choice>
              <mc:Fallback>
                <p:oleObj name="Equation" r:id="rId4" imgW="2057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2049463"/>
                        <a:ext cx="3676650" cy="49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816350" y="2497138"/>
            <a:ext cx="914400" cy="914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i="1">
                <a:latin typeface="Arial"/>
                <a:cs typeface="Arial"/>
              </a:rPr>
              <a:t>f(x)</a:t>
            </a: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2843808" y="2708921"/>
            <a:ext cx="976312" cy="144016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2843808" y="2852936"/>
            <a:ext cx="976312" cy="144016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843808" y="2996952"/>
            <a:ext cx="976312" cy="144016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4716016" y="2852936"/>
            <a:ext cx="976313" cy="141486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4716016" y="2996952"/>
            <a:ext cx="976313" cy="141486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4716016" y="3140968"/>
            <a:ext cx="976313" cy="141486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4716016" y="2564904"/>
            <a:ext cx="976313" cy="141486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4716016" y="2708920"/>
            <a:ext cx="976313" cy="141486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64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AC432E-98DA-4D7E-8E4F-0A07EA6C90DE}" type="slidenum">
              <a:rPr lang="en-US" smtClean="0">
                <a:latin typeface="Arial"/>
                <a:cs typeface="Arial"/>
              </a:rPr>
              <a:pPr/>
              <a:t>12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1413"/>
          </a:xfrm>
        </p:spPr>
        <p:txBody>
          <a:bodyPr/>
          <a:lstStyle/>
          <a:p>
            <a:pPr eaLnBrk="1" hangingPunct="1"/>
            <a:r>
              <a:rPr lang="el-GR" sz="3200" dirty="0">
                <a:latin typeface="Arial"/>
                <a:cs typeface="Arial"/>
              </a:rPr>
              <a:t>Τυπικά Συνδυαστικά Κυκλώματα: </a:t>
            </a:r>
            <a:r>
              <a:rPr lang="el-GR" sz="3200" dirty="0">
                <a:solidFill>
                  <a:srgbClr val="FF0000"/>
                </a:solidFill>
                <a:latin typeface="Arial"/>
                <a:cs typeface="Arial"/>
              </a:rPr>
              <a:t>Διακόπτες Ελέγχου (</a:t>
            </a:r>
            <a:r>
              <a:rPr lang="en-GB" sz="3200" dirty="0">
                <a:solidFill>
                  <a:srgbClr val="FF0000"/>
                </a:solidFill>
                <a:latin typeface="Arial"/>
                <a:cs typeface="Arial"/>
              </a:rPr>
              <a:t>Control Switches</a:t>
            </a:r>
            <a:r>
              <a:rPr lang="el-GR" sz="32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lang="el-GR" dirty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675" y="1771650"/>
            <a:ext cx="8229600" cy="457358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n-US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n-US" sz="2000" dirty="0">
              <a:latin typeface="Arial"/>
              <a:cs typeface="Arial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el-GR" sz="2000" dirty="0">
              <a:latin typeface="Arial"/>
              <a:cs typeface="Arial"/>
            </a:endParaRPr>
          </a:p>
        </p:txBody>
      </p:sp>
      <p:sp>
        <p:nvSpPr>
          <p:cNvPr id="5128" name="Line 4"/>
          <p:cNvSpPr>
            <a:spLocks noChangeShapeType="1"/>
          </p:cNvSpPr>
          <p:nvPr/>
        </p:nvSpPr>
        <p:spPr bwMode="auto">
          <a:xfrm>
            <a:off x="395288" y="116522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5129" name="Rectangle 6"/>
          <p:cNvSpPr>
            <a:spLocks noChangeArrowheads="1"/>
          </p:cNvSpPr>
          <p:nvPr/>
        </p:nvSpPr>
        <p:spPr bwMode="auto">
          <a:xfrm>
            <a:off x="0" y="1758434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0" y="782638"/>
          <a:ext cx="4754563" cy="484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51" name="Visio" r:id="rId4" imgW="5619869" imgH="5494853" progId="">
                  <p:embed/>
                </p:oleObj>
              </mc:Choice>
              <mc:Fallback>
                <p:oleObj name="Visio" r:id="rId4" imgW="5619869" imgH="549485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82638"/>
                        <a:ext cx="4754563" cy="4840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0" y="1753672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5076825" y="1189038"/>
          <a:ext cx="4067175" cy="363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52" name="Visio" r:id="rId6" imgW="5619869" imgH="5041880" progId="">
                  <p:embed/>
                </p:oleObj>
              </mc:Choice>
              <mc:Fallback>
                <p:oleObj name="Visio" r:id="rId6" imgW="5619869" imgH="50418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189038"/>
                        <a:ext cx="4067175" cy="3636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4181475" y="1247775"/>
            <a:ext cx="1804988" cy="419100"/>
          </a:xfrm>
          <a:prstGeom prst="curvedDownArrow">
            <a:avLst>
              <a:gd name="adj1" fmla="val 86136"/>
              <a:gd name="adj2" fmla="val 172273"/>
              <a:gd name="adj3" fmla="val 33333"/>
            </a:avLst>
          </a:prstGeom>
          <a:solidFill>
            <a:srgbClr val="CC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BC6FF5-022A-6841-9A45-142EE645BBCD}"/>
              </a:ext>
            </a:extLst>
          </p:cNvPr>
          <p:cNvGrpSpPr/>
          <p:nvPr/>
        </p:nvGrpSpPr>
        <p:grpSpPr>
          <a:xfrm>
            <a:off x="7557326" y="1628800"/>
            <a:ext cx="471058" cy="2515645"/>
            <a:chOff x="7557326" y="1628800"/>
            <a:chExt cx="471058" cy="2515645"/>
          </a:xfrm>
        </p:grpSpPr>
        <p:sp>
          <p:nvSpPr>
            <p:cNvPr id="11" name="Rectangle 26">
              <a:extLst>
                <a:ext uri="{FF2B5EF4-FFF2-40B4-BE49-F238E27FC236}">
                  <a16:creationId xmlns:a16="http://schemas.microsoft.com/office/drawing/2014/main" id="{569AA29F-9A57-DB47-92D9-C57D9AADA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7329" y="1628800"/>
              <a:ext cx="471055" cy="57677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l-GR" dirty="0">
                  <a:latin typeface="Arial"/>
                  <a:cs typeface="Arial"/>
                </a:rPr>
                <a:t>?</a:t>
              </a: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3D6FE190-F35C-264B-A9F7-9652AB844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7328" y="2310354"/>
              <a:ext cx="471055" cy="57677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l-GR" dirty="0">
                  <a:latin typeface="Arial"/>
                  <a:cs typeface="Arial"/>
                </a:rPr>
                <a:t>?</a:t>
              </a:r>
            </a:p>
          </p:txBody>
        </p:sp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677F45BF-B8BC-6B43-8014-DE4F4B3F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7327" y="2939010"/>
              <a:ext cx="471055" cy="57677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l-GR" dirty="0">
                  <a:latin typeface="Arial"/>
                  <a:cs typeface="Arial"/>
                </a:rPr>
                <a:t>?</a:t>
              </a:r>
            </a:p>
          </p:txBody>
        </p:sp>
        <p:sp>
          <p:nvSpPr>
            <p:cNvPr id="14" name="Rectangle 26">
              <a:extLst>
                <a:ext uri="{FF2B5EF4-FFF2-40B4-BE49-F238E27FC236}">
                  <a16:creationId xmlns:a16="http://schemas.microsoft.com/office/drawing/2014/main" id="{1AABC9CB-6193-6E4B-8A69-F35B68D5A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7326" y="3567666"/>
              <a:ext cx="471055" cy="57677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l-GR" dirty="0">
                  <a:latin typeface="Arial"/>
                  <a:cs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34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49B03A-64FA-4651-8D61-1329C084FF01}" type="slidenum">
              <a:rPr lang="en-US" smtClean="0">
                <a:latin typeface=""/>
                <a:cs typeface=""/>
              </a:rPr>
              <a:pPr/>
              <a:t>13</a:t>
            </a:fld>
            <a:endParaRPr lang="en-US">
              <a:latin typeface=""/>
              <a:cs typeface="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>
                <a:latin typeface=""/>
                <a:cs typeface=""/>
              </a:rPr>
              <a:t>Τυπικά Συνδυαστικά Κυκλώματα:</a:t>
            </a:r>
            <a:br>
              <a:rPr lang="el-GR" sz="3200">
                <a:latin typeface=""/>
                <a:cs typeface=""/>
              </a:rPr>
            </a:br>
            <a:r>
              <a:rPr lang="el-GR" sz="3200">
                <a:solidFill>
                  <a:srgbClr val="CCCC00"/>
                </a:solidFill>
                <a:latin typeface=""/>
                <a:cs typeface=""/>
              </a:rPr>
              <a:t>Μάσκες (</a:t>
            </a:r>
            <a:r>
              <a:rPr lang="en-GB" sz="3200">
                <a:solidFill>
                  <a:srgbClr val="CCCC00"/>
                </a:solidFill>
                <a:latin typeface=""/>
                <a:cs typeface=""/>
              </a:rPr>
              <a:t>Masks</a:t>
            </a:r>
            <a:r>
              <a:rPr lang="el-GR" sz="3200">
                <a:solidFill>
                  <a:srgbClr val="CCCC00"/>
                </a:solidFill>
                <a:latin typeface=""/>
                <a:cs typeface=""/>
              </a:rPr>
              <a:t>)</a:t>
            </a:r>
            <a:endParaRPr lang="en-US" sz="3200">
              <a:solidFill>
                <a:srgbClr val="CCCC00"/>
              </a:solidFill>
              <a:latin typeface=""/>
              <a:cs typeface="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60938" cy="4525963"/>
          </a:xfrm>
        </p:spPr>
        <p:txBody>
          <a:bodyPr/>
          <a:lstStyle/>
          <a:p>
            <a:pPr algn="just" eaLnBrk="1" hangingPunct="1"/>
            <a:r>
              <a:rPr lang="el-GR" sz="2000" dirty="0">
                <a:latin typeface=""/>
                <a:cs typeface=""/>
              </a:rPr>
              <a:t>Παρόμοια δράση με αυτή του διακόπτη αλλά επεκτείνεται το δικαίωμα επιλογής σε κάθε γραμμή της εισόδου. </a:t>
            </a:r>
          </a:p>
          <a:p>
            <a:pPr algn="just" eaLnBrk="1" hangingPunct="1"/>
            <a:r>
              <a:rPr lang="el-GR" sz="2000" dirty="0">
                <a:latin typeface=""/>
                <a:cs typeface=""/>
              </a:rPr>
              <a:t>Τι συμβαίνει άμα τα </a:t>
            </a:r>
            <a:r>
              <a:rPr lang="en-US" sz="2000" dirty="0">
                <a:latin typeface=""/>
                <a:cs typeface=""/>
              </a:rPr>
              <a:t>AND gates </a:t>
            </a:r>
            <a:r>
              <a:rPr lang="el-GR" sz="2000" dirty="0">
                <a:latin typeface=""/>
                <a:cs typeface=""/>
              </a:rPr>
              <a:t>τα αντικαταστήσουμε</a:t>
            </a:r>
            <a:r>
              <a:rPr lang="en-US" sz="2000" dirty="0">
                <a:latin typeface=""/>
                <a:cs typeface=""/>
              </a:rPr>
              <a:t> </a:t>
            </a:r>
            <a:r>
              <a:rPr lang="el-GR" sz="2000" dirty="0">
                <a:latin typeface=""/>
                <a:cs typeface=""/>
              </a:rPr>
              <a:t>με </a:t>
            </a:r>
            <a:r>
              <a:rPr lang="en-US" sz="2000" dirty="0">
                <a:latin typeface=""/>
                <a:cs typeface=""/>
              </a:rPr>
              <a:t>OR</a:t>
            </a:r>
            <a:endParaRPr lang="el-GR" sz="2000" dirty="0">
              <a:latin typeface=""/>
              <a:cs typeface=""/>
            </a:endParaRPr>
          </a:p>
          <a:p>
            <a:pPr algn="just" eaLnBrk="1" hangingPunct="1"/>
            <a:r>
              <a:rPr lang="en-US" sz="2000" dirty="0">
                <a:latin typeface=""/>
                <a:cs typeface=""/>
              </a:rPr>
              <a:t>OR: </a:t>
            </a:r>
            <a:r>
              <a:rPr lang="el-GR" sz="2000" dirty="0">
                <a:latin typeface=""/>
                <a:cs typeface=""/>
              </a:rPr>
              <a:t>Ενεργοποίηση όταν η μάσκα επιλογής είναι 1</a:t>
            </a:r>
          </a:p>
          <a:p>
            <a:pPr algn="just" eaLnBrk="1" hangingPunct="1"/>
            <a:r>
              <a:rPr lang="el-GR" sz="2000" dirty="0">
                <a:latin typeface=""/>
                <a:cs typeface=""/>
              </a:rPr>
              <a:t>Χ</a:t>
            </a:r>
            <a:r>
              <a:rPr lang="en-US" sz="2000" dirty="0">
                <a:latin typeface=""/>
                <a:cs typeface=""/>
              </a:rPr>
              <a:t>OR: </a:t>
            </a:r>
            <a:r>
              <a:rPr lang="el-GR" sz="2000" dirty="0">
                <a:latin typeface=""/>
                <a:cs typeface=""/>
              </a:rPr>
              <a:t>Αντιστροφή όταν η μάσκα επιλογής είναι 1</a:t>
            </a:r>
          </a:p>
          <a:p>
            <a:pPr algn="just" eaLnBrk="1" hangingPunct="1"/>
            <a:endParaRPr lang="en-US" sz="2000" dirty="0">
              <a:latin typeface=""/>
              <a:cs typeface=""/>
            </a:endParaRPr>
          </a:p>
        </p:txBody>
      </p:sp>
      <p:sp>
        <p:nvSpPr>
          <p:cNvPr id="6151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"/>
              <a:cs typeface=""/>
            </a:endParaRPr>
          </a:p>
        </p:txBody>
      </p:sp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0" y="1791772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"/>
              <a:cs typeface=""/>
            </a:endParaRP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5478463" y="2147888"/>
          <a:ext cx="3665537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94" name="Visio" r:id="rId4" imgW="4618911" imgH="5112722" progId="">
                  <p:embed/>
                </p:oleObj>
              </mc:Choice>
              <mc:Fallback>
                <p:oleObj name="Visio" r:id="rId4" imgW="4618911" imgH="51127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8463" y="2147888"/>
                        <a:ext cx="3665537" cy="405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67544" y="5085184"/>
            <a:ext cx="4336572" cy="40011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baseline="0" dirty="0">
                <a:solidFill>
                  <a:schemeClr val="bg1"/>
                </a:solidFill>
              </a:rPr>
              <a:t>Παράδειγμα </a:t>
            </a:r>
            <a:r>
              <a:rPr lang="en-US" baseline="0" dirty="0">
                <a:solidFill>
                  <a:schemeClr val="bg1"/>
                </a:solidFill>
              </a:rPr>
              <a:t>AND – </a:t>
            </a:r>
            <a:r>
              <a:rPr lang="el-GR" baseline="0" dirty="0">
                <a:solidFill>
                  <a:schemeClr val="bg1"/>
                </a:solidFill>
              </a:rPr>
              <a:t>ΑΠΕΝΕΡΓΟΠΟΙΗΣΗ</a:t>
            </a:r>
            <a:endParaRPr lang="el-GR" sz="2000" i="1" baseline="0" dirty="0">
              <a:solidFill>
                <a:schemeClr val="bg1"/>
              </a:solidFill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0F790E2A-5EA5-274B-8F4D-038F8425C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9674"/>
          <a:stretch/>
        </p:blipFill>
        <p:spPr bwMode="auto">
          <a:xfrm>
            <a:off x="470240" y="5538764"/>
            <a:ext cx="4333875" cy="114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227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428536-6BBC-49DC-A97A-848BC24484AA}" type="slidenum">
              <a:rPr lang="en-US" smtClean="0">
                <a:latin typeface="Arial"/>
                <a:cs typeface="Arial"/>
              </a:rPr>
              <a:pPr/>
              <a:t>14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439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dirty="0">
                <a:latin typeface="Arial"/>
                <a:cs typeface="Arial"/>
              </a:rPr>
              <a:t>Τυπικά Συνδυαστικά Κυκλώματα:</a:t>
            </a:r>
            <a:br>
              <a:rPr lang="el-GR" sz="3200" dirty="0">
                <a:latin typeface="Arial"/>
                <a:cs typeface="Arial"/>
              </a:rPr>
            </a:br>
            <a:r>
              <a:rPr lang="el-GR" sz="3200" dirty="0">
                <a:solidFill>
                  <a:srgbClr val="00CC00"/>
                </a:solidFill>
                <a:latin typeface="Arial"/>
                <a:cs typeface="Arial"/>
              </a:rPr>
              <a:t>Πολυπλέκτες (</a:t>
            </a:r>
            <a:r>
              <a:rPr lang="en-GB" sz="3200" dirty="0">
                <a:solidFill>
                  <a:srgbClr val="00CC00"/>
                </a:solidFill>
                <a:latin typeface="Arial"/>
                <a:cs typeface="Arial"/>
              </a:rPr>
              <a:t>Multiplexers</a:t>
            </a:r>
            <a:r>
              <a:rPr lang="el-GR" sz="3200" dirty="0">
                <a:solidFill>
                  <a:srgbClr val="00CC00"/>
                </a:solidFill>
                <a:latin typeface="Arial"/>
                <a:cs typeface="Arial"/>
              </a:rPr>
              <a:t>)</a:t>
            </a:r>
            <a:endParaRPr lang="en-US" sz="4000" dirty="0">
              <a:solidFill>
                <a:srgbClr val="00CC00"/>
              </a:solidFill>
              <a:latin typeface="Arial"/>
              <a:cs typeface="Arial"/>
            </a:endParaRPr>
          </a:p>
        </p:txBody>
      </p:sp>
      <p:sp>
        <p:nvSpPr>
          <p:cNvPr id="71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68760"/>
            <a:ext cx="8856984" cy="4525963"/>
          </a:xfrm>
        </p:spPr>
        <p:txBody>
          <a:bodyPr/>
          <a:lstStyle/>
          <a:p>
            <a:pPr eaLnBrk="1" hangingPunct="1"/>
            <a:r>
              <a:rPr lang="el-GR" sz="2000" dirty="0">
                <a:latin typeface="Arial"/>
                <a:cs typeface="Arial"/>
              </a:rPr>
              <a:t>Μέσω των </a:t>
            </a:r>
            <a:r>
              <a:rPr lang="en-US" sz="2000" dirty="0">
                <a:latin typeface="Arial"/>
                <a:cs typeface="Arial"/>
              </a:rPr>
              <a:t>n</a:t>
            </a:r>
            <a:r>
              <a:rPr lang="el-GR" sz="2000" dirty="0">
                <a:latin typeface="Arial"/>
                <a:cs typeface="Arial"/>
              </a:rPr>
              <a:t> γραμμών ελέγχου είναι δυνατή </a:t>
            </a:r>
            <a:r>
              <a:rPr lang="el-GR" sz="2000" dirty="0">
                <a:solidFill>
                  <a:srgbClr val="FF0000"/>
                </a:solidFill>
                <a:latin typeface="Arial"/>
                <a:cs typeface="Arial"/>
              </a:rPr>
              <a:t>η επιλογή μίας από τις 2^</a:t>
            </a:r>
            <a:r>
              <a:rPr lang="en-GB" sz="200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l-GR" sz="2000" dirty="0">
                <a:solidFill>
                  <a:srgbClr val="FF0000"/>
                </a:solidFill>
                <a:latin typeface="Arial"/>
                <a:cs typeface="Arial"/>
              </a:rPr>
              <a:t> γραμμές εισόδου </a:t>
            </a:r>
            <a:r>
              <a:rPr lang="el-GR" sz="2000" dirty="0">
                <a:latin typeface="Arial"/>
                <a:cs typeface="Arial"/>
              </a:rPr>
              <a:t>έτσι ώστε να διέλθει στην έξοδο </a:t>
            </a:r>
            <a:r>
              <a:rPr lang="en-GB" sz="2000" b="1" i="1" dirty="0">
                <a:latin typeface="Arial"/>
                <a:cs typeface="Arial"/>
              </a:rPr>
              <a:t>D</a:t>
            </a:r>
            <a:r>
              <a:rPr lang="en-GB" sz="2000" b="1" dirty="0">
                <a:latin typeface="Arial"/>
                <a:cs typeface="Arial"/>
              </a:rPr>
              <a:t> </a:t>
            </a:r>
            <a:r>
              <a:rPr lang="el-GR" sz="2000" dirty="0">
                <a:latin typeface="Arial"/>
                <a:cs typeface="Arial"/>
              </a:rPr>
              <a:t>(επίσης διατίθεται και η </a:t>
            </a:r>
            <a:r>
              <a:rPr lang="en-GB" sz="2000" b="1" i="1" dirty="0">
                <a:latin typeface="Arial"/>
                <a:cs typeface="Arial"/>
              </a:rPr>
              <a:t>D</a:t>
            </a:r>
            <a:r>
              <a:rPr lang="el-GR" sz="2000" b="1" i="1" dirty="0">
                <a:latin typeface="Arial"/>
                <a:cs typeface="Arial"/>
              </a:rPr>
              <a:t>’ </a:t>
            </a:r>
            <a:r>
              <a:rPr lang="el-GR" sz="2000" dirty="0">
                <a:latin typeface="Arial"/>
                <a:cs typeface="Arial"/>
              </a:rPr>
              <a:t>).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176" name="Line 4"/>
          <p:cNvSpPr>
            <a:spLocks noChangeShapeType="1"/>
          </p:cNvSpPr>
          <p:nvPr/>
        </p:nvSpPr>
        <p:spPr bwMode="auto">
          <a:xfrm>
            <a:off x="395536" y="1124744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1825109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0" y="2291035"/>
          <a:ext cx="4257675" cy="417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99" name="Visio" r:id="rId4" imgW="3300374" imgH="3259836" progId="">
                  <p:embed/>
                </p:oleObj>
              </mc:Choice>
              <mc:Fallback>
                <p:oleObj name="Visio" r:id="rId4" imgW="3300374" imgH="325983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91035"/>
                        <a:ext cx="4257675" cy="417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Rectangle 8"/>
          <p:cNvSpPr>
            <a:spLocks noChangeArrowheads="1"/>
          </p:cNvSpPr>
          <p:nvPr/>
        </p:nvSpPr>
        <p:spPr bwMode="auto">
          <a:xfrm>
            <a:off x="0" y="1825109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3" name="Object 7"/>
          <p:cNvGraphicFramePr>
            <a:graphicFrameLocks noChangeAspect="1"/>
          </p:cNvGraphicFramePr>
          <p:nvPr/>
        </p:nvGraphicFramePr>
        <p:xfrm>
          <a:off x="4589463" y="2305322"/>
          <a:ext cx="4554537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700" name="Visio" r:id="rId6" imgW="3360420" imgH="3221126" progId="">
                  <p:embed/>
                </p:oleObj>
              </mc:Choice>
              <mc:Fallback>
                <p:oleObj name="Visio" r:id="rId6" imgW="3360420" imgH="32211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463" y="2305322"/>
                        <a:ext cx="4554537" cy="436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4314825" y="2394222"/>
            <a:ext cx="1804988" cy="419100"/>
          </a:xfrm>
          <a:prstGeom prst="curvedDownArrow">
            <a:avLst>
              <a:gd name="adj1" fmla="val 86136"/>
              <a:gd name="adj2" fmla="val 172273"/>
              <a:gd name="adj3" fmla="val 33333"/>
            </a:avLst>
          </a:prstGeom>
          <a:solidFill>
            <a:srgbClr val="CC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63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139700" y="520700"/>
          <a:ext cx="7432675" cy="712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643" name="Visio" r:id="rId4" imgW="3969143" imgH="3804596" progId="">
                  <p:embed/>
                </p:oleObj>
              </mc:Choice>
              <mc:Fallback>
                <p:oleObj name="Visio" r:id="rId4" imgW="3969143" imgH="38045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520700"/>
                        <a:ext cx="7432675" cy="712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8EF59B-0B21-4F1A-B17D-F27EC3EA1D8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pPr eaLnBrk="1" hangingPunct="1"/>
            <a:r>
              <a:rPr lang="el-GR" sz="3200">
                <a:solidFill>
                  <a:srgbClr val="00CC00"/>
                </a:solidFill>
                <a:latin typeface="Comic Sans MS" pitchFamily="66" charset="0"/>
              </a:rPr>
              <a:t>Πολυπλέκτης 4 εισόδων</a:t>
            </a:r>
            <a:endParaRPr lang="en-US" sz="4000">
              <a:solidFill>
                <a:srgbClr val="00CC00"/>
              </a:solidFill>
            </a:endParaRPr>
          </a:p>
        </p:txBody>
      </p:sp>
      <p:sp>
        <p:nvSpPr>
          <p:cNvPr id="8198" name="Line 4"/>
          <p:cNvSpPr>
            <a:spLocks noChangeShapeType="1"/>
          </p:cNvSpPr>
          <p:nvPr/>
        </p:nvSpPr>
        <p:spPr bwMode="auto">
          <a:xfrm>
            <a:off x="395288" y="51752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676775" y="55054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52850" y="54959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695825" y="46386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781425" y="46291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714875" y="38100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90950" y="38004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924300" y="19812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33825" y="25241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19725" y="18859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429250" y="24288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629150" y="13525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400675" y="14954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200525" y="11239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629025" y="11430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91150" y="1019175"/>
            <a:ext cx="503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</a:t>
            </a:r>
            <a:r>
              <a:rPr lang="en-US" sz="2400" b="1" baseline="-2500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572375" y="1323975"/>
            <a:ext cx="503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</a:t>
            </a:r>
            <a:r>
              <a:rPr lang="en-US" sz="2400" b="1" baseline="-2500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553325" y="2333625"/>
            <a:ext cx="503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</a:t>
            </a:r>
            <a:r>
              <a:rPr lang="en-US" sz="2400" b="1" baseline="-25000">
                <a:solidFill>
                  <a:srgbClr val="00B050"/>
                </a:solidFill>
              </a:rPr>
              <a:t>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696200" y="2390775"/>
            <a:ext cx="142875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3681413"/>
            <a:ext cx="1114425" cy="557212"/>
          </a:xfrm>
          <a:prstGeom prst="rect">
            <a:avLst/>
          </a:prstGeom>
          <a:solidFill>
            <a:srgbClr val="FFC0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8220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175" y="4938713"/>
            <a:ext cx="882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1" name="TextBox 32"/>
          <p:cNvSpPr txBox="1">
            <a:spLocks noChangeArrowheads="1"/>
          </p:cNvSpPr>
          <p:nvPr/>
        </p:nvSpPr>
        <p:spPr bwMode="auto">
          <a:xfrm>
            <a:off x="0" y="3533775"/>
            <a:ext cx="3317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A</a:t>
            </a:r>
          </a:p>
          <a:p>
            <a:r>
              <a:rPr lang="en-US" sz="1600" b="1"/>
              <a:t>B</a:t>
            </a:r>
          </a:p>
          <a:p>
            <a:r>
              <a:rPr lang="en-US" sz="1600" b="1"/>
              <a:t>C</a:t>
            </a:r>
          </a:p>
        </p:txBody>
      </p:sp>
      <p:sp>
        <p:nvSpPr>
          <p:cNvPr id="8222" name="TextBox 34"/>
          <p:cNvSpPr txBox="1">
            <a:spLocks noChangeArrowheads="1"/>
          </p:cNvSpPr>
          <p:nvPr/>
        </p:nvSpPr>
        <p:spPr bwMode="auto">
          <a:xfrm>
            <a:off x="1362075" y="3657600"/>
            <a:ext cx="1812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A∙B∙C=A∙(B∙C)=</a:t>
            </a:r>
          </a:p>
          <a:p>
            <a:r>
              <a:rPr lang="en-US"/>
              <a:t>           =(A∙B)∙C</a:t>
            </a:r>
          </a:p>
        </p:txBody>
      </p:sp>
      <p:sp>
        <p:nvSpPr>
          <p:cNvPr id="8223" name="TextBox 35"/>
          <p:cNvSpPr txBox="1">
            <a:spLocks noChangeArrowheads="1"/>
          </p:cNvSpPr>
          <p:nvPr/>
        </p:nvSpPr>
        <p:spPr bwMode="auto">
          <a:xfrm>
            <a:off x="0" y="4676775"/>
            <a:ext cx="3317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A</a:t>
            </a:r>
          </a:p>
          <a:p>
            <a:r>
              <a:rPr lang="en-US" sz="1600" b="1"/>
              <a:t>B</a:t>
            </a:r>
          </a:p>
          <a:p>
            <a:r>
              <a:rPr lang="en-US" sz="1600" b="1"/>
              <a:t>C</a:t>
            </a:r>
          </a:p>
          <a:p>
            <a:r>
              <a:rPr lang="en-US" sz="1600" b="1"/>
              <a:t>D</a:t>
            </a:r>
          </a:p>
        </p:txBody>
      </p:sp>
      <p:sp>
        <p:nvSpPr>
          <p:cNvPr id="8224" name="TextBox 36"/>
          <p:cNvSpPr txBox="1">
            <a:spLocks noChangeArrowheads="1"/>
          </p:cNvSpPr>
          <p:nvPr/>
        </p:nvSpPr>
        <p:spPr bwMode="auto">
          <a:xfrm>
            <a:off x="1133475" y="4933950"/>
            <a:ext cx="16462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A+B+C+D=</a:t>
            </a:r>
          </a:p>
          <a:p>
            <a:r>
              <a:rPr lang="en-US"/>
              <a:t>=A+[B+(C+D)]</a:t>
            </a:r>
          </a:p>
        </p:txBody>
      </p:sp>
      <p:sp>
        <p:nvSpPr>
          <p:cNvPr id="8225" name="TextBox 37"/>
          <p:cNvSpPr txBox="1">
            <a:spLocks noChangeArrowheads="1"/>
          </p:cNvSpPr>
          <p:nvPr/>
        </p:nvSpPr>
        <p:spPr bwMode="auto">
          <a:xfrm>
            <a:off x="4933950" y="1533525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8226" name="TextBox 38"/>
          <p:cNvSpPr txBox="1">
            <a:spLocks noChangeArrowheads="1"/>
          </p:cNvSpPr>
          <p:nvPr/>
        </p:nvSpPr>
        <p:spPr bwMode="auto">
          <a:xfrm>
            <a:off x="4933950" y="1104900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8227" name="TextBox 39"/>
          <p:cNvSpPr txBox="1">
            <a:spLocks noChangeArrowheads="1"/>
          </p:cNvSpPr>
          <p:nvPr/>
        </p:nvSpPr>
        <p:spPr bwMode="auto">
          <a:xfrm>
            <a:off x="4943475" y="1952625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8228" name="TextBox 40"/>
          <p:cNvSpPr txBox="1">
            <a:spLocks noChangeArrowheads="1"/>
          </p:cNvSpPr>
          <p:nvPr/>
        </p:nvSpPr>
        <p:spPr bwMode="auto">
          <a:xfrm>
            <a:off x="4933950" y="2381250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2278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139700" y="520700"/>
          <a:ext cx="7432675" cy="712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667" name="Visio" r:id="rId4" imgW="3969143" imgH="3804596" progId="">
                  <p:embed/>
                </p:oleObj>
              </mc:Choice>
              <mc:Fallback>
                <p:oleObj name="Visio" r:id="rId4" imgW="3969143" imgH="38045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520700"/>
                        <a:ext cx="7432675" cy="712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0486-834B-4CAF-872B-2C719923B98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pPr eaLnBrk="1" hangingPunct="1"/>
            <a:r>
              <a:rPr lang="el-GR" sz="3200">
                <a:solidFill>
                  <a:srgbClr val="00CC00"/>
                </a:solidFill>
                <a:latin typeface="Comic Sans MS" pitchFamily="66" charset="0"/>
              </a:rPr>
              <a:t>Πολυπλέκτης 4 εισόδων</a:t>
            </a:r>
            <a:endParaRPr lang="en-US" sz="4000">
              <a:solidFill>
                <a:srgbClr val="00CC00"/>
              </a:solidFill>
            </a:endParaRPr>
          </a:p>
        </p:txBody>
      </p:sp>
      <p:sp>
        <p:nvSpPr>
          <p:cNvPr id="9222" name="Line 4"/>
          <p:cNvSpPr>
            <a:spLocks noChangeShapeType="1"/>
          </p:cNvSpPr>
          <p:nvPr/>
        </p:nvSpPr>
        <p:spPr bwMode="auto">
          <a:xfrm>
            <a:off x="395288" y="51752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10200" y="10572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676775" y="55054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81425" y="46482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695825" y="46386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762375" y="54768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29150" y="23622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990975" y="11906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429250" y="24288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629150" y="13525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400675" y="14954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48100" y="20097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152900" y="19145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62575" y="1914525"/>
            <a:ext cx="503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</a:t>
            </a:r>
            <a:r>
              <a:rPr lang="en-US" sz="2400" b="1" baseline="-25000">
                <a:solidFill>
                  <a:srgbClr val="00B050"/>
                </a:solidFill>
              </a:rPr>
              <a:t>2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696200" y="2390775"/>
            <a:ext cx="142875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695825" y="39338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781425" y="39052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515225" y="1333500"/>
            <a:ext cx="503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</a:t>
            </a:r>
            <a:r>
              <a:rPr lang="en-US" sz="2400" b="1" baseline="-2500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572375" y="2324100"/>
            <a:ext cx="503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</a:t>
            </a:r>
            <a:r>
              <a:rPr lang="en-US" sz="2400" b="1" baseline="-2500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9243" name="TextBox 29"/>
          <p:cNvSpPr txBox="1">
            <a:spLocks noChangeArrowheads="1"/>
          </p:cNvSpPr>
          <p:nvPr/>
        </p:nvSpPr>
        <p:spPr bwMode="auto">
          <a:xfrm>
            <a:off x="4933950" y="1533525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9244" name="TextBox 31"/>
          <p:cNvSpPr txBox="1">
            <a:spLocks noChangeArrowheads="1"/>
          </p:cNvSpPr>
          <p:nvPr/>
        </p:nvSpPr>
        <p:spPr bwMode="auto">
          <a:xfrm>
            <a:off x="4933950" y="1104900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9245" name="TextBox 35"/>
          <p:cNvSpPr txBox="1">
            <a:spLocks noChangeArrowheads="1"/>
          </p:cNvSpPr>
          <p:nvPr/>
        </p:nvSpPr>
        <p:spPr bwMode="auto">
          <a:xfrm>
            <a:off x="4943475" y="1952625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9246" name="TextBox 36"/>
          <p:cNvSpPr txBox="1">
            <a:spLocks noChangeArrowheads="1"/>
          </p:cNvSpPr>
          <p:nvPr/>
        </p:nvSpPr>
        <p:spPr bwMode="auto">
          <a:xfrm>
            <a:off x="4933950" y="2381250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8775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3" grpId="0"/>
      <p:bldP spid="35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D393A0-B4AC-4CEA-A8D7-8E7F7BEFEA2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>
                <a:latin typeface="Comic Sans MS" pitchFamily="66" charset="0"/>
              </a:rPr>
              <a:t>Τυπικά Συνδυαστικά Κυκλώματα:</a:t>
            </a:r>
            <a:br>
              <a:rPr lang="el-GR" sz="3200">
                <a:latin typeface="Comic Sans MS" pitchFamily="66" charset="0"/>
              </a:rPr>
            </a:br>
            <a:r>
              <a:rPr lang="el-GR" sz="3200">
                <a:solidFill>
                  <a:srgbClr val="0099CC"/>
                </a:solidFill>
                <a:latin typeface="Comic Sans MS" pitchFamily="66" charset="0"/>
              </a:rPr>
              <a:t>Αποπολυπλέκτες (</a:t>
            </a:r>
            <a:r>
              <a:rPr lang="en-GB" sz="3200">
                <a:solidFill>
                  <a:srgbClr val="0099CC"/>
                </a:solidFill>
                <a:latin typeface="Comic Sans MS" pitchFamily="66" charset="0"/>
              </a:rPr>
              <a:t>Demultiplexers</a:t>
            </a:r>
            <a:r>
              <a:rPr lang="el-GR" sz="3200">
                <a:solidFill>
                  <a:srgbClr val="0099CC"/>
                </a:solidFill>
                <a:latin typeface="Comic Sans MS" pitchFamily="66" charset="0"/>
              </a:rPr>
              <a:t>)</a:t>
            </a:r>
            <a:endParaRPr lang="en-US" sz="3200">
              <a:solidFill>
                <a:srgbClr val="0099CC"/>
              </a:solidFill>
              <a:latin typeface="Comic Sans MS" pitchFamily="66" charset="0"/>
            </a:endParaRP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484688" cy="4525963"/>
          </a:xfrm>
        </p:spPr>
        <p:txBody>
          <a:bodyPr/>
          <a:lstStyle/>
          <a:p>
            <a:pPr algn="just" eaLnBrk="1" hangingPunct="1"/>
            <a:r>
              <a:rPr lang="el-GR" sz="1800" dirty="0">
                <a:latin typeface="Arial"/>
                <a:cs typeface="Arial"/>
              </a:rPr>
              <a:t>Μέσω των </a:t>
            </a:r>
            <a:r>
              <a:rPr lang="en-US" sz="1800" b="1" i="1" dirty="0">
                <a:latin typeface="Arial"/>
                <a:cs typeface="Arial"/>
              </a:rPr>
              <a:t>n</a:t>
            </a:r>
            <a:r>
              <a:rPr lang="el-GR" sz="1800" dirty="0">
                <a:latin typeface="Arial"/>
                <a:cs typeface="Arial"/>
              </a:rPr>
              <a:t> γραμμών ελέγχου είναι δυνατή η επιλογή μίας από τις </a:t>
            </a:r>
            <a:r>
              <a:rPr lang="el-GR" sz="1800" b="1" dirty="0">
                <a:latin typeface="Arial"/>
                <a:cs typeface="Arial"/>
              </a:rPr>
              <a:t>2</a:t>
            </a:r>
            <a:r>
              <a:rPr lang="en-GB" sz="1800" b="1" i="1" baseline="30000" dirty="0">
                <a:latin typeface="Arial"/>
                <a:cs typeface="Arial"/>
              </a:rPr>
              <a:t>n</a:t>
            </a:r>
            <a:r>
              <a:rPr lang="el-GR" sz="1800" dirty="0">
                <a:latin typeface="Arial"/>
                <a:cs typeface="Arial"/>
              </a:rPr>
              <a:t> γραμμές εξόδου (</a:t>
            </a:r>
            <a:r>
              <a:rPr lang="en-US" sz="1800" b="1" dirty="0">
                <a:latin typeface="Arial"/>
                <a:cs typeface="Arial"/>
              </a:rPr>
              <a:t>S</a:t>
            </a:r>
            <a:r>
              <a:rPr lang="el-GR" sz="1800" b="1" baseline="-25000" dirty="0">
                <a:latin typeface="Arial"/>
                <a:cs typeface="Arial"/>
              </a:rPr>
              <a:t>1</a:t>
            </a:r>
            <a:r>
              <a:rPr lang="el-GR" sz="1800" b="1" dirty="0">
                <a:latin typeface="Arial"/>
                <a:cs typeface="Arial"/>
              </a:rPr>
              <a:t>, </a:t>
            </a:r>
            <a:r>
              <a:rPr lang="en-US" sz="1800" b="1" dirty="0">
                <a:latin typeface="Arial"/>
                <a:cs typeface="Arial"/>
              </a:rPr>
              <a:t>S</a:t>
            </a:r>
            <a:r>
              <a:rPr lang="el-GR" sz="1800" b="1" baseline="-25000" dirty="0">
                <a:latin typeface="Arial"/>
                <a:cs typeface="Arial"/>
              </a:rPr>
              <a:t>2</a:t>
            </a:r>
            <a:r>
              <a:rPr lang="el-GR" sz="1800" b="1" dirty="0">
                <a:latin typeface="Arial"/>
                <a:cs typeface="Arial"/>
              </a:rPr>
              <a:t>, …, </a:t>
            </a:r>
            <a:r>
              <a:rPr lang="en-US" sz="1800" b="1" dirty="0">
                <a:latin typeface="Arial"/>
                <a:cs typeface="Arial"/>
              </a:rPr>
              <a:t>S</a:t>
            </a:r>
            <a:r>
              <a:rPr lang="el-GR" sz="1800" b="1" baseline="-25000" dirty="0">
                <a:latin typeface="Arial"/>
                <a:cs typeface="Arial"/>
              </a:rPr>
              <a:t>2</a:t>
            </a:r>
            <a:r>
              <a:rPr lang="en-US" sz="1400" b="1" i="1" dirty="0">
                <a:latin typeface="Arial"/>
                <a:cs typeface="Arial"/>
              </a:rPr>
              <a:t>n</a:t>
            </a:r>
            <a:r>
              <a:rPr lang="el-GR" sz="1800" b="1" baseline="-25000" dirty="0">
                <a:latin typeface="Arial"/>
                <a:cs typeface="Arial"/>
              </a:rPr>
              <a:t>-1</a:t>
            </a:r>
            <a:r>
              <a:rPr lang="el-GR" sz="1800" b="1" dirty="0">
                <a:latin typeface="Arial"/>
                <a:cs typeface="Arial"/>
              </a:rPr>
              <a:t>, </a:t>
            </a:r>
            <a:r>
              <a:rPr lang="en-US" sz="1800" b="1" dirty="0">
                <a:latin typeface="Arial"/>
                <a:cs typeface="Arial"/>
              </a:rPr>
              <a:t>S</a:t>
            </a:r>
            <a:r>
              <a:rPr lang="el-GR" sz="1800" b="1" baseline="-25000" dirty="0">
                <a:latin typeface="Arial"/>
                <a:cs typeface="Arial"/>
              </a:rPr>
              <a:t>2</a:t>
            </a:r>
            <a:r>
              <a:rPr lang="en-US" sz="1400" b="1" i="1" dirty="0">
                <a:latin typeface="Arial"/>
                <a:cs typeface="Arial"/>
              </a:rPr>
              <a:t>n</a:t>
            </a:r>
            <a:r>
              <a:rPr lang="el-GR" sz="1800" dirty="0">
                <a:latin typeface="Arial"/>
                <a:cs typeface="Arial"/>
              </a:rPr>
              <a:t>) στην οποία θα διέλθει η είσοδος </a:t>
            </a:r>
            <a:r>
              <a:rPr lang="en-US" sz="1800" b="1" i="1" dirty="0">
                <a:latin typeface="Arial"/>
                <a:cs typeface="Arial"/>
              </a:rPr>
              <a:t>D</a:t>
            </a:r>
            <a:r>
              <a:rPr lang="el-GR" sz="1800" dirty="0">
                <a:latin typeface="Arial"/>
                <a:cs typeface="Arial"/>
              </a:rPr>
              <a:t>.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0247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>
            <a:off x="0" y="2047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/>
        </p:nvGraphicFramePr>
        <p:xfrm>
          <a:off x="4413250" y="2178050"/>
          <a:ext cx="4437063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91" name="Visio" r:id="rId4" imgW="3838346" imgH="3610051" progId="">
                  <p:embed/>
                </p:oleObj>
              </mc:Choice>
              <mc:Fallback>
                <p:oleObj name="Visio" r:id="rId4" imgW="3838346" imgH="361005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0" y="2178050"/>
                        <a:ext cx="4437063" cy="4044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8219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0340BE-4E19-4828-BEB8-C5B7F63F08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dirty="0">
                <a:latin typeface="Comic Sans MS" pitchFamily="66" charset="0"/>
              </a:rPr>
              <a:t>Τυπικά Συνδυαστικά Κυκλώματα:</a:t>
            </a:r>
            <a:br>
              <a:rPr lang="el-GR" sz="3200" dirty="0">
                <a:latin typeface="Comic Sans MS" pitchFamily="66" charset="0"/>
              </a:rPr>
            </a:br>
            <a:r>
              <a:rPr lang="el-GR" sz="3200" dirty="0">
                <a:solidFill>
                  <a:srgbClr val="3333CC"/>
                </a:solidFill>
                <a:latin typeface="Comic Sans MS" pitchFamily="66" charset="0"/>
              </a:rPr>
              <a:t>Αποκωδικοποιητές (</a:t>
            </a:r>
            <a:r>
              <a:rPr lang="en-GB" sz="3200" dirty="0">
                <a:solidFill>
                  <a:srgbClr val="3333CC"/>
                </a:solidFill>
                <a:latin typeface="Comic Sans MS" pitchFamily="66" charset="0"/>
              </a:rPr>
              <a:t>Decoders</a:t>
            </a:r>
            <a:r>
              <a:rPr lang="el-GR" sz="3200" dirty="0">
                <a:solidFill>
                  <a:srgbClr val="3333CC"/>
                </a:solidFill>
                <a:latin typeface="Comic Sans MS" pitchFamily="66" charset="0"/>
              </a:rPr>
              <a:t>)</a:t>
            </a:r>
            <a:endParaRPr lang="en-US" sz="3200" dirty="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el-GR" sz="2000" dirty="0">
                <a:latin typeface="Arial"/>
                <a:cs typeface="Arial"/>
              </a:rPr>
              <a:t>Σε κάθε συνδυασμό εισόδου ενεργοποιείται μία από τις 2</a:t>
            </a:r>
            <a:r>
              <a:rPr lang="en-GB" sz="2000" i="1" baseline="30000" dirty="0">
                <a:latin typeface="Arial"/>
                <a:cs typeface="Arial"/>
              </a:rPr>
              <a:t>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l-GR" sz="2000" dirty="0">
                <a:latin typeface="Arial"/>
                <a:cs typeface="Arial"/>
              </a:rPr>
              <a:t>γραμμές εξόδου.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272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1273" name="Rectangle 6"/>
          <p:cNvSpPr>
            <a:spLocks noChangeArrowheads="1"/>
          </p:cNvSpPr>
          <p:nvPr/>
        </p:nvSpPr>
        <p:spPr bwMode="auto">
          <a:xfrm>
            <a:off x="0" y="2019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1266" name="Object 5"/>
          <p:cNvGraphicFramePr>
            <a:graphicFrameLocks noChangeAspect="1"/>
          </p:cNvGraphicFramePr>
          <p:nvPr/>
        </p:nvGraphicFramePr>
        <p:xfrm>
          <a:off x="0" y="2008188"/>
          <a:ext cx="5519738" cy="413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797" name="Visio" r:id="rId4" imgW="6202815" imgH="4644957" progId="">
                  <p:embed/>
                </p:oleObj>
              </mc:Choice>
              <mc:Fallback>
                <p:oleObj name="Visio" r:id="rId4" imgW="6202815" imgH="46449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08188"/>
                        <a:ext cx="5519738" cy="4135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0" y="2024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5305425" y="2039938"/>
          <a:ext cx="3838575" cy="407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798" name="Visio" r:id="rId6" imgW="4366732" imgH="4644957" progId="">
                  <p:embed/>
                </p:oleObj>
              </mc:Choice>
              <mc:Fallback>
                <p:oleObj name="Visio" r:id="rId6" imgW="4366732" imgH="46449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5425" y="2039938"/>
                        <a:ext cx="3838575" cy="4071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5533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967BCE-8897-433E-8F8A-E90889F55AC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dirty="0">
                <a:latin typeface="Comic Sans MS" pitchFamily="66" charset="0"/>
              </a:rPr>
              <a:t>Τυπικά Συνδυαστικά Κυκλώματα:</a:t>
            </a:r>
            <a:br>
              <a:rPr lang="el-GR" sz="3200" dirty="0">
                <a:latin typeface="Comic Sans MS" pitchFamily="66" charset="0"/>
              </a:rPr>
            </a:br>
            <a:r>
              <a:rPr lang="el-GR" sz="3200" dirty="0">
                <a:solidFill>
                  <a:srgbClr val="3333CC"/>
                </a:solidFill>
                <a:latin typeface="Comic Sans MS" pitchFamily="66" charset="0"/>
              </a:rPr>
              <a:t>Αποκωδικοποιητές (</a:t>
            </a:r>
            <a:r>
              <a:rPr lang="en-GB" sz="3200" dirty="0">
                <a:solidFill>
                  <a:srgbClr val="3333CC"/>
                </a:solidFill>
                <a:latin typeface="Comic Sans MS" pitchFamily="66" charset="0"/>
              </a:rPr>
              <a:t>Decoders</a:t>
            </a:r>
            <a:r>
              <a:rPr lang="el-GR" sz="3200" dirty="0">
                <a:solidFill>
                  <a:srgbClr val="3333CC"/>
                </a:solidFill>
                <a:latin typeface="Comic Sans MS" pitchFamily="66" charset="0"/>
              </a:rPr>
              <a:t>)</a:t>
            </a:r>
            <a:endParaRPr lang="en-US" sz="3200" dirty="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el-GR" sz="2000" dirty="0">
                <a:latin typeface="Arial"/>
                <a:cs typeface="Arial"/>
              </a:rPr>
              <a:t>Σε κάθε συνδυασμό ΕΙΣΟΔΟΥ ενεργοποιείται ΜΙΑ από τις 2</a:t>
            </a:r>
            <a:r>
              <a:rPr lang="en-GB" sz="2000" i="1" baseline="30000" dirty="0">
                <a:latin typeface="Arial"/>
                <a:cs typeface="Arial"/>
              </a:rPr>
              <a:t>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l-GR" sz="2000" dirty="0">
                <a:latin typeface="Arial"/>
                <a:cs typeface="Arial"/>
              </a:rPr>
              <a:t>γραμμές ΕΞΟΔΟΥ.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2295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2296" name="Rectangle 6"/>
          <p:cNvSpPr>
            <a:spLocks noChangeArrowheads="1"/>
          </p:cNvSpPr>
          <p:nvPr/>
        </p:nvSpPr>
        <p:spPr bwMode="auto">
          <a:xfrm>
            <a:off x="0" y="2019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2297" name="Rectangle 8"/>
          <p:cNvSpPr>
            <a:spLocks noChangeArrowheads="1"/>
          </p:cNvSpPr>
          <p:nvPr/>
        </p:nvSpPr>
        <p:spPr bwMode="auto">
          <a:xfrm>
            <a:off x="0" y="2024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2290" name="Object 7"/>
          <p:cNvGraphicFramePr>
            <a:graphicFrameLocks noChangeAspect="1"/>
          </p:cNvGraphicFramePr>
          <p:nvPr/>
        </p:nvGraphicFramePr>
        <p:xfrm>
          <a:off x="2752725" y="2087563"/>
          <a:ext cx="3838575" cy="407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549" name="Visio" r:id="rId4" imgW="4366732" imgH="4644957" progId="">
                  <p:embed/>
                </p:oleObj>
              </mc:Choice>
              <mc:Fallback>
                <p:oleObj name="Visio" r:id="rId4" imgW="4366732" imgH="4644957" progId="">
                  <p:embed/>
                  <p:pic>
                    <p:nvPicPr>
                      <p:cNvPr id="1229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725" y="2087563"/>
                        <a:ext cx="3838575" cy="4071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8" name="TextBox 11"/>
          <p:cNvSpPr txBox="1">
            <a:spLocks noChangeArrowheads="1"/>
          </p:cNvSpPr>
          <p:nvPr/>
        </p:nvSpPr>
        <p:spPr bwMode="auto">
          <a:xfrm>
            <a:off x="5372100" y="4371975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2299" name="TextBox 12"/>
          <p:cNvSpPr txBox="1">
            <a:spLocks noChangeArrowheads="1"/>
          </p:cNvSpPr>
          <p:nvPr/>
        </p:nvSpPr>
        <p:spPr bwMode="auto">
          <a:xfrm>
            <a:off x="5353050" y="3733800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12300" name="TextBox 13"/>
          <p:cNvSpPr txBox="1">
            <a:spLocks noChangeArrowheads="1"/>
          </p:cNvSpPr>
          <p:nvPr/>
        </p:nvSpPr>
        <p:spPr bwMode="auto">
          <a:xfrm>
            <a:off x="5362575" y="5000625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2301" name="TextBox 14"/>
          <p:cNvSpPr txBox="1">
            <a:spLocks noChangeArrowheads="1"/>
          </p:cNvSpPr>
          <p:nvPr/>
        </p:nvSpPr>
        <p:spPr bwMode="auto">
          <a:xfrm>
            <a:off x="5372100" y="5638800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581775" y="376237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876550" y="32480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847975" y="261937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448175" y="300037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124450" y="414337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124450" y="54197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581775" y="56483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581775" y="43053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991100" y="34766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600825" y="49625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286250" y="32956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991100" y="47339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219575" y="48958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419600" y="38290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171575" y="3848100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</a:t>
            </a:r>
            <a:r>
              <a:rPr lang="en-US" b="1" baseline="-25000">
                <a:solidFill>
                  <a:srgbClr val="7030A0"/>
                </a:solidFill>
              </a:rPr>
              <a:t>1</a:t>
            </a:r>
            <a:r>
              <a:rPr lang="en-US" b="1">
                <a:solidFill>
                  <a:srgbClr val="7030A0"/>
                </a:solidFill>
              </a:rPr>
              <a:t>S</a:t>
            </a:r>
            <a:r>
              <a:rPr lang="en-US" b="1" baseline="-25000">
                <a:solidFill>
                  <a:srgbClr val="7030A0"/>
                </a:solidFill>
              </a:rPr>
              <a:t>0</a:t>
            </a:r>
            <a:r>
              <a:rPr lang="en-US" b="1">
                <a:solidFill>
                  <a:srgbClr val="7030A0"/>
                </a:solidFill>
              </a:rPr>
              <a:t>=10</a:t>
            </a:r>
            <a:r>
              <a:rPr lang="en-US" b="1" baseline="-25000">
                <a:solidFill>
                  <a:srgbClr val="7030A0"/>
                </a:solidFill>
              </a:rPr>
              <a:t>2</a:t>
            </a:r>
            <a:r>
              <a:rPr lang="en-US" b="1">
                <a:solidFill>
                  <a:srgbClr val="7030A0"/>
                </a:solidFill>
              </a:rPr>
              <a:t>=2</a:t>
            </a:r>
            <a:r>
              <a:rPr lang="en-US" b="1" baseline="-25000">
                <a:solidFill>
                  <a:srgbClr val="7030A0"/>
                </a:solidFill>
              </a:rPr>
              <a:t>10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495425" y="527685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D</a:t>
            </a:r>
            <a:r>
              <a:rPr lang="en-US" b="1" baseline="-25000">
                <a:solidFill>
                  <a:srgbClr val="7030A0"/>
                </a:solidFill>
              </a:rPr>
              <a:t>2</a:t>
            </a:r>
            <a:r>
              <a:rPr lang="en-US" b="1">
                <a:solidFill>
                  <a:srgbClr val="7030A0"/>
                </a:solidFill>
              </a:rPr>
              <a:t>=1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1533525" y="4267200"/>
            <a:ext cx="484188" cy="97790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4" name="Curved Connector 33"/>
          <p:cNvCxnSpPr/>
          <p:nvPr/>
        </p:nvCxnSpPr>
        <p:spPr>
          <a:xfrm rot="5400000">
            <a:off x="1481137" y="4481513"/>
            <a:ext cx="1228725" cy="590550"/>
          </a:xfrm>
          <a:prstGeom prst="curvedConnector3">
            <a:avLst>
              <a:gd name="adj1" fmla="val 86434"/>
            </a:avLst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88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1E340D-A94B-4F5A-95B0-457730B1F7D5}" type="slidenum">
              <a:rPr lang="en-US" smtClean="0">
                <a:latin typeface="Arial" pitchFamily="34" charset="0"/>
              </a:rPr>
              <a:pPr/>
              <a:t>2</a:t>
            </a:fld>
            <a:endParaRPr lang="en-US">
              <a:latin typeface="Arial" pitchFamily="34" charset="0"/>
            </a:endParaRP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953" y="188640"/>
            <a:ext cx="8496944" cy="64807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l-GR" sz="2800" dirty="0">
                <a:latin typeface="Arial"/>
                <a:cs typeface="Arial"/>
              </a:rPr>
              <a:t>Σ</a:t>
            </a:r>
            <a:r>
              <a:rPr lang="en-US" sz="2800" dirty="0" err="1">
                <a:latin typeface="Arial"/>
                <a:cs typeface="Arial"/>
              </a:rPr>
              <a:t>ύ</a:t>
            </a:r>
            <a:r>
              <a:rPr lang="el-GR" sz="2800" dirty="0" err="1">
                <a:latin typeface="Arial"/>
                <a:cs typeface="Arial"/>
              </a:rPr>
              <a:t>νοψη</a:t>
            </a:r>
            <a:r>
              <a:rPr lang="el-GR" sz="2800" dirty="0">
                <a:latin typeface="Arial"/>
                <a:cs typeface="Arial"/>
              </a:rPr>
              <a:t> Μέχρι Σήμερα:</a:t>
            </a:r>
            <a:endParaRPr lang="en-US" sz="2800" dirty="0">
              <a:latin typeface="Arial"/>
              <a:cs typeface="Arial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200" dirty="0">
              <a:cs typeface="Arial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l-GR" sz="2400" b="1" dirty="0">
                <a:solidFill>
                  <a:srgbClr val="FF0000"/>
                </a:solidFill>
                <a:latin typeface="Arial"/>
                <a:cs typeface="Arial"/>
              </a:rPr>
              <a:t>Δυαδικό Σύστημα 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l-GR" sz="2400" dirty="0">
                <a:cs typeface="Arial"/>
              </a:rPr>
              <a:t>Κωδικοποίηση </a:t>
            </a:r>
            <a:r>
              <a:rPr lang="en-US" sz="2400" dirty="0">
                <a:cs typeface="Arial"/>
              </a:rPr>
              <a:t>–</a:t>
            </a:r>
            <a:r>
              <a:rPr lang="el-GR" sz="2400" dirty="0">
                <a:cs typeface="Arial"/>
              </a:rPr>
              <a:t> Επεξεργασία – Αποκωδικοποίηση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n-US" sz="2400" dirty="0">
                <a:cs typeface="Arial"/>
              </a:rPr>
              <a:t>Bit/Byte/Word</a:t>
            </a:r>
            <a:endParaRPr lang="el-GR" sz="2400" dirty="0"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l-GR" sz="2400" dirty="0">
                <a:cs typeface="Arial"/>
              </a:rPr>
              <a:t>Κωδικοποίηση αριθμών</a:t>
            </a:r>
            <a:r>
              <a:rPr lang="en-US" sz="2400" dirty="0">
                <a:cs typeface="Arial"/>
              </a:rPr>
              <a:t>&amp; </a:t>
            </a:r>
            <a:r>
              <a:rPr lang="el-GR" sz="2400" dirty="0">
                <a:cs typeface="Arial"/>
              </a:rPr>
              <a:t>άλλων δεδομένων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l-GR" sz="2400" dirty="0">
                <a:cs typeface="Arial"/>
              </a:rPr>
              <a:t>Μετατροπή Αναλογικού Σήματος σε Ψηφιακό (</a:t>
            </a:r>
            <a:r>
              <a:rPr lang="en-GB" sz="2400" dirty="0">
                <a:cs typeface="Arial"/>
              </a:rPr>
              <a:t>ADC/DAC)</a:t>
            </a:r>
            <a:r>
              <a:rPr lang="el-GR" sz="2400" dirty="0">
                <a:cs typeface="Arial"/>
              </a:rPr>
              <a:t>, </a:t>
            </a:r>
            <a:r>
              <a:rPr lang="el" sz="2400" dirty="0">
                <a:cs typeface="Arial"/>
              </a:rPr>
              <a:t>Μέθοδοι Επαλήθευσης Δεδομένων</a:t>
            </a:r>
            <a:endParaRPr lang="en-US" sz="2400" dirty="0">
              <a:cs typeface="Arial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Hardware:</a:t>
            </a:r>
            <a:endParaRPr lang="el-GR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en-US" sz="2400" dirty="0">
                <a:cs typeface="Arial"/>
                <a:sym typeface="Wingdings" pitchFamily="2" charset="2"/>
              </a:rPr>
              <a:t> </a:t>
            </a:r>
            <a:r>
              <a:rPr lang="en-US" sz="2400" dirty="0">
                <a:cs typeface="Arial"/>
              </a:rPr>
              <a:t>Transistors, </a:t>
            </a:r>
            <a:r>
              <a:rPr lang="el-GR" sz="2400" dirty="0">
                <a:cs typeface="Arial"/>
              </a:rPr>
              <a:t>Υλοποίηση</a:t>
            </a:r>
            <a:r>
              <a:rPr lang="en-US" sz="2400" dirty="0">
                <a:cs typeface="Arial"/>
              </a:rPr>
              <a:t> Boolean logic </a:t>
            </a:r>
            <a:r>
              <a:rPr lang="el-GR" sz="2400" dirty="0">
                <a:cs typeface="Arial"/>
              </a:rPr>
              <a:t>με </a:t>
            </a:r>
            <a:r>
              <a:rPr lang="en-GB" sz="2400" dirty="0">
                <a:cs typeface="Arial"/>
              </a:rPr>
              <a:t>Transistor</a:t>
            </a:r>
            <a:endParaRPr lang="el-GR" sz="2400" dirty="0">
              <a:cs typeface="Arial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l-GR" sz="2400" dirty="0">
                <a:cs typeface="Arial"/>
              </a:rPr>
              <a:t>Κατασκευή </a:t>
            </a:r>
            <a:r>
              <a:rPr lang="en-GB" sz="2400" dirty="0">
                <a:cs typeface="Arial"/>
              </a:rPr>
              <a:t>Transistor</a:t>
            </a:r>
            <a:r>
              <a:rPr lang="en-US" sz="2400" dirty="0">
                <a:cs typeface="Arial"/>
              </a:rPr>
              <a:t>s</a:t>
            </a:r>
            <a:r>
              <a:rPr lang="el-GR" sz="240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(</a:t>
            </a:r>
            <a:r>
              <a:rPr lang="el-GR" sz="2400" dirty="0">
                <a:cs typeface="Arial"/>
              </a:rPr>
              <a:t>εκτός ύλης)</a:t>
            </a:r>
            <a:endParaRPr lang="en-US" sz="2400" b="1" dirty="0">
              <a:solidFill>
                <a:srgbClr val="FF0000"/>
              </a:solidFill>
              <a:cs typeface="Arial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el-GR" sz="2400" b="1" dirty="0">
                <a:solidFill>
                  <a:srgbClr val="FF0000"/>
                </a:solidFill>
                <a:cs typeface="Arial"/>
              </a:rPr>
              <a:t>ΑΛΓΕΒΡΑ ΜΠΟΥΛ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l-GR" sz="2400" dirty="0">
                <a:cs typeface="Arial"/>
              </a:rPr>
              <a:t>Λογικές μεταβλητές, πύλες, συναρτήσεις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l-GR" sz="2400" dirty="0">
                <a:cs typeface="Arial"/>
              </a:rPr>
              <a:t>Πίνακας αληθείας, Σύνθεση/ Ανάλυση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el-GR" sz="2400" b="1" dirty="0">
                <a:solidFill>
                  <a:srgbClr val="FF0000"/>
                </a:solidFill>
              </a:rPr>
              <a:t>ΣΗΜΕΡΑ: ΑΣΚΗΣΕΙΣ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l-GR" sz="2400" dirty="0">
                <a:solidFill>
                  <a:srgbClr val="FF0000"/>
                </a:solidFill>
              </a:rPr>
              <a:t>Συνδυαστικά Κυκλώματα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l-GR" sz="2400" dirty="0" err="1">
                <a:solidFill>
                  <a:srgbClr val="FF0000"/>
                </a:solidFill>
              </a:rPr>
              <a:t>Ακολουθιακά</a:t>
            </a:r>
            <a:r>
              <a:rPr lang="el-GR" sz="2400" dirty="0">
                <a:solidFill>
                  <a:srgbClr val="FF0000"/>
                </a:solidFill>
              </a:rPr>
              <a:t> Λογικά Κυκλώματα. </a:t>
            </a:r>
            <a:r>
              <a:rPr lang="en-US" sz="2400" dirty="0">
                <a:solidFill>
                  <a:srgbClr val="FF0000"/>
                </a:solidFill>
              </a:rPr>
              <a:t>RS Flip-Flop</a:t>
            </a:r>
            <a:endParaRPr lang="el-GR" sz="2400" dirty="0">
              <a:solidFill>
                <a:srgbClr val="FF0000"/>
              </a:solidFill>
              <a:cs typeface="Arial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l-GR" sz="2400" dirty="0">
                <a:solidFill>
                  <a:srgbClr val="FF0000"/>
                </a:solidFill>
                <a:cs typeface="Arial"/>
              </a:rPr>
              <a:t>Παραδείγματα / Ασκήσεις </a:t>
            </a:r>
            <a:endParaRPr lang="en-US" sz="2400" dirty="0">
              <a:solidFill>
                <a:srgbClr val="FF0000"/>
              </a:solidFill>
              <a:cs typeface="Arial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>
              <a:cs typeface="Arial"/>
            </a:endParaRPr>
          </a:p>
        </p:txBody>
      </p:sp>
      <p:sp>
        <p:nvSpPr>
          <p:cNvPr id="6" name="Line 34">
            <a:extLst>
              <a:ext uri="{FF2B5EF4-FFF2-40B4-BE49-F238E27FC236}">
                <a16:creationId xmlns:a16="http://schemas.microsoft.com/office/drawing/2014/main" id="{52AF3F29-01CC-914A-81D6-4125BAC44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7" y="764704"/>
            <a:ext cx="8353425" cy="0"/>
          </a:xfrm>
          <a:prstGeom prst="line">
            <a:avLst/>
          </a:prstGeom>
          <a:noFill/>
          <a:ln w="38100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53B14D-FFCF-0A47-AA84-F7DE8783DD40}"/>
              </a:ext>
            </a:extLst>
          </p:cNvPr>
          <p:cNvSpPr/>
          <p:nvPr/>
        </p:nvSpPr>
        <p:spPr>
          <a:xfrm>
            <a:off x="7085423" y="836712"/>
            <a:ext cx="2058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/>
                <a:cs typeface="Arial"/>
              </a:rPr>
              <a:t>Σήμερα: </a:t>
            </a:r>
            <a:r>
              <a:rPr lang="en-US" dirty="0" err="1">
                <a:latin typeface="Arial"/>
                <a:cs typeface="Arial"/>
              </a:rPr>
              <a:t>Forouzan</a:t>
            </a:r>
            <a:endParaRPr lang="en-US" dirty="0">
              <a:latin typeface="Arial"/>
              <a:cs typeface="Arial"/>
            </a:endParaRPr>
          </a:p>
          <a:p>
            <a:r>
              <a:rPr lang="el-GR" dirty="0">
                <a:latin typeface="Arial"/>
                <a:cs typeface="Arial"/>
              </a:rPr>
              <a:t>Παράρτημα Ε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868620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967BCE-8897-433E-8F8A-E90889F55AC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844" y="1235990"/>
            <a:ext cx="8229600" cy="4525963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Για την έξοδο </a:t>
            </a:r>
            <a:r>
              <a:rPr lang="en-US" sz="2000" dirty="0">
                <a:latin typeface="Arial"/>
                <a:cs typeface="Arial"/>
              </a:rPr>
              <a:t>“e”</a:t>
            </a:r>
            <a:r>
              <a:rPr lang="el-GR" sz="2000" dirty="0">
                <a:latin typeface="Arial"/>
                <a:cs typeface="Arial"/>
              </a:rPr>
              <a:t> </a:t>
            </a: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(α) Βρείτε τον πίνακα αληθείας</a:t>
            </a: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(β) Βρείτε την λογική συνάρτηση για το </a:t>
            </a:r>
            <a:r>
              <a:rPr lang="en-US" sz="2000" dirty="0">
                <a:latin typeface="Arial"/>
                <a:cs typeface="Arial"/>
              </a:rPr>
              <a:t>“e”</a:t>
            </a: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Κάντε το ίδιο για το </a:t>
            </a:r>
            <a:r>
              <a:rPr lang="en-US" sz="2000" dirty="0">
                <a:latin typeface="Arial"/>
                <a:cs typeface="Arial"/>
              </a:rPr>
              <a:t>“a”</a:t>
            </a: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2295" name="Line 4"/>
          <p:cNvSpPr>
            <a:spLocks noChangeShapeType="1"/>
          </p:cNvSpPr>
          <p:nvPr/>
        </p:nvSpPr>
        <p:spPr bwMode="auto">
          <a:xfrm>
            <a:off x="395038" y="1000108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2296" name="Rectangle 6"/>
          <p:cNvSpPr>
            <a:spLocks noChangeArrowheads="1"/>
          </p:cNvSpPr>
          <p:nvPr/>
        </p:nvSpPr>
        <p:spPr bwMode="auto">
          <a:xfrm>
            <a:off x="0" y="2019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2297" name="Rectangle 8"/>
          <p:cNvSpPr>
            <a:spLocks noChangeArrowheads="1"/>
          </p:cNvSpPr>
          <p:nvPr/>
        </p:nvSpPr>
        <p:spPr bwMode="auto">
          <a:xfrm>
            <a:off x="0" y="2024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76810" t="8887" r="2006" b="29725"/>
          <a:stretch/>
        </p:blipFill>
        <p:spPr>
          <a:xfrm>
            <a:off x="6588224" y="2060848"/>
            <a:ext cx="1443203" cy="2378153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6950" y="147145"/>
            <a:ext cx="8229600" cy="725470"/>
          </a:xfrm>
        </p:spPr>
        <p:txBody>
          <a:bodyPr/>
          <a:lstStyle/>
          <a:p>
            <a:r>
              <a:rPr lang="el-GR" sz="3600" dirty="0">
                <a:latin typeface="Comic Sans MS" pitchFamily="66" charset="0"/>
              </a:rPr>
              <a:t>Άσκηση</a:t>
            </a:r>
            <a:r>
              <a:rPr lang="en-US" sz="3600" dirty="0">
                <a:latin typeface="Comic Sans MS" pitchFamily="66" charset="0"/>
              </a:rPr>
              <a:t> (7 segment decoder)</a:t>
            </a:r>
            <a:endParaRPr lang="el-GR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4437112"/>
            <a:ext cx="3024336" cy="1683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E2230-236F-3A48-A7A1-94664F76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73" y="2266599"/>
            <a:ext cx="3727755" cy="21197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9979C2-4071-A749-8C32-AFCE8FA056D9}"/>
              </a:ext>
            </a:extLst>
          </p:cNvPr>
          <p:cNvSpPr/>
          <p:nvPr/>
        </p:nvSpPr>
        <p:spPr>
          <a:xfrm>
            <a:off x="463407" y="1216183"/>
            <a:ext cx="8270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Arial"/>
                <a:cs typeface="Arial"/>
              </a:rPr>
              <a:t>Σε κάθε συνδυασμό 4 ΕΙΣΟΔΩΝ </a:t>
            </a:r>
            <a:r>
              <a:rPr lang="en-US" dirty="0">
                <a:latin typeface="Arial"/>
                <a:cs typeface="Arial"/>
              </a:rPr>
              <a:t>“DCBA” </a:t>
            </a:r>
            <a:r>
              <a:rPr lang="el-GR" dirty="0">
                <a:latin typeface="Arial"/>
                <a:cs typeface="Arial"/>
              </a:rPr>
              <a:t>(Α:</a:t>
            </a:r>
            <a:r>
              <a:rPr lang="en-US" dirty="0">
                <a:latin typeface="Arial"/>
                <a:cs typeface="Arial"/>
              </a:rPr>
              <a:t>LSD) </a:t>
            </a:r>
            <a:r>
              <a:rPr lang="el-GR" dirty="0">
                <a:latin typeface="Arial"/>
                <a:cs typeface="Arial"/>
              </a:rPr>
              <a:t>ενεργοποιείται ένας συνδυασμός των 7 ΕΞΟΔΩΝ (</a:t>
            </a:r>
            <a:r>
              <a:rPr lang="en-US" dirty="0" err="1">
                <a:latin typeface="Arial"/>
                <a:cs typeface="Arial"/>
              </a:rPr>
              <a:t>a,b,c,d,e,f,g</a:t>
            </a:r>
            <a:r>
              <a:rPr lang="en-US" dirty="0">
                <a:latin typeface="Arial"/>
                <a:cs typeface="Arial"/>
              </a:rPr>
              <a:t>)</a:t>
            </a:r>
            <a:r>
              <a:rPr lang="el-GR" dirty="0">
                <a:latin typeface="Arial"/>
                <a:cs typeface="Arial"/>
              </a:rPr>
              <a:t>. Πχ για την τιμή «8»</a:t>
            </a:r>
            <a:r>
              <a:rPr lang="en-US" dirty="0">
                <a:latin typeface="Arial"/>
                <a:cs typeface="Arial"/>
              </a:rPr>
              <a:t> (=“1000”)</a:t>
            </a:r>
            <a:r>
              <a:rPr lang="el-GR" dirty="0">
                <a:latin typeface="Arial"/>
                <a:cs typeface="Arial"/>
              </a:rPr>
              <a:t> ενεργοποιούνται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ό</a:t>
            </a:r>
            <a:r>
              <a:rPr lang="el-GR" dirty="0" err="1">
                <a:latin typeface="Arial"/>
                <a:cs typeface="Arial"/>
              </a:rPr>
              <a:t>λοι</a:t>
            </a:r>
            <a:r>
              <a:rPr lang="el-GR" dirty="0">
                <a:latin typeface="Arial"/>
                <a:cs typeface="Arial"/>
              </a:rPr>
              <a:t> οι 7 έξοδοι (</a:t>
            </a:r>
            <a:r>
              <a:rPr lang="en-US" dirty="0">
                <a:latin typeface="Arial"/>
                <a:cs typeface="Arial"/>
              </a:rPr>
              <a:t>a-g)</a:t>
            </a:r>
            <a:r>
              <a:rPr lang="el-GR" dirty="0">
                <a:latin typeface="Arial"/>
                <a:cs typeface="Arial"/>
              </a:rPr>
              <a:t> 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20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967BCE-8897-433E-8F8A-E90889F55AC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844" y="1235990"/>
            <a:ext cx="8229600" cy="4525963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Για την έξοδο </a:t>
            </a:r>
            <a:r>
              <a:rPr lang="en-US" sz="2000" dirty="0">
                <a:latin typeface="Arial"/>
                <a:cs typeface="Arial"/>
              </a:rPr>
              <a:t>“e”</a:t>
            </a:r>
            <a:r>
              <a:rPr lang="el-GR" sz="2000" dirty="0">
                <a:latin typeface="Arial"/>
                <a:cs typeface="Arial"/>
              </a:rPr>
              <a:t> </a:t>
            </a: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(α) Βρείτε τον πίνακα αληθείας</a:t>
            </a: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(β) Βρείτε την λογική συνάρτηση για το </a:t>
            </a:r>
            <a:r>
              <a:rPr lang="en-US" sz="2000" dirty="0">
                <a:latin typeface="Arial"/>
                <a:cs typeface="Arial"/>
              </a:rPr>
              <a:t>“e”</a:t>
            </a: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Κάντε το ίδιο για το </a:t>
            </a:r>
            <a:r>
              <a:rPr lang="en-US" sz="2000" dirty="0">
                <a:latin typeface="Arial"/>
                <a:cs typeface="Arial"/>
              </a:rPr>
              <a:t>“a”</a:t>
            </a: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2295" name="Line 4"/>
          <p:cNvSpPr>
            <a:spLocks noChangeShapeType="1"/>
          </p:cNvSpPr>
          <p:nvPr/>
        </p:nvSpPr>
        <p:spPr bwMode="auto">
          <a:xfrm>
            <a:off x="395038" y="1000108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2296" name="Rectangle 6"/>
          <p:cNvSpPr>
            <a:spLocks noChangeArrowheads="1"/>
          </p:cNvSpPr>
          <p:nvPr/>
        </p:nvSpPr>
        <p:spPr bwMode="auto">
          <a:xfrm>
            <a:off x="0" y="2019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2297" name="Rectangle 8"/>
          <p:cNvSpPr>
            <a:spLocks noChangeArrowheads="1"/>
          </p:cNvSpPr>
          <p:nvPr/>
        </p:nvSpPr>
        <p:spPr bwMode="auto">
          <a:xfrm>
            <a:off x="0" y="2024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6950" y="147145"/>
            <a:ext cx="8229600" cy="725470"/>
          </a:xfrm>
        </p:spPr>
        <p:txBody>
          <a:bodyPr/>
          <a:lstStyle/>
          <a:p>
            <a:r>
              <a:rPr lang="el-GR" sz="3600" dirty="0">
                <a:latin typeface="Comic Sans MS" pitchFamily="66" charset="0"/>
              </a:rPr>
              <a:t>Άσκηση</a:t>
            </a:r>
            <a:r>
              <a:rPr lang="en-US" sz="3600" dirty="0">
                <a:latin typeface="Comic Sans MS" pitchFamily="66" charset="0"/>
              </a:rPr>
              <a:t> (7 segment decoder)</a:t>
            </a:r>
            <a:endParaRPr lang="el-GR" sz="3600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2C60C82-4F33-1546-9DE8-6353C0B462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36350"/>
          <a:stretch/>
        </p:blipFill>
        <p:spPr>
          <a:xfrm>
            <a:off x="404761" y="2802611"/>
            <a:ext cx="5580419" cy="3906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6245E7-F96D-5C4A-B625-09583F9EC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0" t="8887" r="2006" b="29725"/>
          <a:stretch/>
        </p:blipFill>
        <p:spPr>
          <a:xfrm>
            <a:off x="6376936" y="1262469"/>
            <a:ext cx="1795464" cy="2958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CD35E2-E7D3-CF41-BB5A-235BED982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664" y="4432004"/>
            <a:ext cx="3024336" cy="16833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721658-060E-1D43-86DC-78EB98AE620D}"/>
              </a:ext>
            </a:extLst>
          </p:cNvPr>
          <p:cNvSpPr/>
          <p:nvPr/>
        </p:nvSpPr>
        <p:spPr>
          <a:xfrm>
            <a:off x="1979712" y="3717032"/>
            <a:ext cx="360040" cy="282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23F43E-4F3F-0046-B193-D6017445CAD3}"/>
              </a:ext>
            </a:extLst>
          </p:cNvPr>
          <p:cNvSpPr/>
          <p:nvPr/>
        </p:nvSpPr>
        <p:spPr>
          <a:xfrm>
            <a:off x="2474236" y="3717032"/>
            <a:ext cx="360040" cy="282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088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oid 2"/>
          <p:cNvSpPr/>
          <p:nvPr/>
        </p:nvSpPr>
        <p:spPr>
          <a:xfrm>
            <a:off x="4104692" y="2061444"/>
            <a:ext cx="1944216" cy="792088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168485E-061F-4871-8249-72D5CF6E8A1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015" y="1567333"/>
            <a:ext cx="4035425" cy="4525963"/>
          </a:xfrm>
        </p:spPr>
        <p:txBody>
          <a:bodyPr/>
          <a:lstStyle/>
          <a:p>
            <a:pPr algn="just" eaLnBrk="1" hangingPunct="1"/>
            <a:r>
              <a:rPr lang="el-GR" sz="2000" dirty="0">
                <a:latin typeface="Arial"/>
                <a:cs typeface="Arial"/>
              </a:rPr>
              <a:t>Σε κάθε ενεργοποίηση μίας από τις 2</a:t>
            </a:r>
            <a:r>
              <a:rPr lang="en-GB" sz="2000" baseline="30000" dirty="0">
                <a:latin typeface="Arial"/>
                <a:cs typeface="Arial"/>
              </a:rPr>
              <a:t>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l-GR" sz="2000" dirty="0">
                <a:latin typeface="Arial"/>
                <a:cs typeface="Arial"/>
              </a:rPr>
              <a:t>γραμμές εισόδου αντιστοιχίζεται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l-GR" sz="2000" dirty="0">
                <a:latin typeface="Arial"/>
                <a:cs typeface="Arial"/>
              </a:rPr>
              <a:t>ένας συνδυασμός εξόδων.</a:t>
            </a:r>
          </a:p>
          <a:p>
            <a:pPr algn="just" eaLnBrk="1" hangingPunct="1"/>
            <a:r>
              <a:rPr lang="el-GR" sz="2000" dirty="0">
                <a:latin typeface="Arial"/>
                <a:cs typeface="Arial"/>
              </a:rPr>
              <a:t>Χρησιμεύει στην κωδικοποίηση των χαρακτήρων του πληκτρολογίου κατά τον κώδικα </a:t>
            </a:r>
            <a:r>
              <a:rPr lang="en-GB" sz="2000" dirty="0">
                <a:latin typeface="Arial"/>
                <a:cs typeface="Arial"/>
              </a:rPr>
              <a:t>ASCI</a:t>
            </a:r>
            <a:r>
              <a:rPr lang="el-GR" sz="2000" dirty="0">
                <a:latin typeface="Arial"/>
                <a:cs typeface="Arial"/>
              </a:rPr>
              <a:t>Ι. </a:t>
            </a:r>
          </a:p>
          <a:p>
            <a:pPr algn="just" eaLnBrk="1" hangingPunct="1"/>
            <a:endParaRPr lang="el-GR" sz="2000" dirty="0">
              <a:latin typeface="Arial"/>
              <a:cs typeface="Arial"/>
            </a:endParaRPr>
          </a:p>
        </p:txBody>
      </p:sp>
      <p:graphicFrame>
        <p:nvGraphicFramePr>
          <p:cNvPr id="13314" name="Object 5"/>
          <p:cNvGraphicFramePr>
            <a:graphicFrameLocks noChangeAspect="1"/>
          </p:cNvGraphicFramePr>
          <p:nvPr/>
        </p:nvGraphicFramePr>
        <p:xfrm>
          <a:off x="5292080" y="1603376"/>
          <a:ext cx="3851920" cy="333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76" name="Visio" r:id="rId4" imgW="4104742" imgH="2716682" progId="">
                  <p:embed/>
                </p:oleObj>
              </mc:Choice>
              <mc:Fallback>
                <p:oleObj name="Visio" r:id="rId4" imgW="4104742" imgH="2716682" progId="">
                  <p:embed/>
                  <p:pic>
                    <p:nvPicPr>
                      <p:cNvPr id="133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1603376"/>
                        <a:ext cx="3851920" cy="3335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47072" y="2079897"/>
            <a:ext cx="1701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Keyboard with </a:t>
            </a:r>
          </a:p>
          <a:p>
            <a:r>
              <a:rPr lang="en-US" i="1" dirty="0"/>
              <a:t>“256 keys” 	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7956376" y="4119538"/>
            <a:ext cx="936104" cy="864096"/>
          </a:xfrm>
          <a:prstGeom prst="folded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028384" y="4191546"/>
            <a:ext cx="800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/>
            <a:r>
              <a:rPr lang="en-GB" dirty="0">
                <a:latin typeface="Arial"/>
                <a:cs typeface="Arial"/>
              </a:rPr>
              <a:t>8 bit</a:t>
            </a:r>
          </a:p>
          <a:p>
            <a:pPr algn="just" eaLnBrk="1" hangingPunct="1"/>
            <a:r>
              <a:rPr lang="en-GB" dirty="0">
                <a:latin typeface="Arial"/>
                <a:cs typeface="Arial"/>
              </a:rPr>
              <a:t>ASCI</a:t>
            </a:r>
            <a:r>
              <a:rPr lang="el-GR" dirty="0">
                <a:latin typeface="Arial"/>
                <a:cs typeface="Arial"/>
              </a:rPr>
              <a:t>Ι 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65F965-D57D-764F-8552-61AAD2815886}"/>
              </a:ext>
            </a:extLst>
          </p:cNvPr>
          <p:cNvGrpSpPr/>
          <p:nvPr/>
        </p:nvGrpSpPr>
        <p:grpSpPr>
          <a:xfrm>
            <a:off x="732934" y="4246248"/>
            <a:ext cx="7137392" cy="2475227"/>
            <a:chOff x="732934" y="4246248"/>
            <a:chExt cx="7137392" cy="247522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7A6C4EB-24B3-1E48-9490-792E4456263A}"/>
                </a:ext>
              </a:extLst>
            </p:cNvPr>
            <p:cNvGrpSpPr/>
            <p:nvPr/>
          </p:nvGrpSpPr>
          <p:grpSpPr>
            <a:xfrm>
              <a:off x="801756" y="4915538"/>
              <a:ext cx="7068570" cy="1805937"/>
              <a:chOff x="1185117" y="5195488"/>
              <a:chExt cx="6060656" cy="1548426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0F1DC16-FA55-224F-9747-346A3EC39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5117" y="5195488"/>
                <a:ext cx="4712640" cy="1391919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0FD5297-6B05-3242-AF98-AE3E863F3AE0}"/>
                  </a:ext>
                </a:extLst>
              </p:cNvPr>
              <p:cNvGrpSpPr/>
              <p:nvPr/>
            </p:nvGrpSpPr>
            <p:grpSpPr>
              <a:xfrm>
                <a:off x="3129581" y="5347575"/>
                <a:ext cx="3742505" cy="1391919"/>
                <a:chOff x="2339752" y="5311531"/>
                <a:chExt cx="3742505" cy="1391919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A1E6AED1-B314-B94A-A40D-EADE590D8FB9}"/>
                    </a:ext>
                  </a:extLst>
                </p:cNvPr>
                <p:cNvCxnSpPr/>
                <p:nvPr/>
              </p:nvCxnSpPr>
              <p:spPr>
                <a:xfrm>
                  <a:off x="2339752" y="6021288"/>
                  <a:ext cx="3528392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7389952-0D55-C248-98D3-69D71FD63C02}"/>
                    </a:ext>
                  </a:extLst>
                </p:cNvPr>
                <p:cNvSpPr/>
                <p:nvPr/>
              </p:nvSpPr>
              <p:spPr>
                <a:xfrm>
                  <a:off x="5397201" y="5311531"/>
                  <a:ext cx="504056" cy="1391919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1BA2090A-8F3D-3147-A92D-74B9C019C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55253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CB2F934E-62EF-2D4E-A287-0C60AAC36C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56777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207487B-1F79-7048-9BC3-EE98EFC876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58301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BF26204-1C74-434D-B475-B8622F1E16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59825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BE9E5DD3-B958-9E43-B463-D3C22BF340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61349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36A67F1-E132-C84D-B31C-9BFD479445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62873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15CCFB25-8C63-C742-8C52-96B6EE3DD0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64397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76461FBC-7020-BE4A-9836-01C6827B74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65921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DA43DE3-EE60-6E45-B387-DCDDF3DD43CC}"/>
                  </a:ext>
                </a:extLst>
              </p:cNvPr>
              <p:cNvSpPr txBox="1"/>
              <p:nvPr/>
            </p:nvSpPr>
            <p:spPr>
              <a:xfrm rot="16200000">
                <a:off x="6380432" y="5878574"/>
                <a:ext cx="1334845" cy="3958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00010101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72CBC8-B5F0-3D42-B498-B1B5E790EBEC}"/>
                </a:ext>
              </a:extLst>
            </p:cNvPr>
            <p:cNvSpPr txBox="1"/>
            <p:nvPr/>
          </p:nvSpPr>
          <p:spPr>
            <a:xfrm>
              <a:off x="732934" y="4246248"/>
              <a:ext cx="56348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4000" dirty="0"/>
                <a:t>256-</a:t>
              </a:r>
              <a:r>
                <a:rPr lang="en-US" sz="4000" dirty="0"/>
                <a:t>to-</a:t>
              </a:r>
              <a:r>
                <a:rPr lang="el-GR" sz="4000" dirty="0"/>
                <a:t>8 </a:t>
              </a:r>
              <a:r>
                <a:rPr lang="en-US" sz="4000" dirty="0"/>
                <a:t>binary encoder</a:t>
              </a:r>
            </a:p>
          </p:txBody>
        </p:sp>
      </p:grpSp>
      <p:sp>
        <p:nvSpPr>
          <p:cNvPr id="49" name="Rectangle 2">
            <a:extLst>
              <a:ext uri="{FF2B5EF4-FFF2-40B4-BE49-F238E27FC236}">
                <a16:creationId xmlns:a16="http://schemas.microsoft.com/office/drawing/2014/main" id="{04EFA891-64D0-CB40-BE53-4ED2B4BFDB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>
                <a:latin typeface="Arial"/>
                <a:cs typeface="Arial"/>
              </a:rPr>
              <a:t>Τυπικά Συνδυαστικά Κυκλώματα:</a:t>
            </a:r>
            <a:br>
              <a:rPr lang="el-GR" sz="3200">
                <a:latin typeface="Arial"/>
                <a:cs typeface="Arial"/>
              </a:rPr>
            </a:br>
            <a:r>
              <a:rPr lang="el-GR" sz="3200">
                <a:solidFill>
                  <a:srgbClr val="CC0099"/>
                </a:solidFill>
                <a:latin typeface="Arial"/>
                <a:cs typeface="Arial"/>
              </a:rPr>
              <a:t>Κωδικοποιητές (</a:t>
            </a:r>
            <a:r>
              <a:rPr lang="en-GB" sz="3200">
                <a:solidFill>
                  <a:srgbClr val="CC0099"/>
                </a:solidFill>
                <a:latin typeface="Arial"/>
                <a:cs typeface="Arial"/>
              </a:rPr>
              <a:t>Encoders</a:t>
            </a:r>
            <a:r>
              <a:rPr lang="el-GR" sz="3200">
                <a:solidFill>
                  <a:srgbClr val="CC0099"/>
                </a:solidFill>
                <a:latin typeface="Arial"/>
                <a:cs typeface="Arial"/>
              </a:rPr>
              <a:t>)</a:t>
            </a:r>
            <a:endParaRPr lang="en-US" sz="3200">
              <a:solidFill>
                <a:srgbClr val="CC0099"/>
              </a:solidFill>
              <a:latin typeface="Arial"/>
              <a:cs typeface="Arial"/>
            </a:endParaRPr>
          </a:p>
        </p:txBody>
      </p:sp>
      <p:sp>
        <p:nvSpPr>
          <p:cNvPr id="50" name="Line 4">
            <a:extLst>
              <a:ext uri="{FF2B5EF4-FFF2-40B4-BE49-F238E27FC236}">
                <a16:creationId xmlns:a16="http://schemas.microsoft.com/office/drawing/2014/main" id="{8400532F-5D3D-BB4E-A68E-14DE9BDBD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1" name="Rectangle 6">
            <a:extLst>
              <a:ext uri="{FF2B5EF4-FFF2-40B4-BE49-F238E27FC236}">
                <a16:creationId xmlns:a16="http://schemas.microsoft.com/office/drawing/2014/main" id="{DEAA2642-90A1-AE46-BC80-F2902030C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1900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967BCE-8897-433E-8F8A-E90889F55AC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25061"/>
            <a:ext cx="8229600" cy="4525963"/>
          </a:xfrm>
        </p:spPr>
        <p:txBody>
          <a:bodyPr/>
          <a:lstStyle/>
          <a:p>
            <a:pPr algn="just" eaLnBrk="1" hangingPunct="1"/>
            <a:r>
              <a:rPr lang="el-GR" sz="2000" dirty="0">
                <a:latin typeface="Arial"/>
                <a:cs typeface="Arial"/>
              </a:rPr>
              <a:t>Σε κάθε συνδυασμό ΕΞΟΔΟΥ ενεργοποιείται ΜΙΑ από τις 2</a:t>
            </a:r>
            <a:r>
              <a:rPr lang="en-GB" sz="2000" i="1" baseline="30000" dirty="0">
                <a:latin typeface="Arial"/>
                <a:cs typeface="Arial"/>
              </a:rPr>
              <a:t>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l-GR" sz="2000" dirty="0">
                <a:latin typeface="Arial"/>
                <a:cs typeface="Arial"/>
              </a:rPr>
              <a:t>γραμμές ΕΙΣΟΔΟΥ. ΠΧ: 8-3 </a:t>
            </a:r>
            <a:r>
              <a:rPr lang="en-US" sz="2000" dirty="0">
                <a:latin typeface="Arial"/>
                <a:cs typeface="Arial"/>
              </a:rPr>
              <a:t>binary encoder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58DD06-F95B-A848-BE26-D3AB18107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767" y="2348880"/>
            <a:ext cx="5891713" cy="43725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31A0CB-246C-8D45-91ED-A5FD149A81CA}"/>
              </a:ext>
            </a:extLst>
          </p:cNvPr>
          <p:cNvGrpSpPr/>
          <p:nvPr/>
        </p:nvGrpSpPr>
        <p:grpSpPr>
          <a:xfrm>
            <a:off x="384745" y="2664739"/>
            <a:ext cx="2616022" cy="3691611"/>
            <a:chOff x="384745" y="2664739"/>
            <a:chExt cx="2616022" cy="369161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A484BEC-73DF-B140-B033-40F37802AF41}"/>
                </a:ext>
              </a:extLst>
            </p:cNvPr>
            <p:cNvSpPr/>
            <p:nvPr/>
          </p:nvSpPr>
          <p:spPr>
            <a:xfrm>
              <a:off x="384745" y="2680420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Α</a:t>
              </a:r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E7CB570-0711-3948-AB98-E78C282A118E}"/>
                </a:ext>
              </a:extLst>
            </p:cNvPr>
            <p:cNvSpPr/>
            <p:nvPr/>
          </p:nvSpPr>
          <p:spPr>
            <a:xfrm>
              <a:off x="384745" y="3143832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Β</a:t>
              </a:r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0E2FABC-250D-2A47-9793-7A94F0521F64}"/>
                </a:ext>
              </a:extLst>
            </p:cNvPr>
            <p:cNvSpPr/>
            <p:nvPr/>
          </p:nvSpPr>
          <p:spPr>
            <a:xfrm>
              <a:off x="384745" y="3607244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29EE466-88FA-A44D-95C4-35DF802F3B3B}"/>
                </a:ext>
              </a:extLst>
            </p:cNvPr>
            <p:cNvSpPr/>
            <p:nvPr/>
          </p:nvSpPr>
          <p:spPr>
            <a:xfrm>
              <a:off x="384745" y="4070656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5CA6D74-189C-1645-AA12-6E72E7895A7F}"/>
                </a:ext>
              </a:extLst>
            </p:cNvPr>
            <p:cNvSpPr/>
            <p:nvPr/>
          </p:nvSpPr>
          <p:spPr>
            <a:xfrm>
              <a:off x="384745" y="4534068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4F5C256-2180-2D4A-A6DE-73082240817C}"/>
                </a:ext>
              </a:extLst>
            </p:cNvPr>
            <p:cNvSpPr/>
            <p:nvPr/>
          </p:nvSpPr>
          <p:spPr>
            <a:xfrm>
              <a:off x="384745" y="4997480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061C443-7D2C-1D4F-8A56-9861904A5399}"/>
                </a:ext>
              </a:extLst>
            </p:cNvPr>
            <p:cNvSpPr/>
            <p:nvPr/>
          </p:nvSpPr>
          <p:spPr>
            <a:xfrm>
              <a:off x="384745" y="5460892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860BFC7-3BC6-A141-9B8C-459965D5AF82}"/>
                </a:ext>
              </a:extLst>
            </p:cNvPr>
            <p:cNvSpPr/>
            <p:nvPr/>
          </p:nvSpPr>
          <p:spPr>
            <a:xfrm>
              <a:off x="384745" y="5924302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22AC63-1EFB-B64C-90EF-3AAC98357148}"/>
                </a:ext>
              </a:extLst>
            </p:cNvPr>
            <p:cNvSpPr/>
            <p:nvPr/>
          </p:nvSpPr>
          <p:spPr>
            <a:xfrm>
              <a:off x="1547664" y="4091344"/>
              <a:ext cx="432048" cy="64381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641109A-9615-2145-8D50-16899737C023}"/>
                </a:ext>
              </a:extLst>
            </p:cNvPr>
            <p:cNvSpPr/>
            <p:nvPr/>
          </p:nvSpPr>
          <p:spPr>
            <a:xfrm>
              <a:off x="2051720" y="4091344"/>
              <a:ext cx="432048" cy="64381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0FD757C-8220-8646-B0EA-E660FC036EAE}"/>
                </a:ext>
              </a:extLst>
            </p:cNvPr>
            <p:cNvSpPr/>
            <p:nvPr/>
          </p:nvSpPr>
          <p:spPr>
            <a:xfrm>
              <a:off x="2568719" y="4091344"/>
              <a:ext cx="432048" cy="64381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32EF82FB-E142-3943-B7A9-E59DED7D5D76}"/>
                </a:ext>
              </a:extLst>
            </p:cNvPr>
            <p:cNvSpPr/>
            <p:nvPr/>
          </p:nvSpPr>
          <p:spPr>
            <a:xfrm>
              <a:off x="901744" y="2664739"/>
              <a:ext cx="504056" cy="3675930"/>
            </a:xfrm>
            <a:prstGeom prst="rightBrace">
              <a:avLst>
                <a:gd name="adj1" fmla="val 62817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A3FBCE15-6356-C34E-820D-FB6CCEF9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5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l-GR" sz="3200">
                <a:solidFill>
                  <a:srgbClr val="CC0099"/>
                </a:solidFill>
                <a:latin typeface="Arial"/>
                <a:cs typeface="Arial"/>
              </a:rPr>
              <a:t>Κωδικοποιητές (</a:t>
            </a:r>
            <a:r>
              <a:rPr lang="en-GB" sz="3200">
                <a:solidFill>
                  <a:srgbClr val="CC0099"/>
                </a:solidFill>
                <a:latin typeface="Arial"/>
                <a:cs typeface="Arial"/>
              </a:rPr>
              <a:t>Encoders</a:t>
            </a:r>
            <a:r>
              <a:rPr lang="el-GR" sz="3200">
                <a:solidFill>
                  <a:srgbClr val="CC0099"/>
                </a:solidFill>
                <a:latin typeface="Arial"/>
                <a:cs typeface="Arial"/>
              </a:rPr>
              <a:t>)</a:t>
            </a:r>
            <a:endParaRPr lang="en-US" sz="3200" dirty="0">
              <a:solidFill>
                <a:srgbClr val="CC0099"/>
              </a:solidFill>
              <a:latin typeface="Arial"/>
              <a:cs typeface="Arial"/>
            </a:endParaRPr>
          </a:p>
        </p:txBody>
      </p:sp>
      <p:sp>
        <p:nvSpPr>
          <p:cNvPr id="23" name="Line 4">
            <a:extLst>
              <a:ext uri="{FF2B5EF4-FFF2-40B4-BE49-F238E27FC236}">
                <a16:creationId xmlns:a16="http://schemas.microsoft.com/office/drawing/2014/main" id="{2219D744-AAD1-5549-BFE6-8F0524B81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" y="980728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D13D17-BD49-5A47-80DF-99542BAF1E8B}"/>
              </a:ext>
            </a:extLst>
          </p:cNvPr>
          <p:cNvSpPr/>
          <p:nvPr/>
        </p:nvSpPr>
        <p:spPr>
          <a:xfrm>
            <a:off x="35496" y="2203400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/>
                <a:cs typeface="Arial"/>
              </a:rPr>
              <a:t>«8 πλήκτρα»</a:t>
            </a:r>
            <a:endParaRPr lang="en-G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7EA55-9641-184A-8172-5127E65B2485}"/>
              </a:ext>
            </a:extLst>
          </p:cNvPr>
          <p:cNvSpPr/>
          <p:nvPr/>
        </p:nvSpPr>
        <p:spPr>
          <a:xfrm>
            <a:off x="1460294" y="3548734"/>
            <a:ext cx="1743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/>
                <a:cs typeface="Arial"/>
              </a:rPr>
              <a:t>«3</a:t>
            </a:r>
            <a:r>
              <a:rPr lang="en-US" dirty="0">
                <a:latin typeface="Arial"/>
                <a:cs typeface="Arial"/>
              </a:rPr>
              <a:t>bit </a:t>
            </a:r>
            <a:r>
              <a:rPr lang="el-GR" dirty="0">
                <a:latin typeface="Arial"/>
                <a:cs typeface="Arial"/>
              </a:rPr>
              <a:t>Κώδικας»</a:t>
            </a:r>
            <a:endParaRPr lang="en-G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F2057F-3727-0144-B65E-21F05C9735E2}"/>
              </a:ext>
            </a:extLst>
          </p:cNvPr>
          <p:cNvSpPr/>
          <p:nvPr/>
        </p:nvSpPr>
        <p:spPr>
          <a:xfrm>
            <a:off x="6017184" y="2234481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/>
                <a:cs typeface="Arial"/>
              </a:rPr>
              <a:t>«8 πλήκτρα»</a:t>
            </a:r>
            <a:endParaRPr lang="en-G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71021F-562A-1849-80A5-ED5A29C923FE}"/>
              </a:ext>
            </a:extLst>
          </p:cNvPr>
          <p:cNvSpPr/>
          <p:nvPr/>
        </p:nvSpPr>
        <p:spPr>
          <a:xfrm>
            <a:off x="7452320" y="2226709"/>
            <a:ext cx="1743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/>
                <a:cs typeface="Arial"/>
              </a:rPr>
              <a:t>«</a:t>
            </a:r>
            <a:r>
              <a:rPr lang="en-US" dirty="0">
                <a:latin typeface="Arial"/>
                <a:cs typeface="Arial"/>
              </a:rPr>
              <a:t>3bit </a:t>
            </a:r>
            <a:r>
              <a:rPr lang="el-GR" dirty="0">
                <a:latin typeface="Arial"/>
                <a:cs typeface="Arial"/>
              </a:rPr>
              <a:t>Κώδικας»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317026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2011FB-BE7F-4611-808D-DB68AD16E0F3}" type="slidenum">
              <a:rPr lang="en-US" smtClean="0">
                <a:latin typeface="Arial" pitchFamily="34" charset="0"/>
              </a:rPr>
              <a:pPr/>
              <a:t>24</a:t>
            </a:fld>
            <a:endParaRPr lang="en-US">
              <a:latin typeface="Arial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FB3B198-5B02-E54A-8E07-F00AA4910588}"/>
              </a:ext>
            </a:extLst>
          </p:cNvPr>
          <p:cNvGrpSpPr/>
          <p:nvPr/>
        </p:nvGrpSpPr>
        <p:grpSpPr>
          <a:xfrm>
            <a:off x="232246" y="1553459"/>
            <a:ext cx="1872208" cy="1140825"/>
            <a:chOff x="232246" y="1553459"/>
            <a:chExt cx="1872208" cy="114082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A688AEB-0D22-5941-88D5-C0EFD8081DE6}"/>
                </a:ext>
              </a:extLst>
            </p:cNvPr>
            <p:cNvSpPr/>
            <p:nvPr/>
          </p:nvSpPr>
          <p:spPr>
            <a:xfrm>
              <a:off x="376262" y="1553459"/>
              <a:ext cx="1728192" cy="1140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a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r>
                <a:rPr lang="el-GR" sz="2800" dirty="0">
                  <a:latin typeface="Courier"/>
                  <a:cs typeface="Courier"/>
                </a:rPr>
                <a:t> </a:t>
              </a:r>
              <a:r>
                <a:rPr lang="en-US" sz="2800" dirty="0">
                  <a:latin typeface="Courier"/>
                  <a:cs typeface="Courier"/>
                </a:rPr>
                <a:t>3 </a:t>
              </a:r>
              <a:endParaRPr lang="el-GR" sz="2800" dirty="0">
                <a:latin typeface="Courier"/>
                <a:cs typeface="Courier"/>
              </a:endParaRPr>
            </a:p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b</a:t>
              </a:r>
              <a:r>
                <a:rPr lang="el-GR" sz="2800" dirty="0">
                  <a:latin typeface="Courier"/>
                  <a:cs typeface="Courier"/>
                </a:rPr>
                <a:t>  </a:t>
              </a:r>
              <a:r>
                <a:rPr lang="en-US" sz="2800" dirty="0">
                  <a:latin typeface="Courier"/>
                  <a:cs typeface="Courier"/>
                </a:rPr>
                <a:t>2 +</a:t>
              </a:r>
              <a:r>
                <a:rPr lang="el-GR" sz="2800" dirty="0">
                  <a:latin typeface="Courier"/>
                  <a:cs typeface="Courier"/>
                </a:rPr>
                <a:t> </a:t>
              </a:r>
            </a:p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d</a:t>
              </a:r>
              <a:r>
                <a:rPr lang="el-GR" sz="2800" dirty="0">
                  <a:latin typeface="Courier"/>
                  <a:cs typeface="Courier"/>
                </a:rPr>
                <a:t> </a:t>
              </a:r>
              <a:r>
                <a:rPr lang="en-US" sz="2800" dirty="0">
                  <a:latin typeface="Courier"/>
                  <a:cs typeface="Courier"/>
                </a:rPr>
                <a:t> 5 </a:t>
              </a:r>
              <a:endParaRPr lang="en-US" sz="2800" dirty="0"/>
            </a:p>
          </p:txBody>
        </p:sp>
        <p:sp>
          <p:nvSpPr>
            <p:cNvPr id="38" name="Line 6">
              <a:extLst>
                <a:ext uri="{FF2B5EF4-FFF2-40B4-BE49-F238E27FC236}">
                  <a16:creationId xmlns:a16="http://schemas.microsoft.com/office/drawing/2014/main" id="{CE453EEE-32C4-2F44-9C0C-7E812632ED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246" y="2273539"/>
              <a:ext cx="13681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latin typeface="Arial"/>
                <a:cs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DBBFEA0-9630-B24C-8EA0-5F408366C3E3}"/>
              </a:ext>
            </a:extLst>
          </p:cNvPr>
          <p:cNvGrpSpPr/>
          <p:nvPr/>
        </p:nvGrpSpPr>
        <p:grpSpPr>
          <a:xfrm>
            <a:off x="210468" y="2690367"/>
            <a:ext cx="1872208" cy="1735442"/>
            <a:chOff x="210468" y="2690367"/>
            <a:chExt cx="1872208" cy="1735442"/>
          </a:xfrm>
        </p:grpSpPr>
        <p:sp>
          <p:nvSpPr>
            <p:cNvPr id="4" name="Rectangle 3"/>
            <p:cNvSpPr/>
            <p:nvPr/>
          </p:nvSpPr>
          <p:spPr>
            <a:xfrm>
              <a:off x="354484" y="3284984"/>
              <a:ext cx="1728192" cy="1140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a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r>
                <a:rPr lang="el-GR" sz="2800" dirty="0">
                  <a:latin typeface="Courier"/>
                  <a:cs typeface="Courier"/>
                </a:rPr>
                <a:t> 11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endParaRPr lang="el-GR" sz="2800" dirty="0">
                <a:latin typeface="Courier"/>
                <a:cs typeface="Courier"/>
              </a:endParaRPr>
            </a:p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b</a:t>
              </a:r>
              <a:r>
                <a:rPr lang="el-GR" sz="2800" dirty="0">
                  <a:latin typeface="Courier"/>
                  <a:cs typeface="Courier"/>
                </a:rPr>
                <a:t>  1</a:t>
              </a:r>
              <a:r>
                <a:rPr lang="en-US" sz="2800" dirty="0">
                  <a:latin typeface="Courier"/>
                  <a:cs typeface="Courier"/>
                </a:rPr>
                <a:t>0+</a:t>
              </a:r>
              <a:r>
                <a:rPr lang="el-GR" sz="2800" dirty="0">
                  <a:latin typeface="Courier"/>
                  <a:cs typeface="Courier"/>
                </a:rPr>
                <a:t> </a:t>
              </a:r>
            </a:p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d</a:t>
              </a:r>
              <a:r>
                <a:rPr lang="el-GR" sz="2800" dirty="0">
                  <a:latin typeface="Courier"/>
                  <a:cs typeface="Courier"/>
                </a:rPr>
                <a:t> 101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endParaRPr lang="en-US" sz="2800" dirty="0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210468" y="4005064"/>
              <a:ext cx="13681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latin typeface="Arial"/>
                <a:cs typeface="Arial"/>
              </a:endParaRPr>
            </a:p>
          </p:txBody>
        </p:sp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AB5C5867-4C04-C84B-9B96-5C36A4FE6A07}"/>
                </a:ext>
              </a:extLst>
            </p:cNvPr>
            <p:cNvSpPr/>
            <p:nvPr/>
          </p:nvSpPr>
          <p:spPr>
            <a:xfrm>
              <a:off x="683568" y="2690367"/>
              <a:ext cx="475213" cy="4506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DEE0DE5-7227-0C4C-8AE9-DFF06EEF6D10}"/>
              </a:ext>
            </a:extLst>
          </p:cNvPr>
          <p:cNvGrpSpPr/>
          <p:nvPr/>
        </p:nvGrpSpPr>
        <p:grpSpPr>
          <a:xfrm>
            <a:off x="179466" y="4426610"/>
            <a:ext cx="2553733" cy="1772764"/>
            <a:chOff x="179466" y="4426610"/>
            <a:chExt cx="2553733" cy="17727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47E4E3-B186-4843-9D09-ED59A600FE95}"/>
                </a:ext>
              </a:extLst>
            </p:cNvPr>
            <p:cNvSpPr/>
            <p:nvPr/>
          </p:nvSpPr>
          <p:spPr>
            <a:xfrm>
              <a:off x="323482" y="5058549"/>
              <a:ext cx="1728192" cy="1140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a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r>
                <a:rPr lang="el-GR" sz="2800" dirty="0">
                  <a:latin typeface="Courier"/>
                  <a:cs typeface="Courier"/>
                </a:rPr>
                <a:t> 11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endParaRPr lang="el-GR" sz="2800" dirty="0">
                <a:latin typeface="Courier"/>
                <a:cs typeface="Courier"/>
              </a:endParaRPr>
            </a:p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b</a:t>
              </a:r>
              <a:r>
                <a:rPr lang="el-GR" sz="2800" dirty="0">
                  <a:latin typeface="Courier"/>
                  <a:cs typeface="Courier"/>
                </a:rPr>
                <a:t>  1</a:t>
              </a:r>
              <a:r>
                <a:rPr lang="en-US" sz="2800" dirty="0">
                  <a:latin typeface="Courier"/>
                  <a:cs typeface="Courier"/>
                </a:rPr>
                <a:t>0+</a:t>
              </a:r>
              <a:r>
                <a:rPr lang="el-GR" sz="2800" dirty="0">
                  <a:latin typeface="Courier"/>
                  <a:cs typeface="Courier"/>
                </a:rPr>
                <a:t> </a:t>
              </a:r>
            </a:p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d</a:t>
              </a:r>
              <a:r>
                <a:rPr lang="el-GR" sz="2800" dirty="0">
                  <a:latin typeface="Courier"/>
                  <a:cs typeface="Courier"/>
                </a:rPr>
                <a:t> 101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endParaRPr lang="en-US" sz="2800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6D0272E-88CC-5F4D-965B-021A6E2C1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1010010" y="5044784"/>
              <a:ext cx="249576" cy="3738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C16EDA-64D1-AA40-9918-68237BBF2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1259586" y="5044784"/>
              <a:ext cx="249576" cy="3738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C3A3D6-9823-C143-8DDC-D416EAD98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793986" y="5836871"/>
              <a:ext cx="249576" cy="34946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E92E1D-829A-1348-916D-6E4F2291B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990782" y="5418589"/>
              <a:ext cx="249576" cy="37380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18AD2B-1464-254C-B3B2-40CF3DEFC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1240358" y="5820378"/>
              <a:ext cx="252175" cy="3738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7BFE995-857A-BC45-A1B7-FD02D6B12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78" t="15486" r="51060" b="20019"/>
            <a:stretch/>
          </p:blipFill>
          <p:spPr>
            <a:xfrm>
              <a:off x="1269199" y="5418539"/>
              <a:ext cx="249577" cy="37380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0730C39-013C-3D4A-A3B9-0DCC1A02A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78" t="15486" r="51060" b="20019"/>
            <a:stretch/>
          </p:blipFill>
          <p:spPr>
            <a:xfrm>
              <a:off x="1043562" y="5836871"/>
              <a:ext cx="228067" cy="343617"/>
            </a:xfrm>
            <a:prstGeom prst="rect">
              <a:avLst/>
            </a:prstGeom>
          </p:spPr>
        </p:pic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1FB1794B-BDDA-E342-8106-7ABAD0E1A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466" y="5799538"/>
              <a:ext cx="13681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latin typeface="Arial"/>
                <a:cs typeface="Arial"/>
              </a:endParaRPr>
            </a:p>
          </p:txBody>
        </p:sp>
        <p:sp>
          <p:nvSpPr>
            <p:cNvPr id="39" name="Down Arrow 38">
              <a:extLst>
                <a:ext uri="{FF2B5EF4-FFF2-40B4-BE49-F238E27FC236}">
                  <a16:creationId xmlns:a16="http://schemas.microsoft.com/office/drawing/2014/main" id="{31C4D19C-B522-1649-BBBF-873757A1842B}"/>
                </a:ext>
              </a:extLst>
            </p:cNvPr>
            <p:cNvSpPr/>
            <p:nvPr/>
          </p:nvSpPr>
          <p:spPr>
            <a:xfrm>
              <a:off x="710898" y="4505203"/>
              <a:ext cx="475213" cy="4506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0" name="Down Arrow 39">
              <a:extLst>
                <a:ext uri="{FF2B5EF4-FFF2-40B4-BE49-F238E27FC236}">
                  <a16:creationId xmlns:a16="http://schemas.microsoft.com/office/drawing/2014/main" id="{68223979-DE6C-1D42-80CC-F1CE01B09B79}"/>
                </a:ext>
              </a:extLst>
            </p:cNvPr>
            <p:cNvSpPr/>
            <p:nvPr/>
          </p:nvSpPr>
          <p:spPr>
            <a:xfrm rot="16200000">
              <a:off x="2039368" y="5336631"/>
              <a:ext cx="475213" cy="4506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6677FF0-619B-7344-94EB-25DF7C8162DA}"/>
                </a:ext>
              </a:extLst>
            </p:cNvPr>
            <p:cNvCxnSpPr>
              <a:cxnSpLocks/>
              <a:stCxn id="32" idx="0"/>
              <a:endCxn id="20" idx="1"/>
            </p:cNvCxnSpPr>
            <p:nvPr/>
          </p:nvCxnSpPr>
          <p:spPr>
            <a:xfrm flipV="1">
              <a:off x="1115570" y="4426610"/>
              <a:ext cx="1617629" cy="9919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D61F001-A0C7-7A4D-8A95-5140191233D6}"/>
              </a:ext>
            </a:extLst>
          </p:cNvPr>
          <p:cNvGrpSpPr/>
          <p:nvPr/>
        </p:nvGrpSpPr>
        <p:grpSpPr>
          <a:xfrm>
            <a:off x="918774" y="1895827"/>
            <a:ext cx="7424601" cy="4298356"/>
            <a:chOff x="918774" y="1895827"/>
            <a:chExt cx="7424601" cy="429835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C49290-C224-BE40-95A6-619385088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2733199" y="4128075"/>
              <a:ext cx="398641" cy="59706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B30CA2-D565-0A41-B19B-290E9CF3B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78" t="15486" r="51060" b="20019"/>
            <a:stretch/>
          </p:blipFill>
          <p:spPr>
            <a:xfrm>
              <a:off x="2756466" y="2564904"/>
              <a:ext cx="398641" cy="59706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2F7F34C-5BEA-A140-8B03-F2515E39E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78" t="15486" r="51060" b="20019"/>
            <a:stretch/>
          </p:blipFill>
          <p:spPr>
            <a:xfrm>
              <a:off x="7944734" y="3828102"/>
              <a:ext cx="398641" cy="59706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185CC4-BD6C-054E-A0BD-9B8D4B6C2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7909445" y="2318598"/>
              <a:ext cx="398641" cy="59706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A3077FD-A020-324E-A168-32206AC4D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2709383" y="3447189"/>
              <a:ext cx="398641" cy="59706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FFCC80-4262-6845-BCFF-1EDCDD859FC4}"/>
                </a:ext>
              </a:extLst>
            </p:cNvPr>
            <p:cNvSpPr/>
            <p:nvPr/>
          </p:nvSpPr>
          <p:spPr>
            <a:xfrm>
              <a:off x="4581512" y="3715946"/>
              <a:ext cx="17748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ΑΝ</a:t>
              </a:r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D</a:t>
              </a:r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, </a:t>
              </a:r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OR</a:t>
              </a:r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, </a:t>
              </a:r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NOT</a:t>
              </a:r>
              <a:endParaRPr lang="en-GR" dirty="0">
                <a:solidFill>
                  <a:srgbClr val="FF000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A0BC6C-F17E-2043-B908-CC23FB8B5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2437" y="2300423"/>
              <a:ext cx="4711700" cy="31369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1528DBF-A9A6-4D42-A9CC-B6E464988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2733199" y="1895827"/>
              <a:ext cx="398641" cy="59706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52D1A68-A6A0-4C47-BF83-004A32778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7921467" y="4681546"/>
              <a:ext cx="398641" cy="597069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D749985-8335-B342-AA48-A06C36BDD4EE}"/>
                </a:ext>
              </a:extLst>
            </p:cNvPr>
            <p:cNvCxnSpPr>
              <a:endCxn id="43" idx="1"/>
            </p:cNvCxnSpPr>
            <p:nvPr/>
          </p:nvCxnSpPr>
          <p:spPr>
            <a:xfrm flipV="1">
              <a:off x="1518776" y="2194362"/>
              <a:ext cx="1214423" cy="30373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300BD24-3C8D-4846-B275-DCCC8FAF238E}"/>
                </a:ext>
              </a:extLst>
            </p:cNvPr>
            <p:cNvCxnSpPr>
              <a:cxnSpLocks/>
              <a:stCxn id="34" idx="3"/>
              <a:endCxn id="21" idx="1"/>
            </p:cNvCxnSpPr>
            <p:nvPr/>
          </p:nvCxnSpPr>
          <p:spPr>
            <a:xfrm flipV="1">
              <a:off x="1518776" y="2863439"/>
              <a:ext cx="1237690" cy="27420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C76508-6DDB-0549-B363-F5207282548D}"/>
                </a:ext>
              </a:extLst>
            </p:cNvPr>
            <p:cNvCxnSpPr>
              <a:cxnSpLocks/>
              <a:stCxn id="33" idx="2"/>
              <a:endCxn id="25" idx="1"/>
            </p:cNvCxnSpPr>
            <p:nvPr/>
          </p:nvCxnSpPr>
          <p:spPr>
            <a:xfrm flipV="1">
              <a:off x="1366446" y="2617133"/>
              <a:ext cx="6542999" cy="35770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E1026C-A436-864F-81A5-9D2F0862A304}"/>
                </a:ext>
              </a:extLst>
            </p:cNvPr>
            <p:cNvCxnSpPr>
              <a:cxnSpLocks/>
              <a:stCxn id="29" idx="0"/>
              <a:endCxn id="26" idx="1"/>
            </p:cNvCxnSpPr>
            <p:nvPr/>
          </p:nvCxnSpPr>
          <p:spPr>
            <a:xfrm flipV="1">
              <a:off x="1134798" y="3745724"/>
              <a:ext cx="1574585" cy="1299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2ED3AC-8B99-0B4D-838C-EC994225681D}"/>
                </a:ext>
              </a:extLst>
            </p:cNvPr>
            <p:cNvCxnSpPr>
              <a:cxnSpLocks/>
              <a:stCxn id="35" idx="2"/>
              <a:endCxn id="23" idx="1"/>
            </p:cNvCxnSpPr>
            <p:nvPr/>
          </p:nvCxnSpPr>
          <p:spPr>
            <a:xfrm flipV="1">
              <a:off x="1157596" y="4126637"/>
              <a:ext cx="6787138" cy="20538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955AB4A-4ACC-CF41-B9F1-5105E30BD580}"/>
                </a:ext>
              </a:extLst>
            </p:cNvPr>
            <p:cNvCxnSpPr>
              <a:cxnSpLocks/>
              <a:stCxn id="31" idx="2"/>
              <a:endCxn id="44" idx="1"/>
            </p:cNvCxnSpPr>
            <p:nvPr/>
          </p:nvCxnSpPr>
          <p:spPr>
            <a:xfrm flipV="1">
              <a:off x="918774" y="4980081"/>
              <a:ext cx="7002693" cy="12062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F0B40A6-BAA3-7340-AD12-BEFF5C1122AE}"/>
              </a:ext>
            </a:extLst>
          </p:cNvPr>
          <p:cNvGrpSpPr/>
          <p:nvPr/>
        </p:nvGrpSpPr>
        <p:grpSpPr>
          <a:xfrm>
            <a:off x="2588365" y="5925015"/>
            <a:ext cx="3468862" cy="822639"/>
            <a:chOff x="4113804" y="5684496"/>
            <a:chExt cx="4456225" cy="1056792"/>
          </a:xfrm>
        </p:grpSpPr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4E94DF8F-6DB3-7644-B7FD-A90CFBD7F3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971" t="43601"/>
            <a:stretch/>
          </p:blipFill>
          <p:spPr bwMode="auto">
            <a:xfrm>
              <a:off x="4113804" y="5704310"/>
              <a:ext cx="1008673" cy="1036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98AC454E-0C3D-1A47-B4B8-F12ABE3057D5}"/>
                </a:ext>
              </a:extLst>
            </p:cNvPr>
            <p:cNvSpPr/>
            <p:nvPr/>
          </p:nvSpPr>
          <p:spPr>
            <a:xfrm>
              <a:off x="5220072" y="5891141"/>
              <a:ext cx="469032" cy="7141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4E047B9-0BDB-A546-920F-CAB70F40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1487" y="5684496"/>
              <a:ext cx="1178542" cy="103697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23DB747-C7D2-354B-BA5B-7B6BF6925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829" y="5704309"/>
              <a:ext cx="987799" cy="1017166"/>
            </a:xfrm>
            <a:prstGeom prst="rect">
              <a:avLst/>
            </a:prstGeom>
          </p:spPr>
        </p:pic>
      </p:grpSp>
      <p:sp>
        <p:nvSpPr>
          <p:cNvPr id="64" name="Right Arrow 63">
            <a:extLst>
              <a:ext uri="{FF2B5EF4-FFF2-40B4-BE49-F238E27FC236}">
                <a16:creationId xmlns:a16="http://schemas.microsoft.com/office/drawing/2014/main" id="{81640D74-7E09-0A4F-A525-84AE137E0395}"/>
              </a:ext>
            </a:extLst>
          </p:cNvPr>
          <p:cNvSpPr/>
          <p:nvPr/>
        </p:nvSpPr>
        <p:spPr>
          <a:xfrm>
            <a:off x="4672981" y="6096311"/>
            <a:ext cx="365109" cy="555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73E3CD08-6C65-9F44-98E1-D81531748BCF}"/>
              </a:ext>
            </a:extLst>
          </p:cNvPr>
          <p:cNvSpPr/>
          <p:nvPr/>
        </p:nvSpPr>
        <p:spPr>
          <a:xfrm>
            <a:off x="6150421" y="6085873"/>
            <a:ext cx="365109" cy="555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66" name="Picture 9" descr="p114-115">
            <a:extLst>
              <a:ext uri="{FF2B5EF4-FFF2-40B4-BE49-F238E27FC236}">
                <a16:creationId xmlns:a16="http://schemas.microsoft.com/office/drawing/2014/main" id="{7833D2B8-98A0-7E40-BB25-CCB75881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42969" t="5186" b="12995"/>
          <a:stretch>
            <a:fillRect/>
          </a:stretch>
        </p:blipFill>
        <p:spPr bwMode="auto">
          <a:xfrm>
            <a:off x="6695865" y="5921324"/>
            <a:ext cx="972479" cy="81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Rectangle 2">
            <a:extLst>
              <a:ext uri="{FF2B5EF4-FFF2-40B4-BE49-F238E27FC236}">
                <a16:creationId xmlns:a16="http://schemas.microsoft.com/office/drawing/2014/main" id="{EC286546-6719-9541-90A2-C98280CB59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dirty="0">
                <a:latin typeface="Comic Sans MS" pitchFamily="66" charset="0"/>
              </a:rPr>
              <a:t>Τυπικά Συνδυαστικά Κυκλώματα:</a:t>
            </a:r>
            <a:br>
              <a:rPr lang="el-GR" sz="3200" dirty="0">
                <a:latin typeface="Comic Sans MS" pitchFamily="66" charset="0"/>
              </a:rPr>
            </a:br>
            <a:r>
              <a:rPr lang="el-GR" sz="3200" dirty="0">
                <a:solidFill>
                  <a:srgbClr val="009999"/>
                </a:solidFill>
                <a:latin typeface="Comic Sans MS" pitchFamily="66" charset="0"/>
              </a:rPr>
              <a:t>Αθροιστές</a:t>
            </a:r>
            <a:r>
              <a:rPr lang="en-US" sz="3200" dirty="0">
                <a:solidFill>
                  <a:srgbClr val="009999"/>
                </a:solidFill>
                <a:latin typeface="Comic Sans MS" pitchFamily="66" charset="0"/>
              </a:rPr>
              <a:t> (</a:t>
            </a:r>
            <a:r>
              <a:rPr lang="el-GR" sz="3200" dirty="0">
                <a:solidFill>
                  <a:srgbClr val="009999"/>
                </a:solidFill>
                <a:latin typeface="Comic Sans MS" pitchFamily="66" charset="0"/>
              </a:rPr>
              <a:t>ΕΚΤΟΣ ΥΛΗΣ)</a:t>
            </a:r>
            <a:endParaRPr lang="en-US" sz="3200" dirty="0">
              <a:solidFill>
                <a:srgbClr val="009999"/>
              </a:solidFill>
              <a:latin typeface="Comic Sans MS" pitchFamily="66" charset="0"/>
            </a:endParaRPr>
          </a:p>
        </p:txBody>
      </p:sp>
      <p:sp>
        <p:nvSpPr>
          <p:cNvPr id="60" name="Line 4">
            <a:extLst>
              <a:ext uri="{FF2B5EF4-FFF2-40B4-BE49-F238E27FC236}">
                <a16:creationId xmlns:a16="http://schemas.microsoft.com/office/drawing/2014/main" id="{437A5644-6D0F-3342-BB65-84311A3CA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89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5A75618-4464-435A-B282-1C9F7FB45E9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4673600" y="5211763"/>
            <a:ext cx="4238625" cy="1000125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shade val="46275"/>
                  <a:invGamma/>
                  <a:alpha val="39999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dirty="0">
                <a:latin typeface="Comic Sans MS" pitchFamily="66" charset="0"/>
              </a:rPr>
              <a:t>Τυπικά Συνδυαστικά Κυκλώματα:</a:t>
            </a:r>
            <a:br>
              <a:rPr lang="el-GR" sz="3200" dirty="0">
                <a:latin typeface="Comic Sans MS" pitchFamily="66" charset="0"/>
              </a:rPr>
            </a:br>
            <a:r>
              <a:rPr lang="el-GR" sz="3200" dirty="0">
                <a:solidFill>
                  <a:srgbClr val="009999"/>
                </a:solidFill>
                <a:latin typeface="Comic Sans MS" pitchFamily="66" charset="0"/>
              </a:rPr>
              <a:t>Αθροιστές</a:t>
            </a:r>
            <a:r>
              <a:rPr lang="en-US" sz="3200" dirty="0">
                <a:solidFill>
                  <a:srgbClr val="009999"/>
                </a:solidFill>
                <a:latin typeface="Comic Sans MS" pitchFamily="66" charset="0"/>
              </a:rPr>
              <a:t> (</a:t>
            </a:r>
            <a:r>
              <a:rPr lang="el-GR" sz="3200" dirty="0">
                <a:solidFill>
                  <a:srgbClr val="009999"/>
                </a:solidFill>
                <a:latin typeface="Comic Sans MS" pitchFamily="66" charset="0"/>
              </a:rPr>
              <a:t>ΕΚΤΟΣ ΥΛΗΣ)</a:t>
            </a:r>
            <a:endParaRPr lang="en-US" sz="3200" dirty="0">
              <a:solidFill>
                <a:srgbClr val="009999"/>
              </a:solidFill>
              <a:latin typeface="Comic Sans MS" pitchFamily="66" charset="0"/>
            </a:endParaRP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Garamond" pitchFamily="18" charset="0"/>
              </a:rPr>
              <a:t>Βασικός μηχανισμός άθροισης. Πράξη μεταξύ 2 </a:t>
            </a:r>
            <a:r>
              <a:rPr lang="en-GB" sz="2000">
                <a:latin typeface="Garamond" pitchFamily="18" charset="0"/>
              </a:rPr>
              <a:t>bits</a:t>
            </a:r>
            <a:r>
              <a:rPr lang="el-GR" sz="2000">
                <a:latin typeface="Garamond" pitchFamily="18" charset="0"/>
              </a:rPr>
              <a:t> Α, Β :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Garamond" pitchFamily="18" charset="0"/>
              </a:rPr>
              <a:t>                +          </a:t>
            </a:r>
            <a:r>
              <a:rPr lang="el-GR" sz="2000" b="1">
                <a:latin typeface="Garamond" pitchFamily="18" charset="0"/>
              </a:rPr>
              <a:t>Α	1 </a:t>
            </a:r>
            <a:r>
              <a:rPr lang="en-GB" sz="2000" b="1">
                <a:latin typeface="Garamond" pitchFamily="18" charset="0"/>
              </a:rPr>
              <a:t>bit</a:t>
            </a:r>
            <a:r>
              <a:rPr lang="el-GR" sz="2000" b="1">
                <a:latin typeface="Garamond" pitchFamily="18" charset="0"/>
              </a:rPr>
              <a:t> (0 ή 1)        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b="1">
                <a:latin typeface="Garamond" pitchFamily="18" charset="0"/>
              </a:rPr>
              <a:t>               </a:t>
            </a:r>
            <a:r>
              <a:rPr lang="el-GR" sz="2000" b="1" u="sng">
                <a:latin typeface="Garamond" pitchFamily="18" charset="0"/>
              </a:rPr>
              <a:t>	</a:t>
            </a:r>
            <a:r>
              <a:rPr lang="en-GB" sz="2000" b="1" u="sng">
                <a:latin typeface="Garamond" pitchFamily="18" charset="0"/>
              </a:rPr>
              <a:t>B </a:t>
            </a:r>
            <a:r>
              <a:rPr lang="el-GR" sz="2000" b="1">
                <a:latin typeface="Garamond" pitchFamily="18" charset="0"/>
              </a:rPr>
              <a:t>          1 </a:t>
            </a:r>
            <a:r>
              <a:rPr lang="en-GB" sz="2000" b="1">
                <a:latin typeface="Garamond" pitchFamily="18" charset="0"/>
              </a:rPr>
              <a:t>bit</a:t>
            </a:r>
            <a:r>
              <a:rPr lang="el-GR" sz="2000" b="1">
                <a:latin typeface="Garamond" pitchFamily="18" charset="0"/>
              </a:rPr>
              <a:t> (0 ή 1)         </a:t>
            </a:r>
            <a:r>
              <a:rPr lang="en-US" sz="2000" b="1">
                <a:latin typeface="Garamond" pitchFamily="18" charset="0"/>
              </a:rPr>
              <a:t>                                </a:t>
            </a:r>
            <a:r>
              <a:rPr lang="en-US" sz="2000" b="1">
                <a:solidFill>
                  <a:srgbClr val="FF0000"/>
                </a:solidFill>
                <a:latin typeface="Garamond" pitchFamily="18" charset="0"/>
              </a:rPr>
              <a:t>H</a:t>
            </a:r>
            <a:r>
              <a:rPr lang="en-US" sz="2000">
                <a:latin typeface="Garamond" pitchFamily="18" charset="0"/>
              </a:rPr>
              <a:t>alf - </a:t>
            </a:r>
            <a:r>
              <a:rPr lang="en-US" sz="2000" b="1">
                <a:solidFill>
                  <a:srgbClr val="00CC00"/>
                </a:solidFill>
                <a:latin typeface="Garamond" pitchFamily="18" charset="0"/>
              </a:rPr>
              <a:t>A</a:t>
            </a:r>
            <a:r>
              <a:rPr lang="en-US" sz="2000">
                <a:latin typeface="Garamond" pitchFamily="18" charset="0"/>
              </a:rPr>
              <a:t>dder</a:t>
            </a:r>
            <a:endParaRPr lang="el-GR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Garamond" pitchFamily="18" charset="0"/>
              </a:rPr>
              <a:t>                     </a:t>
            </a:r>
            <a:r>
              <a:rPr lang="el-GR" sz="2000" b="1">
                <a:latin typeface="Garamond" pitchFamily="18" charset="0"/>
              </a:rPr>
              <a:t>C     S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b="1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b="1">
                <a:latin typeface="Garamond" pitchFamily="18" charset="0"/>
              </a:rPr>
              <a:t>Κρατούμενο             Άθροισμα                                                          </a:t>
            </a:r>
            <a:r>
              <a:rPr lang="el-GR" sz="2000" b="1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el-GR" sz="2000" b="1">
                <a:solidFill>
                  <a:srgbClr val="FF0000"/>
                </a:solidFill>
              </a:rPr>
              <a:t>Η</a:t>
            </a:r>
            <a:r>
              <a:rPr lang="el-GR" sz="2000" b="1">
                <a:solidFill>
                  <a:srgbClr val="00CC00"/>
                </a:solidFill>
              </a:rPr>
              <a:t>Α</a:t>
            </a:r>
            <a:endParaRPr lang="en-US" sz="2000">
              <a:solidFill>
                <a:srgbClr val="00CC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u="sng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u="sng">
                <a:latin typeface="Garamond" pitchFamily="18" charset="0"/>
              </a:rPr>
              <a:t>Α</a:t>
            </a:r>
            <a:r>
              <a:rPr lang="en-GB" sz="2000" u="sng">
                <a:latin typeface="Garamond" pitchFamily="18" charset="0"/>
              </a:rPr>
              <a:t>	</a:t>
            </a:r>
            <a:r>
              <a:rPr lang="el-GR" sz="2000" u="sng">
                <a:latin typeface="Garamond" pitchFamily="18" charset="0"/>
              </a:rPr>
              <a:t>Β</a:t>
            </a:r>
            <a:r>
              <a:rPr lang="en-GB" sz="2000" u="sng">
                <a:latin typeface="Garamond" pitchFamily="18" charset="0"/>
              </a:rPr>
              <a:t>	C	S</a:t>
            </a:r>
            <a:r>
              <a:rPr lang="en-GB" sz="2000">
                <a:latin typeface="Garamond" pitchFamily="18" charset="0"/>
              </a:rPr>
              <a:t>                            </a:t>
            </a:r>
            <a:endParaRPr lang="en-US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2000">
                <a:latin typeface="Garamond" pitchFamily="18" charset="0"/>
              </a:rPr>
              <a:t>0	0	0	0</a:t>
            </a:r>
            <a:r>
              <a:rPr lang="el-GR" sz="2000">
                <a:latin typeface="Garamond" pitchFamily="18" charset="0"/>
              </a:rPr>
              <a:t>       </a:t>
            </a:r>
            <a:r>
              <a:rPr lang="en-GB" sz="2000">
                <a:latin typeface="Garamond" pitchFamily="18" charset="0"/>
              </a:rPr>
              <a:t>_	</a:t>
            </a:r>
            <a:r>
              <a:rPr lang="el-GR" sz="2000">
                <a:latin typeface="Garamond" pitchFamily="18" charset="0"/>
              </a:rPr>
              <a:t>         </a:t>
            </a:r>
            <a:r>
              <a:rPr lang="en-US" sz="2000">
                <a:latin typeface="Garamond" pitchFamily="18" charset="0"/>
              </a:rPr>
              <a:t>               </a:t>
            </a:r>
            <a:r>
              <a:rPr lang="el-GR" sz="2000">
                <a:latin typeface="Garamond" pitchFamily="18" charset="0"/>
              </a:rPr>
              <a:t>   _          _</a:t>
            </a:r>
            <a:endParaRPr lang="en-GB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2000">
                <a:latin typeface="Garamond" pitchFamily="18" charset="0"/>
              </a:rPr>
              <a:t>0	1	0	1</a:t>
            </a:r>
            <a:r>
              <a:rPr lang="el-GR" sz="2000">
                <a:latin typeface="Garamond" pitchFamily="18" charset="0"/>
              </a:rPr>
              <a:t>       </a:t>
            </a:r>
            <a:r>
              <a:rPr lang="en-GB" sz="2000">
                <a:latin typeface="Garamond" pitchFamily="18" charset="0"/>
              </a:rPr>
              <a:t>A</a:t>
            </a:r>
            <a:r>
              <a:rPr lang="el-GR" sz="2000">
                <a:latin typeface="Garamond" pitchFamily="18" charset="0"/>
              </a:rPr>
              <a:t> </a:t>
            </a:r>
            <a:r>
              <a:rPr lang="en-GB" sz="2000" u="sng">
                <a:latin typeface="Garamond" pitchFamily="18" charset="0"/>
              </a:rPr>
              <a:t>B</a:t>
            </a:r>
            <a:r>
              <a:rPr lang="en-GB" sz="2000">
                <a:latin typeface="Garamond" pitchFamily="18" charset="0"/>
              </a:rPr>
              <a:t>	      S =AB + AB = A </a:t>
            </a:r>
            <a:r>
              <a:rPr lang="en-GB" sz="2000">
                <a:latin typeface="Garamond" pitchFamily="18" charset="0"/>
                <a:sym typeface="Symbol" pitchFamily="18" charset="2"/>
              </a:rPr>
              <a:t></a:t>
            </a:r>
            <a:r>
              <a:rPr lang="en-GB" sz="2000">
                <a:latin typeface="Garamond" pitchFamily="18" charset="0"/>
              </a:rPr>
              <a:t> B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2000">
                <a:latin typeface="Garamond" pitchFamily="18" charset="0"/>
              </a:rPr>
              <a:t>1	0	0	1</a:t>
            </a:r>
            <a:r>
              <a:rPr lang="el-GR" sz="2000">
                <a:latin typeface="Garamond" pitchFamily="18" charset="0"/>
              </a:rPr>
              <a:t>       </a:t>
            </a:r>
            <a:r>
              <a:rPr lang="en-GB" sz="2000">
                <a:latin typeface="Garamond" pitchFamily="18" charset="0"/>
              </a:rPr>
              <a:t>A B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2000">
                <a:latin typeface="Garamond" pitchFamily="18" charset="0"/>
              </a:rPr>
              <a:t>1	1	1	0</a:t>
            </a:r>
            <a:endParaRPr lang="el-GR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Garamond" pitchFamily="18" charset="0"/>
              </a:rPr>
              <a:t>       </a:t>
            </a:r>
            <a:r>
              <a:rPr lang="en-GB" sz="2000">
                <a:latin typeface="Garamond" pitchFamily="18" charset="0"/>
              </a:rPr>
              <a:t>C = AB</a:t>
            </a:r>
            <a:endParaRPr lang="en-US" sz="2000">
              <a:latin typeface="Garamond" pitchFamily="18" charset="0"/>
            </a:endParaRPr>
          </a:p>
        </p:txBody>
      </p:sp>
      <p:sp>
        <p:nvSpPr>
          <p:cNvPr id="14344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4345" name="Line 5"/>
          <p:cNvSpPr>
            <a:spLocks noChangeShapeType="1"/>
          </p:cNvSpPr>
          <p:nvPr/>
        </p:nvSpPr>
        <p:spPr bwMode="auto">
          <a:xfrm flipV="1">
            <a:off x="1103313" y="2743200"/>
            <a:ext cx="76835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46" name="Line 6"/>
          <p:cNvSpPr>
            <a:spLocks noChangeShapeType="1"/>
          </p:cNvSpPr>
          <p:nvPr/>
        </p:nvSpPr>
        <p:spPr bwMode="auto">
          <a:xfrm flipH="1" flipV="1">
            <a:off x="2525713" y="2743200"/>
            <a:ext cx="550862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47" name="Line 7"/>
          <p:cNvSpPr>
            <a:spLocks noChangeShapeType="1"/>
          </p:cNvSpPr>
          <p:nvPr/>
        </p:nvSpPr>
        <p:spPr bwMode="auto">
          <a:xfrm>
            <a:off x="2568575" y="4529138"/>
            <a:ext cx="33496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48" name="Line 8"/>
          <p:cNvSpPr>
            <a:spLocks noChangeShapeType="1"/>
          </p:cNvSpPr>
          <p:nvPr/>
        </p:nvSpPr>
        <p:spPr bwMode="auto">
          <a:xfrm>
            <a:off x="2568575" y="4802188"/>
            <a:ext cx="33496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49" name="AutoShape 9"/>
          <p:cNvSpPr>
            <a:spLocks/>
          </p:cNvSpPr>
          <p:nvPr/>
        </p:nvSpPr>
        <p:spPr bwMode="auto">
          <a:xfrm>
            <a:off x="3517900" y="4311650"/>
            <a:ext cx="152400" cy="647700"/>
          </a:xfrm>
          <a:prstGeom prst="rightBrace">
            <a:avLst>
              <a:gd name="adj1" fmla="val 354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350" name="Line 10"/>
          <p:cNvSpPr>
            <a:spLocks noChangeShapeType="1"/>
          </p:cNvSpPr>
          <p:nvPr/>
        </p:nvSpPr>
        <p:spPr bwMode="auto">
          <a:xfrm flipV="1">
            <a:off x="3752850" y="4508500"/>
            <a:ext cx="81280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51" name="Line 11"/>
          <p:cNvSpPr>
            <a:spLocks noChangeShapeType="1"/>
          </p:cNvSpPr>
          <p:nvPr/>
        </p:nvSpPr>
        <p:spPr bwMode="auto">
          <a:xfrm flipH="1">
            <a:off x="1149350" y="5213350"/>
            <a:ext cx="29845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52" name="Rectangle 13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4338" name="Object 12"/>
          <p:cNvGraphicFramePr>
            <a:graphicFrameLocks noChangeAspect="1"/>
          </p:cNvGraphicFramePr>
          <p:nvPr/>
        </p:nvGraphicFramePr>
        <p:xfrm>
          <a:off x="6207125" y="2547938"/>
          <a:ext cx="2603500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812" name="Visio" r:id="rId4" imgW="1677924" imgH="1017422" progId="">
                  <p:embed/>
                </p:oleObj>
              </mc:Choice>
              <mc:Fallback>
                <p:oleObj name="Visio" r:id="rId4" imgW="1677924" imgH="10174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25" y="2547938"/>
                        <a:ext cx="2603500" cy="151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4697413" y="5172075"/>
            <a:ext cx="42465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l-GR" sz="2000">
                <a:latin typeface="Garamond" pitchFamily="18" charset="0"/>
              </a:rPr>
              <a:t>Λογικό κύκλωμα που υλοποιεί την πρόσθεση 2-</a:t>
            </a:r>
            <a:r>
              <a:rPr lang="en-US" sz="2000">
                <a:latin typeface="Garamond" pitchFamily="18" charset="0"/>
              </a:rPr>
              <a:t>bit</a:t>
            </a:r>
            <a:r>
              <a:rPr lang="el-GR" sz="2000">
                <a:latin typeface="Garamond" pitchFamily="18" charset="0"/>
              </a:rPr>
              <a:t> και αποκαλείται </a:t>
            </a: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Ημιαθροιστής (</a:t>
            </a:r>
            <a:r>
              <a:rPr lang="en-GB" sz="2000" b="1">
                <a:solidFill>
                  <a:srgbClr val="CC0099"/>
                </a:solidFill>
                <a:latin typeface="Garamond" pitchFamily="18" charset="0"/>
              </a:rPr>
              <a:t>Half Adder</a:t>
            </a: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 - </a:t>
            </a:r>
            <a:r>
              <a:rPr lang="en-GB" sz="2000" b="1">
                <a:solidFill>
                  <a:srgbClr val="CC0099"/>
                </a:solidFill>
                <a:latin typeface="Garamond" pitchFamily="18" charset="0"/>
              </a:rPr>
              <a:t>HA</a:t>
            </a: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)</a:t>
            </a:r>
            <a:r>
              <a:rPr lang="en-US" sz="2000" b="1">
                <a:solidFill>
                  <a:srgbClr val="CC0099"/>
                </a:solidFill>
                <a:latin typeface="Garamond" pitchFamily="18" charset="0"/>
              </a:rPr>
              <a:t> </a:t>
            </a:r>
          </a:p>
        </p:txBody>
      </p:sp>
      <p:sp>
        <p:nvSpPr>
          <p:cNvPr id="4" name="Line 16"/>
          <p:cNvSpPr>
            <a:spLocks noChangeShapeType="1"/>
          </p:cNvSpPr>
          <p:nvPr/>
        </p:nvSpPr>
        <p:spPr bwMode="auto">
          <a:xfrm flipV="1">
            <a:off x="6908800" y="4137025"/>
            <a:ext cx="449263" cy="1087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55" name="Line 17"/>
          <p:cNvSpPr>
            <a:spLocks noChangeShapeType="1"/>
          </p:cNvSpPr>
          <p:nvPr/>
        </p:nvSpPr>
        <p:spPr bwMode="auto">
          <a:xfrm>
            <a:off x="1228725" y="3810000"/>
            <a:ext cx="0" cy="140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4356" name="Line 18"/>
          <p:cNvSpPr>
            <a:spLocks noChangeShapeType="1"/>
          </p:cNvSpPr>
          <p:nvPr/>
        </p:nvSpPr>
        <p:spPr bwMode="auto">
          <a:xfrm>
            <a:off x="1187450" y="3816350"/>
            <a:ext cx="0" cy="140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17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9" grpId="0" animBg="1"/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19625" y="1122363"/>
            <a:ext cx="4038600" cy="452596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Garamond" pitchFamily="18" charset="0"/>
              </a:rPr>
              <a:t>Υλοποίηση: Α+Β, με ΗΑ-1:     </a:t>
            </a:r>
            <a:r>
              <a:rPr lang="el-GR" sz="2000" b="1">
                <a:solidFill>
                  <a:srgbClr val="CC3300"/>
                </a:solidFill>
                <a:latin typeface="Garamond" pitchFamily="18" charset="0"/>
              </a:rPr>
              <a:t>Α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b="1">
                <a:solidFill>
                  <a:srgbClr val="CC3300"/>
                </a:solidFill>
                <a:latin typeface="Garamond" pitchFamily="18" charset="0"/>
              </a:rPr>
              <a:t>               	                  </a:t>
            </a:r>
            <a:r>
              <a:rPr lang="el-GR" sz="2000" b="1" u="sng">
                <a:solidFill>
                  <a:srgbClr val="CC3300"/>
                </a:solidFill>
                <a:latin typeface="Garamond" pitchFamily="18" charset="0"/>
              </a:rPr>
              <a:t>      Β  +</a:t>
            </a:r>
            <a:r>
              <a:rPr lang="el-GR" sz="2000" b="1">
                <a:solidFill>
                  <a:srgbClr val="CC3300"/>
                </a:solidFill>
                <a:latin typeface="Garamond" pitchFamily="18" charset="0"/>
              </a:rPr>
              <a:t>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b="1">
                <a:solidFill>
                  <a:srgbClr val="CC3300"/>
                </a:solidFill>
                <a:latin typeface="Garamond" pitchFamily="18" charset="0"/>
              </a:rPr>
              <a:t>                                                 </a:t>
            </a:r>
            <a:r>
              <a:rPr lang="en-US" sz="2000" b="1">
                <a:solidFill>
                  <a:srgbClr val="CC3300"/>
                </a:solidFill>
                <a:latin typeface="Garamond" pitchFamily="18" charset="0"/>
              </a:rPr>
              <a:t>c</a:t>
            </a:r>
            <a:r>
              <a:rPr lang="el-GR" sz="2000" b="1" baseline="-25000">
                <a:solidFill>
                  <a:srgbClr val="CC3300"/>
                </a:solidFill>
                <a:latin typeface="Garamond" pitchFamily="18" charset="0"/>
              </a:rPr>
              <a:t>1</a:t>
            </a:r>
            <a:r>
              <a:rPr lang="el-GR" sz="2000" b="1">
                <a:solidFill>
                  <a:srgbClr val="CC3300"/>
                </a:solidFill>
                <a:latin typeface="Garamond" pitchFamily="18" charset="0"/>
              </a:rPr>
              <a:t> </a:t>
            </a:r>
            <a:r>
              <a:rPr lang="en-US" sz="2000" b="1">
                <a:solidFill>
                  <a:srgbClr val="CC3300"/>
                </a:solidFill>
                <a:latin typeface="Garamond" pitchFamily="18" charset="0"/>
              </a:rPr>
              <a:t>s</a:t>
            </a:r>
            <a:r>
              <a:rPr lang="el-GR" sz="2000" b="1" baseline="-25000">
                <a:solidFill>
                  <a:srgbClr val="CC3300"/>
                </a:solidFill>
                <a:latin typeface="Garamond" pitchFamily="18" charset="0"/>
              </a:rPr>
              <a:t>1</a:t>
            </a:r>
          </a:p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Garamond" pitchFamily="18" charset="0"/>
              </a:rPr>
              <a:t>Μετά, μέσω ΗΑ-2: 	</a:t>
            </a:r>
            <a:r>
              <a:rPr lang="en-US" sz="2000" b="1">
                <a:solidFill>
                  <a:srgbClr val="CC3300"/>
                </a:solidFill>
                <a:latin typeface="Garamond" pitchFamily="18" charset="0"/>
              </a:rPr>
              <a:t>s</a:t>
            </a:r>
            <a:r>
              <a:rPr lang="el-GR" sz="2000" b="1" baseline="-25000">
                <a:solidFill>
                  <a:srgbClr val="CC3300"/>
                </a:solidFill>
                <a:latin typeface="Garamond" pitchFamily="18" charset="0"/>
              </a:rPr>
              <a:t>1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             	                       </a:t>
            </a:r>
            <a:r>
              <a:rPr lang="el-GR" sz="2000">
                <a:solidFill>
                  <a:srgbClr val="CC0099"/>
                </a:solidFill>
                <a:latin typeface="Garamond" pitchFamily="18" charset="0"/>
              </a:rPr>
              <a:t>.</a:t>
            </a:r>
            <a:r>
              <a:rPr lang="el-GR" sz="2000" b="1" u="sng">
                <a:solidFill>
                  <a:srgbClr val="CC0099"/>
                </a:solidFill>
                <a:latin typeface="Garamond" pitchFamily="18" charset="0"/>
              </a:rPr>
              <a:t>     Γ +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                                      </a:t>
            </a:r>
            <a:r>
              <a:rPr lang="en-US" sz="2000" b="1">
                <a:solidFill>
                  <a:srgbClr val="CC0099"/>
                </a:solidFill>
                <a:latin typeface="Garamond" pitchFamily="18" charset="0"/>
              </a:rPr>
              <a:t>c</a:t>
            </a:r>
            <a:r>
              <a:rPr lang="el-GR" sz="2000" b="1" baseline="-25000">
                <a:solidFill>
                  <a:srgbClr val="CC0099"/>
                </a:solidFill>
                <a:latin typeface="Garamond" pitchFamily="18" charset="0"/>
              </a:rPr>
              <a:t>2</a:t>
            </a: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  </a:t>
            </a:r>
            <a:r>
              <a:rPr lang="en-US" sz="2000" b="1">
                <a:solidFill>
                  <a:srgbClr val="CC0099"/>
                </a:solidFill>
                <a:latin typeface="Garamond" pitchFamily="18" charset="0"/>
              </a:rPr>
              <a:t>s</a:t>
            </a:r>
            <a:r>
              <a:rPr lang="el-GR" sz="2000" b="1" baseline="-25000">
                <a:solidFill>
                  <a:srgbClr val="CC0099"/>
                </a:solidFill>
                <a:latin typeface="Garamond" pitchFamily="18" charset="0"/>
              </a:rPr>
              <a:t>2 </a:t>
            </a: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 </a:t>
            </a:r>
            <a:endParaRPr lang="en-US" sz="2000" b="1">
              <a:solidFill>
                <a:srgbClr val="CC0099"/>
              </a:solidFill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Garamond" pitchFamily="18" charset="0"/>
              </a:rPr>
              <a:t>Για το </a:t>
            </a:r>
            <a:r>
              <a:rPr lang="en-US" sz="2000" b="1">
                <a:solidFill>
                  <a:srgbClr val="CC3300"/>
                </a:solidFill>
                <a:latin typeface="Garamond" pitchFamily="18" charset="0"/>
              </a:rPr>
              <a:t>c</a:t>
            </a:r>
            <a:r>
              <a:rPr lang="el-GR" sz="2000" b="1" baseline="-25000">
                <a:solidFill>
                  <a:srgbClr val="CC3300"/>
                </a:solidFill>
                <a:latin typeface="Garamond" pitchFamily="18" charset="0"/>
              </a:rPr>
              <a:t>1</a:t>
            </a:r>
            <a:r>
              <a:rPr lang="el-GR" sz="2000" b="1">
                <a:latin typeface="Garamond" pitchFamily="18" charset="0"/>
              </a:rPr>
              <a:t>+</a:t>
            </a:r>
            <a:r>
              <a:rPr lang="en-GB" sz="2000" b="1">
                <a:solidFill>
                  <a:srgbClr val="CC0099"/>
                </a:solidFill>
                <a:latin typeface="Garamond" pitchFamily="18" charset="0"/>
              </a:rPr>
              <a:t>c</a:t>
            </a:r>
            <a:r>
              <a:rPr lang="el-GR" sz="2000" b="1" baseline="-25000">
                <a:solidFill>
                  <a:srgbClr val="CC0099"/>
                </a:solidFill>
                <a:latin typeface="Garamond" pitchFamily="18" charset="0"/>
              </a:rPr>
              <a:t>2</a:t>
            </a:r>
            <a:r>
              <a:rPr lang="el-GR" sz="2000">
                <a:latin typeface="Garamond" pitchFamily="18" charset="0"/>
              </a:rPr>
              <a:t> δεν είναι αναγκαίος ένας ΗΑ αλλά απλά μια πύλη </a:t>
            </a:r>
            <a:r>
              <a:rPr lang="en-GB" sz="2000">
                <a:latin typeface="Garamond" pitchFamily="18" charset="0"/>
              </a:rPr>
              <a:t>OR </a:t>
            </a:r>
            <a:endParaRPr lang="en-US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Garamond" pitchFamily="18" charset="0"/>
              </a:rPr>
              <a:t>Το όλο λογικό κύκλωμα λέγεται </a:t>
            </a:r>
            <a:r>
              <a:rPr lang="el-GR" sz="2000" b="1">
                <a:latin typeface="Garamond" pitchFamily="18" charset="0"/>
              </a:rPr>
              <a:t>αθροιστής (</a:t>
            </a:r>
            <a:r>
              <a:rPr lang="en-US" sz="2000" b="1">
                <a:solidFill>
                  <a:srgbClr val="FF0000"/>
                </a:solidFill>
                <a:latin typeface="Garamond" pitchFamily="18" charset="0"/>
              </a:rPr>
              <a:t>F</a:t>
            </a:r>
            <a:r>
              <a:rPr lang="en-US" sz="2000" b="1">
                <a:latin typeface="Garamond" pitchFamily="18" charset="0"/>
              </a:rPr>
              <a:t>ull</a:t>
            </a:r>
            <a:r>
              <a:rPr lang="el-GR" sz="2000" b="1">
                <a:latin typeface="Garamond" pitchFamily="18" charset="0"/>
              </a:rPr>
              <a:t> </a:t>
            </a:r>
            <a:r>
              <a:rPr lang="en-US" sz="2000" b="1">
                <a:solidFill>
                  <a:srgbClr val="00CC00"/>
                </a:solidFill>
                <a:latin typeface="Garamond" pitchFamily="18" charset="0"/>
              </a:rPr>
              <a:t>A</a:t>
            </a:r>
            <a:r>
              <a:rPr lang="en-US" sz="2000" b="1">
                <a:latin typeface="Garamond" pitchFamily="18" charset="0"/>
              </a:rPr>
              <a:t>dder</a:t>
            </a:r>
            <a:r>
              <a:rPr lang="el-GR" sz="2000" b="1">
                <a:latin typeface="Garamond" pitchFamily="18" charset="0"/>
              </a:rPr>
              <a:t> - </a:t>
            </a:r>
            <a:r>
              <a:rPr lang="en-US" sz="2000" b="1">
                <a:solidFill>
                  <a:srgbClr val="FF0000"/>
                </a:solidFill>
                <a:latin typeface="Garamond" pitchFamily="18" charset="0"/>
              </a:rPr>
              <a:t>F</a:t>
            </a:r>
            <a:r>
              <a:rPr lang="en-US" sz="2000" b="1">
                <a:solidFill>
                  <a:srgbClr val="00CC00"/>
                </a:solidFill>
                <a:latin typeface="Garamond" pitchFamily="18" charset="0"/>
              </a:rPr>
              <a:t>A</a:t>
            </a:r>
            <a:r>
              <a:rPr lang="el-GR" sz="2000" b="1">
                <a:latin typeface="Garamond" pitchFamily="18" charset="0"/>
              </a:rPr>
              <a:t>)</a:t>
            </a:r>
            <a:r>
              <a:rPr lang="el-GR" sz="2000">
                <a:latin typeface="Garamond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Garamond" pitchFamily="18" charset="0"/>
              </a:rPr>
              <a:t>  Γ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400" b="1">
                <a:solidFill>
                  <a:srgbClr val="FF0000"/>
                </a:solidFill>
                <a:latin typeface="Garamond" pitchFamily="18" charset="0"/>
              </a:rPr>
              <a:t>                            </a:t>
            </a:r>
            <a:r>
              <a:rPr lang="en-US" sz="3200" b="1">
                <a:solidFill>
                  <a:srgbClr val="FF0000"/>
                </a:solidFill>
                <a:latin typeface="Garamond" pitchFamily="18" charset="0"/>
              </a:rPr>
              <a:t>F</a:t>
            </a:r>
            <a:r>
              <a:rPr lang="en-US" sz="3200" b="1">
                <a:solidFill>
                  <a:srgbClr val="00CC00"/>
                </a:solidFill>
                <a:latin typeface="Garamond" pitchFamily="18" charset="0"/>
              </a:rPr>
              <a:t>A</a:t>
            </a:r>
            <a:endParaRPr lang="el-GR" sz="32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Garamond" pitchFamily="18" charset="0"/>
              </a:rPr>
              <a:t>  Β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i="1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Garamond" pitchFamily="18" charset="0"/>
              </a:rPr>
              <a:t>  Α</a:t>
            </a:r>
            <a:endParaRPr lang="en-US" sz="2000">
              <a:latin typeface="Garamond" pitchFamily="18" charset="0"/>
            </a:endParaRPr>
          </a:p>
        </p:txBody>
      </p:sp>
      <p:sp>
        <p:nvSpPr>
          <p:cNvPr id="1536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F675C0-4DC3-479F-A634-A085C30033C8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15362" name="Object 6"/>
          <p:cNvGraphicFramePr>
            <a:graphicFrameLocks noChangeAspect="1"/>
          </p:cNvGraphicFramePr>
          <p:nvPr/>
        </p:nvGraphicFramePr>
        <p:xfrm>
          <a:off x="4818063" y="4140200"/>
          <a:ext cx="3779837" cy="213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835" name="Visio" r:id="rId4" imgW="5634038" imgH="3184565" progId="">
                  <p:embed/>
                </p:oleObj>
              </mc:Choice>
              <mc:Fallback>
                <p:oleObj name="Visio" r:id="rId4" imgW="5634038" imgH="318456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8063" y="4140200"/>
                        <a:ext cx="3779837" cy="2135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0"/>
            <a:ext cx="8229600" cy="1012825"/>
          </a:xfrm>
        </p:spPr>
        <p:txBody>
          <a:bodyPr/>
          <a:lstStyle/>
          <a:p>
            <a:pPr marL="3222625" indent="-1785938" algn="l" eaLnBrk="1" hangingPunct="1"/>
            <a:r>
              <a:rPr lang="el-GR" sz="3200">
                <a:latin typeface="Comic Sans MS" pitchFamily="66" charset="0"/>
              </a:rPr>
              <a:t>Τυπικά Συνδυαστικά Κυκλώματα:</a:t>
            </a:r>
            <a:br>
              <a:rPr lang="el-GR" sz="3200">
                <a:latin typeface="Comic Sans MS" pitchFamily="66" charset="0"/>
              </a:rPr>
            </a:br>
            <a:r>
              <a:rPr lang="el-GR" sz="3200">
                <a:solidFill>
                  <a:srgbClr val="009999"/>
                </a:solidFill>
                <a:latin typeface="Comic Sans MS" pitchFamily="66" charset="0"/>
              </a:rPr>
              <a:t>Αθροιστές           </a:t>
            </a:r>
            <a:r>
              <a:rPr lang="el-GR" sz="3200">
                <a:solidFill>
                  <a:srgbClr val="FF0000"/>
                </a:solidFill>
                <a:latin typeface="Comic Sans MS" pitchFamily="66" charset="0"/>
              </a:rPr>
              <a:t>(συνεχ.)</a:t>
            </a:r>
            <a:endParaRPr lang="en-US" sz="32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7038" y="116522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tabLst>
                <a:tab pos="3048000" algn="l"/>
                <a:tab pos="6632575" algn="l"/>
              </a:tabLst>
            </a:pPr>
            <a:r>
              <a:rPr lang="el-GR" sz="2000" dirty="0">
                <a:latin typeface="Garamond" pitchFamily="18" charset="0"/>
              </a:rPr>
              <a:t>Απλή 2-μπιτη πρόσθεση :	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α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 α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1</a:t>
            </a:r>
            <a:endParaRPr lang="en-US" sz="2000" b="1" baseline="-25000" dirty="0">
              <a:solidFill>
                <a:srgbClr val="FF0000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3048000" algn="l"/>
                <a:tab pos="6632575" algn="l"/>
              </a:tabLst>
            </a:pP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		</a:t>
            </a:r>
            <a:r>
              <a:rPr lang="en-US" sz="2000" b="1" u="sng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u="sng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l-GR" sz="2000" b="1" u="sng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u="sng" baseline="-25000" dirty="0">
                <a:solidFill>
                  <a:srgbClr val="FF0000"/>
                </a:solidFill>
                <a:latin typeface="Garamond" pitchFamily="18" charset="0"/>
              </a:rPr>
              <a:t>1</a:t>
            </a:r>
            <a:r>
              <a:rPr lang="el-GR" sz="2000" b="1" u="sng" dirty="0">
                <a:solidFill>
                  <a:srgbClr val="FF0000"/>
                </a:solidFill>
                <a:latin typeface="Garamond" pitchFamily="18" charset="0"/>
              </a:rPr>
              <a:t> +</a:t>
            </a:r>
          </a:p>
          <a:p>
            <a:pPr eaLnBrk="1" hangingPunct="1">
              <a:lnSpc>
                <a:spcPct val="80000"/>
              </a:lnSpc>
              <a:tabLst>
                <a:tab pos="3048000" algn="l"/>
                <a:tab pos="6632575" algn="l"/>
              </a:tabLst>
            </a:pPr>
            <a:r>
              <a:rPr lang="el-GR" sz="2000" dirty="0">
                <a:latin typeface="Garamond" pitchFamily="18" charset="0"/>
              </a:rPr>
              <a:t>Η πρώτη πρόσθεση που εκτελείται είναι αυτή της δεξιάς </a:t>
            </a:r>
            <a:r>
              <a:rPr lang="en-US" sz="2000" dirty="0">
                <a:latin typeface="Garamond" pitchFamily="18" charset="0"/>
              </a:rPr>
              <a:t> </a:t>
            </a:r>
            <a:r>
              <a:rPr lang="el-GR" sz="2000" dirty="0">
                <a:latin typeface="Garamond" pitchFamily="18" charset="0"/>
              </a:rPr>
              <a:t>στήλης: 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α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1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3048000" algn="l"/>
                <a:tab pos="6632575" algn="l"/>
              </a:tabLst>
            </a:pP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Garamond" pitchFamily="18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   </a:t>
            </a:r>
            <a:r>
              <a:rPr lang="en-US" sz="2000" b="1" u="sng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u="sng" baseline="-25000" dirty="0">
                <a:solidFill>
                  <a:srgbClr val="FF0000"/>
                </a:solidFill>
                <a:latin typeface="Garamond" pitchFamily="18" charset="0"/>
              </a:rPr>
              <a:t>1</a:t>
            </a:r>
            <a:r>
              <a:rPr lang="el-GR" sz="2000" b="1" u="sng" dirty="0">
                <a:solidFill>
                  <a:srgbClr val="FF0000"/>
                </a:solidFill>
                <a:latin typeface="Garamond" pitchFamily="18" charset="0"/>
              </a:rPr>
              <a:t> +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3048000" algn="l"/>
                <a:tab pos="6632575" algn="l"/>
              </a:tabLst>
            </a:pP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 </a:t>
            </a:r>
            <a:r>
              <a:rPr lang="el-GR" sz="2000" b="1" dirty="0">
                <a:solidFill>
                  <a:srgbClr val="00CC00"/>
                </a:solidFill>
                <a:latin typeface="Garamond" pitchFamily="18" charset="0"/>
              </a:rPr>
              <a:t>                                              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k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  <a:r>
              <a:rPr lang="el-GR" sz="2000" b="1" dirty="0">
                <a:solidFill>
                  <a:srgbClr val="00CC00"/>
                </a:solidFill>
                <a:latin typeface="Garamond" pitchFamily="18" charset="0"/>
              </a:rPr>
              <a:t> 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d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</a:p>
          <a:p>
            <a:pPr algn="just" eaLnBrk="1" hangingPunct="1">
              <a:lnSpc>
                <a:spcPct val="80000"/>
              </a:lnSpc>
              <a:tabLst>
                <a:tab pos="3048000" algn="l"/>
                <a:tab pos="6632575" algn="l"/>
              </a:tabLst>
            </a:pPr>
            <a:r>
              <a:rPr lang="el-GR" sz="2000" dirty="0">
                <a:latin typeface="Garamond" pitchFamily="18" charset="0"/>
              </a:rPr>
              <a:t>Το κρατούμενο 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k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  <a:r>
              <a:rPr lang="el-GR" sz="2000" dirty="0">
                <a:latin typeface="Garamond" pitchFamily="18" charset="0"/>
              </a:rPr>
              <a:t> θα πρέπει να προστεθεί στην αμέσως πιο αριστερά στήλη, δηλαδή: 	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k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3048000" algn="l"/>
                <a:tab pos="6632575" algn="l"/>
              </a:tabLst>
            </a:pPr>
            <a:r>
              <a:rPr lang="el-GR" sz="2000" b="1" dirty="0">
                <a:solidFill>
                  <a:srgbClr val="3333CC"/>
                </a:solidFill>
                <a:latin typeface="Garamond" pitchFamily="18" charset="0"/>
              </a:rPr>
              <a:t>		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α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 α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1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3048000" algn="l"/>
                <a:tab pos="6632575" algn="l"/>
              </a:tabLst>
            </a:pP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		</a:t>
            </a:r>
            <a:r>
              <a:rPr lang="en-US" sz="2000" b="1" u="sng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u="sng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l-GR" sz="2000" b="1" u="sng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u="sng" baseline="-25000" dirty="0">
                <a:solidFill>
                  <a:srgbClr val="FF0000"/>
                </a:solidFill>
                <a:latin typeface="Garamond" pitchFamily="18" charset="0"/>
              </a:rPr>
              <a:t>1</a:t>
            </a:r>
            <a:r>
              <a:rPr lang="el-GR" sz="2000" b="1" u="sng" dirty="0">
                <a:solidFill>
                  <a:srgbClr val="FF0000"/>
                </a:solidFill>
                <a:latin typeface="Garamond" pitchFamily="18" charset="0"/>
              </a:rPr>
              <a:t> +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3048000" algn="l"/>
                <a:tab pos="6632575" algn="l"/>
              </a:tabLst>
            </a:pPr>
            <a:r>
              <a:rPr lang="el-GR" sz="2000" b="1" dirty="0">
                <a:solidFill>
                  <a:srgbClr val="3333CC"/>
                </a:solidFill>
                <a:latin typeface="Garamond" pitchFamily="18" charset="0"/>
              </a:rPr>
              <a:t>		    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d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</a:p>
          <a:p>
            <a:pPr algn="just" eaLnBrk="1" hangingPunct="1">
              <a:lnSpc>
                <a:spcPct val="80000"/>
              </a:lnSpc>
              <a:tabLst>
                <a:tab pos="3048000" algn="l"/>
                <a:tab pos="6632575" algn="l"/>
              </a:tabLst>
            </a:pP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Συμπέρασμα</a:t>
            </a:r>
            <a:r>
              <a:rPr lang="el-GR" sz="2000" dirty="0">
                <a:latin typeface="Garamond" pitchFamily="18" charset="0"/>
              </a:rPr>
              <a:t>: απαιτείται η πρόσθεση των 3 </a:t>
            </a:r>
            <a:r>
              <a:rPr lang="en-US" sz="2000" dirty="0">
                <a:latin typeface="Garamond" pitchFamily="18" charset="0"/>
              </a:rPr>
              <a:t>bit</a:t>
            </a:r>
            <a:r>
              <a:rPr lang="el-GR" sz="2000" dirty="0">
                <a:latin typeface="Garamond" pitchFamily="18" charset="0"/>
              </a:rPr>
              <a:t>, (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k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  <a:r>
              <a:rPr lang="el-GR" sz="2000" b="1" dirty="0">
                <a:solidFill>
                  <a:srgbClr val="00CC00"/>
                </a:solidFill>
                <a:latin typeface="Garamond" pitchFamily="18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Garamond" pitchFamily="18" charset="0"/>
              </a:rPr>
              <a:t>a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l-GR" sz="2000" dirty="0">
                <a:latin typeface="Garamond" pitchFamily="18" charset="0"/>
              </a:rPr>
              <a:t>). Φανερή η ανάγκη κατασκευής λογικού κυκλώματος που θα προσθέτει 3 </a:t>
            </a:r>
            <a:r>
              <a:rPr lang="en-US" sz="2000" dirty="0">
                <a:latin typeface="Garamond" pitchFamily="18" charset="0"/>
              </a:rPr>
              <a:t>bit (</a:t>
            </a:r>
            <a:r>
              <a:rPr lang="el-GR" sz="2000" dirty="0">
                <a:latin typeface="Garamond" pitchFamily="18" charset="0"/>
              </a:rPr>
              <a:t>π.χ. Α,Β,Γ)</a:t>
            </a:r>
            <a:r>
              <a:rPr lang="en-US" sz="2000" dirty="0">
                <a:latin typeface="Garamond" pitchFamily="18" charset="0"/>
              </a:rPr>
              <a:t> </a:t>
            </a:r>
            <a:r>
              <a:rPr lang="en-US" sz="2000" dirty="0" err="1">
                <a:latin typeface="Garamond" pitchFamily="18" charset="0"/>
              </a:rPr>
              <a:t>ό</a:t>
            </a:r>
            <a:r>
              <a:rPr lang="el-GR" sz="2000" dirty="0">
                <a:latin typeface="Garamond" pitchFamily="18" charset="0"/>
              </a:rPr>
              <a:t>που πχ Α</a:t>
            </a:r>
            <a:r>
              <a:rPr lang="el-GR" sz="2000" dirty="0">
                <a:latin typeface="Garamond" pitchFamily="18" charset="0"/>
                <a:sym typeface="Wingdings" pitchFamily="2" charset="2"/>
              </a:rPr>
              <a:t></a:t>
            </a:r>
            <a:r>
              <a:rPr lang="el-GR" sz="2000" dirty="0">
                <a:latin typeface="Garamond" pitchFamily="18" charset="0"/>
              </a:rPr>
              <a:t> 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k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  <a:r>
              <a:rPr lang="en-US" sz="2000" b="1" baseline="-25000" dirty="0">
                <a:solidFill>
                  <a:srgbClr val="00CC00"/>
                </a:solidFill>
                <a:latin typeface="Garamond" pitchFamily="18" charset="0"/>
              </a:rPr>
              <a:t>, </a:t>
            </a:r>
            <a:r>
              <a:rPr lang="en-US" sz="2000" dirty="0">
                <a:latin typeface="Garamond" pitchFamily="18" charset="0"/>
              </a:rPr>
              <a:t>B</a:t>
            </a:r>
            <a:r>
              <a:rPr lang="el-GR" sz="2000" dirty="0">
                <a:latin typeface="Garamond" pitchFamily="18" charset="0"/>
                <a:sym typeface="Wingdings" pitchFamily="2" charset="2"/>
              </a:rPr>
              <a:t></a:t>
            </a:r>
            <a:r>
              <a:rPr lang="el-GR" sz="2000" dirty="0">
                <a:latin typeface="Garamond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Garamond" pitchFamily="18" charset="0"/>
              </a:rPr>
              <a:t>a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n-US" sz="2000" b="1" baseline="-25000" dirty="0">
                <a:solidFill>
                  <a:srgbClr val="FF0000"/>
                </a:solidFill>
                <a:latin typeface="Garamond" pitchFamily="18" charset="0"/>
              </a:rPr>
              <a:t>, </a:t>
            </a:r>
            <a:r>
              <a:rPr lang="el-GR" sz="2000" dirty="0">
                <a:latin typeface="Garamond" pitchFamily="18" charset="0"/>
              </a:rPr>
              <a:t>Γ </a:t>
            </a:r>
            <a:r>
              <a:rPr lang="el-GR" sz="2000" dirty="0">
                <a:latin typeface="Garamond" pitchFamily="18" charset="0"/>
                <a:sym typeface="Wingdings" pitchFamily="2" charset="2"/>
              </a:rPr>
              <a:t></a:t>
            </a:r>
            <a:r>
              <a:rPr lang="el-GR" sz="2000" dirty="0">
                <a:latin typeface="Garamond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endParaRPr lang="en-US" sz="2000" dirty="0">
              <a:latin typeface="Garamond" pitchFamily="18" charset="0"/>
            </a:endParaRPr>
          </a:p>
        </p:txBody>
      </p:sp>
      <p:sp>
        <p:nvSpPr>
          <p:cNvPr id="15368" name="Line 4"/>
          <p:cNvSpPr>
            <a:spLocks noChangeShapeType="1"/>
          </p:cNvSpPr>
          <p:nvPr/>
        </p:nvSpPr>
        <p:spPr bwMode="auto">
          <a:xfrm>
            <a:off x="423863" y="1035050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5369" name="Rectangle 7"/>
          <p:cNvSpPr>
            <a:spLocks noChangeArrowheads="1"/>
          </p:cNvSpPr>
          <p:nvPr/>
        </p:nvSpPr>
        <p:spPr bwMode="auto">
          <a:xfrm>
            <a:off x="0" y="2433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9962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Rectangle 5"/>
          <p:cNvSpPr>
            <a:spLocks noGrp="1" noChangeArrowheads="1"/>
          </p:cNvSpPr>
          <p:nvPr>
            <p:ph type="title"/>
          </p:nvPr>
        </p:nvSpPr>
        <p:spPr>
          <a:xfrm>
            <a:off x="442913" y="0"/>
            <a:ext cx="8229600" cy="1041400"/>
          </a:xfrm>
        </p:spPr>
        <p:txBody>
          <a:bodyPr/>
          <a:lstStyle/>
          <a:p>
            <a:pPr eaLnBrk="1" hangingPunct="1"/>
            <a:r>
              <a:rPr lang="el-GR" sz="3200">
                <a:latin typeface="Comic Sans MS" pitchFamily="66" charset="0"/>
              </a:rPr>
              <a:t>Τυπικά Συνδυαστικά Κυκλώματα:</a:t>
            </a:r>
            <a:br>
              <a:rPr lang="el-GR" sz="3200">
                <a:latin typeface="Comic Sans MS" pitchFamily="66" charset="0"/>
              </a:rPr>
            </a:br>
            <a:r>
              <a:rPr lang="el-GR" sz="3200">
                <a:solidFill>
                  <a:srgbClr val="009999"/>
                </a:solidFill>
                <a:latin typeface="Comic Sans MS" pitchFamily="66" charset="0"/>
              </a:rPr>
              <a:t>Αθροιστές           </a:t>
            </a:r>
            <a:r>
              <a:rPr lang="el-GR" sz="3200">
                <a:solidFill>
                  <a:srgbClr val="FF0000"/>
                </a:solidFill>
                <a:latin typeface="Comic Sans MS" pitchFamily="66" charset="0"/>
              </a:rPr>
              <a:t>(συνεχ.)</a:t>
            </a:r>
            <a:endParaRPr lang="en-US" sz="32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42912" y="1136650"/>
            <a:ext cx="8449568" cy="5438775"/>
          </a:xfrm>
        </p:spPr>
        <p:txBody>
          <a:bodyPr/>
          <a:lstStyle/>
          <a:p>
            <a:pPr marL="174625" indent="-174625" eaLnBrk="1" hangingPunct="1">
              <a:lnSpc>
                <a:spcPct val="90000"/>
              </a:lnSpc>
            </a:pPr>
            <a:r>
              <a:rPr lang="el-GR" sz="1800" dirty="0">
                <a:latin typeface="Arial"/>
                <a:cs typeface="Arial"/>
              </a:rPr>
              <a:t>Πρόσθεση 2-μπιτων αριθμών	  </a:t>
            </a:r>
            <a:r>
              <a:rPr lang="en-US" sz="1800" dirty="0">
                <a:latin typeface="Arial"/>
                <a:cs typeface="Arial"/>
              </a:rPr>
              <a:t>  	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b="1" dirty="0">
                <a:latin typeface="Arial"/>
                <a:cs typeface="Arial"/>
              </a:rPr>
              <a:t>	</a:t>
            </a:r>
            <a:r>
              <a:rPr lang="el-GR" sz="2000" b="1" dirty="0">
                <a:latin typeface="Arial"/>
                <a:cs typeface="Arial"/>
              </a:rPr>
              <a:t>α</a:t>
            </a:r>
            <a:r>
              <a:rPr lang="el-GR" sz="2000" b="1" baseline="-25000" dirty="0">
                <a:latin typeface="Arial"/>
                <a:cs typeface="Arial"/>
              </a:rPr>
              <a:t>2</a:t>
            </a:r>
            <a:r>
              <a:rPr lang="el-GR" sz="2000" b="1" dirty="0">
                <a:latin typeface="Arial"/>
                <a:cs typeface="Arial"/>
              </a:rPr>
              <a:t>α</a:t>
            </a:r>
            <a:r>
              <a:rPr lang="el-GR" sz="2000" b="1" baseline="-25000" dirty="0">
                <a:latin typeface="Arial"/>
                <a:cs typeface="Arial"/>
              </a:rPr>
              <a:t>1</a:t>
            </a:r>
            <a:r>
              <a:rPr lang="el-GR" sz="2000" b="1" dirty="0">
                <a:latin typeface="Arial"/>
                <a:cs typeface="Arial"/>
              </a:rPr>
              <a:t> </a:t>
            </a:r>
            <a:r>
              <a:rPr lang="el-GR" sz="2000" i="1" dirty="0">
                <a:latin typeface="Arial"/>
                <a:cs typeface="Arial"/>
              </a:rPr>
              <a:t>         </a:t>
            </a:r>
            <a:r>
              <a:rPr lang="el-GR" sz="2000" b="1" dirty="0">
                <a:latin typeface="Arial"/>
                <a:cs typeface="Arial"/>
              </a:rPr>
              <a:t>                                        </a:t>
            </a:r>
            <a:endParaRPr lang="en-US" sz="2000" b="1" dirty="0">
              <a:latin typeface="Arial"/>
              <a:cs typeface="Arial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l-GR" sz="2000" b="1" dirty="0">
                <a:latin typeface="Arial"/>
                <a:cs typeface="Arial"/>
              </a:rPr>
              <a:t> </a:t>
            </a:r>
            <a:r>
              <a:rPr lang="el-GR" sz="2000" b="1" u="sng" dirty="0">
                <a:latin typeface="Arial"/>
                <a:cs typeface="Arial"/>
              </a:rPr>
              <a:t>      </a:t>
            </a:r>
            <a:r>
              <a:rPr lang="en-US" sz="2000" b="1" u="sng" dirty="0">
                <a:latin typeface="Arial"/>
                <a:cs typeface="Arial"/>
              </a:rPr>
              <a:t> 	</a:t>
            </a:r>
            <a:r>
              <a:rPr lang="en-GB" sz="2000" b="1" u="sng" dirty="0">
                <a:latin typeface="Arial"/>
                <a:cs typeface="Arial"/>
              </a:rPr>
              <a:t>b</a:t>
            </a:r>
            <a:r>
              <a:rPr lang="el-GR" sz="2000" b="1" u="sng" baseline="-25000" dirty="0">
                <a:latin typeface="Arial"/>
                <a:cs typeface="Arial"/>
              </a:rPr>
              <a:t>2</a:t>
            </a:r>
            <a:r>
              <a:rPr lang="en-GB" sz="2000" b="1" u="sng" dirty="0">
                <a:latin typeface="Arial"/>
                <a:cs typeface="Arial"/>
              </a:rPr>
              <a:t>b</a:t>
            </a:r>
            <a:r>
              <a:rPr lang="el-GR" sz="2000" b="1" u="sng" baseline="-25000" dirty="0">
                <a:latin typeface="Arial"/>
                <a:cs typeface="Arial"/>
              </a:rPr>
              <a:t>1</a:t>
            </a:r>
            <a:r>
              <a:rPr lang="el-GR" sz="2000" b="1" u="sng" dirty="0">
                <a:latin typeface="Arial"/>
                <a:cs typeface="Arial"/>
              </a:rPr>
              <a:t>  +</a:t>
            </a:r>
            <a:r>
              <a:rPr lang="el-GR" sz="2000" b="1" dirty="0">
                <a:latin typeface="Arial"/>
                <a:cs typeface="Arial"/>
              </a:rPr>
              <a:t>                                                        </a:t>
            </a:r>
            <a:r>
              <a:rPr lang="en-US" sz="2000" b="1" dirty="0">
                <a:latin typeface="Arial"/>
                <a:cs typeface="Arial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b="1" dirty="0">
                <a:latin typeface="Arial"/>
                <a:cs typeface="Arial"/>
              </a:rPr>
              <a:t>          </a:t>
            </a:r>
            <a:r>
              <a:rPr lang="el-GR" sz="2000" b="1" dirty="0">
                <a:latin typeface="Arial"/>
                <a:cs typeface="Arial"/>
              </a:rPr>
              <a:t>d</a:t>
            </a:r>
            <a:r>
              <a:rPr lang="el-GR" sz="2000" b="1" baseline="-25000" dirty="0">
                <a:latin typeface="Arial"/>
                <a:cs typeface="Arial"/>
              </a:rPr>
              <a:t>3</a:t>
            </a:r>
            <a:r>
              <a:rPr lang="el-GR" sz="2000" b="1" dirty="0">
                <a:latin typeface="Arial"/>
                <a:cs typeface="Arial"/>
              </a:rPr>
              <a:t>d</a:t>
            </a:r>
            <a:r>
              <a:rPr lang="el-GR" sz="2000" b="1" baseline="-25000" dirty="0">
                <a:latin typeface="Arial"/>
                <a:cs typeface="Arial"/>
              </a:rPr>
              <a:t>2</a:t>
            </a:r>
            <a:r>
              <a:rPr lang="el-GR" sz="2000" b="1" dirty="0">
                <a:latin typeface="Arial"/>
                <a:cs typeface="Arial"/>
              </a:rPr>
              <a:t>d</a:t>
            </a:r>
            <a:r>
              <a:rPr lang="el-GR" sz="2000" b="1" baseline="-25000" dirty="0">
                <a:latin typeface="Arial"/>
                <a:cs typeface="Arial"/>
              </a:rPr>
              <a:t>1</a:t>
            </a: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</a:pPr>
            <a:endParaRPr lang="en-US" sz="2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</a:pPr>
            <a:r>
              <a:rPr lang="el-GR" sz="2000" dirty="0">
                <a:latin typeface="Arial"/>
                <a:cs typeface="Arial"/>
              </a:rPr>
              <a:t>Για την πρόσθεση αριθμών </a:t>
            </a:r>
            <a:r>
              <a:rPr lang="en-GB" sz="2000" i="1" dirty="0">
                <a:latin typeface="Arial"/>
                <a:cs typeface="Arial"/>
              </a:rPr>
              <a:t>n </a:t>
            </a:r>
            <a:r>
              <a:rPr lang="en-GB" sz="2000" dirty="0">
                <a:latin typeface="Arial"/>
                <a:cs typeface="Arial"/>
              </a:rPr>
              <a:t>bit</a:t>
            </a:r>
            <a:r>
              <a:rPr lang="el-GR" sz="2000" dirty="0">
                <a:latin typeface="Arial"/>
                <a:cs typeface="Arial"/>
              </a:rPr>
              <a:t>, χρησιμοποιούμε ένα ΗΑ και </a:t>
            </a:r>
            <a:r>
              <a:rPr lang="el-GR" sz="2000" i="1" dirty="0">
                <a:latin typeface="Arial"/>
                <a:cs typeface="Arial"/>
              </a:rPr>
              <a:t>(</a:t>
            </a:r>
            <a:r>
              <a:rPr lang="en-GB" sz="2000" i="1" dirty="0">
                <a:latin typeface="Arial"/>
                <a:cs typeface="Arial"/>
              </a:rPr>
              <a:t>n</a:t>
            </a:r>
            <a:r>
              <a:rPr lang="el-GR" sz="2000" i="1" dirty="0">
                <a:latin typeface="Arial"/>
                <a:cs typeface="Arial"/>
              </a:rPr>
              <a:t>-1)</a:t>
            </a:r>
            <a:r>
              <a:rPr lang="el-GR" sz="2000" dirty="0">
                <a:latin typeface="Arial"/>
                <a:cs typeface="Arial"/>
              </a:rPr>
              <a:t> </a:t>
            </a:r>
            <a:r>
              <a:rPr lang="en-GB" sz="2000" dirty="0">
                <a:latin typeface="Arial"/>
                <a:cs typeface="Arial"/>
              </a:rPr>
              <a:t>FA</a:t>
            </a:r>
            <a:r>
              <a:rPr lang="el-GR" sz="2000" dirty="0">
                <a:latin typeface="Arial"/>
                <a:cs typeface="Arial"/>
              </a:rPr>
              <a:t>.</a:t>
            </a:r>
            <a:endParaRPr lang="el-GR" sz="2000" b="1" baseline="-25000" dirty="0">
              <a:latin typeface="Arial"/>
              <a:cs typeface="Arial"/>
            </a:endParaRPr>
          </a:p>
        </p:txBody>
      </p:sp>
      <p:sp>
        <p:nvSpPr>
          <p:cNvPr id="16394" name="Line 4"/>
          <p:cNvSpPr>
            <a:spLocks noChangeShapeType="1"/>
          </p:cNvSpPr>
          <p:nvPr/>
        </p:nvSpPr>
        <p:spPr bwMode="auto">
          <a:xfrm>
            <a:off x="409575" y="1049338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/>
        </p:nvGraphicFramePr>
        <p:xfrm>
          <a:off x="2411760" y="2204864"/>
          <a:ext cx="4572000" cy="346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58" name="Visio" r:id="rId4" imgW="5440680" imgH="4136767" progId="">
                  <p:embed/>
                </p:oleObj>
              </mc:Choice>
              <mc:Fallback>
                <p:oleObj name="Visio" r:id="rId4" imgW="5440680" imgH="41367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2204864"/>
                        <a:ext cx="4572000" cy="3465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03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C4C980-C48B-49E7-88CC-5020739669B7}" type="slidenum">
              <a:rPr lang="en-US" smtClean="0">
                <a:latin typeface="Arial"/>
                <a:cs typeface="Arial"/>
              </a:rPr>
              <a:pPr/>
              <a:t>28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590545"/>
          </a:xfrm>
        </p:spPr>
        <p:txBody>
          <a:bodyPr/>
          <a:lstStyle/>
          <a:p>
            <a:pPr eaLnBrk="1" hangingPunct="1"/>
            <a:r>
              <a:rPr lang="el-GR" sz="4000" dirty="0">
                <a:latin typeface="Arial"/>
                <a:cs typeface="Arial"/>
              </a:rPr>
              <a:t>Ακολουθιακά Λογικά Κυκλώματα</a:t>
            </a:r>
            <a:br>
              <a:rPr lang="el-GR" sz="4000" dirty="0">
                <a:latin typeface="Arial"/>
                <a:cs typeface="Arial"/>
              </a:rPr>
            </a:br>
            <a:r>
              <a:rPr lang="el-GR" sz="4000" dirty="0">
                <a:latin typeface="Arial"/>
                <a:cs typeface="Arial"/>
              </a:rPr>
              <a:t>(εκτός ύλης)</a:t>
            </a:r>
            <a:endParaRPr lang="en-US" sz="4000" u="sng" dirty="0">
              <a:latin typeface="Arial"/>
              <a:cs typeface="Arial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6850"/>
            <a:ext cx="8229600" cy="452596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Arial"/>
                <a:cs typeface="Arial"/>
              </a:rPr>
              <a:t>Υπενθυμίζουμε ότι τα </a:t>
            </a:r>
            <a:r>
              <a:rPr lang="el-GR" sz="2000" b="1">
                <a:solidFill>
                  <a:srgbClr val="FF0000"/>
                </a:solidFill>
                <a:latin typeface="Arial"/>
                <a:cs typeface="Arial"/>
              </a:rPr>
              <a:t>Συνδυαστικά Λογικά Κυκλώματα</a:t>
            </a:r>
            <a:r>
              <a:rPr lang="el-GR" sz="2000">
                <a:latin typeface="Arial"/>
                <a:cs typeface="Arial"/>
              </a:rPr>
              <a:t> υλοποιούν στατικές λογικές συναρτήσεις δηλαδή  σχέσεις εισόδων - εξόδων του τύπου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b="1" i="1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Arial"/>
                <a:cs typeface="Arial"/>
              </a:rPr>
              <a:t>	</a:t>
            </a:r>
            <a:endParaRPr lang="el-GR" sz="2400" b="1" i="1">
              <a:solidFill>
                <a:schemeClr val="accent2"/>
              </a:solidFill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i="1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Arial"/>
                <a:cs typeface="Arial"/>
              </a:rPr>
              <a:t>	δηλαδή το </a:t>
            </a:r>
            <a:r>
              <a:rPr lang="en-GB" sz="2000" b="1" i="1">
                <a:latin typeface="Arial"/>
                <a:cs typeface="Arial"/>
              </a:rPr>
              <a:t>z</a:t>
            </a:r>
            <a:r>
              <a:rPr lang="el-GR" sz="2000">
                <a:latin typeface="Arial"/>
                <a:cs typeface="Arial"/>
              </a:rPr>
              <a:t> εξαρτάται μόνο από το </a:t>
            </a:r>
            <a:r>
              <a:rPr lang="en-GB" sz="2000" b="1" i="1">
                <a:latin typeface="Arial"/>
                <a:cs typeface="Arial"/>
              </a:rPr>
              <a:t>x</a:t>
            </a:r>
            <a:r>
              <a:rPr lang="el-GR" sz="2000">
                <a:latin typeface="Arial"/>
                <a:cs typeface="Arial"/>
              </a:rPr>
              <a:t> με μια </a:t>
            </a:r>
            <a:r>
              <a:rPr lang="el-GR" sz="2000" b="1">
                <a:latin typeface="Arial"/>
                <a:cs typeface="Arial"/>
              </a:rPr>
              <a:t>στατική </a:t>
            </a:r>
            <a:r>
              <a:rPr lang="el-GR" sz="2000">
                <a:latin typeface="Arial"/>
                <a:cs typeface="Arial"/>
              </a:rPr>
              <a:t>(δηλ. μη χρονικά εξαρτώμενη) </a:t>
            </a:r>
            <a:r>
              <a:rPr lang="el-GR" sz="2000" b="1">
                <a:latin typeface="Arial"/>
                <a:cs typeface="Arial"/>
              </a:rPr>
              <a:t>σχέση</a:t>
            </a:r>
            <a:r>
              <a:rPr lang="el-GR" sz="2000">
                <a:latin typeface="Arial"/>
                <a:cs typeface="Arial"/>
              </a:rPr>
              <a:t> εισόδου / εξόδου, δηλαδη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n-US" sz="200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Arial"/>
                <a:cs typeface="Arial"/>
              </a:rPr>
              <a:t>Στα </a:t>
            </a:r>
            <a:r>
              <a:rPr lang="el-GR" sz="2000" b="1">
                <a:solidFill>
                  <a:srgbClr val="0000FF"/>
                </a:solidFill>
                <a:latin typeface="Arial"/>
                <a:cs typeface="Arial"/>
              </a:rPr>
              <a:t>Ακολουθιακά (</a:t>
            </a:r>
            <a:r>
              <a:rPr lang="en-US" sz="2000" b="1">
                <a:solidFill>
                  <a:srgbClr val="0000FF"/>
                </a:solidFill>
                <a:latin typeface="Arial"/>
                <a:cs typeface="Arial"/>
              </a:rPr>
              <a:t>sequential</a:t>
            </a:r>
            <a:r>
              <a:rPr lang="el-GR" sz="2000" b="1">
                <a:solidFill>
                  <a:srgbClr val="0000FF"/>
                </a:solidFill>
                <a:latin typeface="Arial"/>
                <a:cs typeface="Arial"/>
              </a:rPr>
              <a:t>) Λογικά Κυκλώματα </a:t>
            </a:r>
            <a:r>
              <a:rPr lang="el-GR" sz="2000">
                <a:latin typeface="Arial"/>
                <a:cs typeface="Arial"/>
              </a:rPr>
              <a:t>η μεταβολή της εξόδου δεν εξαρτάται μόνο από αυτή της εισόδου αλλά και από την τιμή της ιδίας. </a:t>
            </a:r>
          </a:p>
          <a:p>
            <a:pPr algn="just" eaLnBrk="1" hangingPunct="1">
              <a:lnSpc>
                <a:spcPct val="80000"/>
              </a:lnSpc>
            </a:pPr>
            <a:endParaRPr lang="el-GR" sz="200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>
              <a:latin typeface="Arial"/>
              <a:cs typeface="Arial"/>
            </a:endParaRPr>
          </a:p>
        </p:txBody>
      </p:sp>
      <p:sp>
        <p:nvSpPr>
          <p:cNvPr id="17417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3275856" y="5229200"/>
          <a:ext cx="25431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047" name="Equation" r:id="rId4" imgW="1473200" imgH="254000" progId="">
                  <p:embed/>
                </p:oleObj>
              </mc:Choice>
              <mc:Fallback>
                <p:oleObj name="Equation" r:id="rId4" imgW="1473200" imgH="254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5229200"/>
                        <a:ext cx="254317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9" name="Rectangle 8"/>
          <p:cNvSpPr>
            <a:spLocks noChangeArrowheads="1"/>
          </p:cNvSpPr>
          <p:nvPr/>
        </p:nvSpPr>
        <p:spPr bwMode="auto">
          <a:xfrm>
            <a:off x="0" y="2577584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2693988" y="2173288"/>
          <a:ext cx="367665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048" name="Equation" r:id="rId6" imgW="2057400" imgH="279400" progId="">
                  <p:embed/>
                </p:oleObj>
              </mc:Choice>
              <mc:Fallback>
                <p:oleObj name="Equation" r:id="rId6" imgW="20574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988" y="2173288"/>
                        <a:ext cx="3676650" cy="49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3491880" y="3789040"/>
          <a:ext cx="16668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049" name="Equation" r:id="rId8" imgW="965160" imgH="253800" progId="Equation.3">
                  <p:embed/>
                </p:oleObj>
              </mc:Choice>
              <mc:Fallback>
                <p:oleObj name="Equation" r:id="rId8" imgW="965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3789040"/>
                        <a:ext cx="166687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818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6D7331F-0948-4F02-B500-B71AC7EA0FB1}" type="slidenum">
              <a:rPr lang="en-US" smtClean="0">
                <a:latin typeface="Arial"/>
                <a:cs typeface="Arial"/>
              </a:rPr>
              <a:pPr/>
              <a:t>29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184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19175"/>
          </a:xfrm>
        </p:spPr>
        <p:txBody>
          <a:bodyPr/>
          <a:lstStyle/>
          <a:p>
            <a:pPr eaLnBrk="1" hangingPunct="1"/>
            <a:r>
              <a:rPr lang="el-GR" sz="4000" dirty="0" err="1">
                <a:latin typeface="Arial"/>
                <a:cs typeface="Arial"/>
              </a:rPr>
              <a:t>Ακολουθιακά</a:t>
            </a:r>
            <a:r>
              <a:rPr lang="el-GR" sz="4000" dirty="0">
                <a:latin typeface="Arial"/>
                <a:cs typeface="Arial"/>
              </a:rPr>
              <a:t> Λογικά Κυκλώματα</a:t>
            </a:r>
            <a:endParaRPr lang="en-US" sz="4000" u="sng" dirty="0">
              <a:latin typeface="Arial"/>
              <a:cs typeface="Arial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71550"/>
            <a:ext cx="8229600" cy="502126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Arial"/>
                <a:cs typeface="Arial"/>
              </a:rPr>
              <a:t>Στα </a:t>
            </a:r>
            <a:r>
              <a:rPr lang="el-GR" sz="2000" b="1" dirty="0">
                <a:solidFill>
                  <a:srgbClr val="FF0000"/>
                </a:solidFill>
                <a:latin typeface="Arial"/>
                <a:cs typeface="Arial"/>
              </a:rPr>
              <a:t>Συνδυαστικά Λογικά Κυκλώματα</a:t>
            </a:r>
            <a:r>
              <a:rPr lang="el-GR" sz="2000" dirty="0">
                <a:latin typeface="Arial"/>
                <a:cs typeface="Arial"/>
              </a:rPr>
              <a:t> οι σχέσεις εισόδων - εξόδων αποδίδεται από το δομικό διάγραμμα: </a:t>
            </a: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Arial"/>
                <a:cs typeface="Arial"/>
              </a:rPr>
              <a:t>Στα </a:t>
            </a:r>
            <a:r>
              <a:rPr lang="el-GR" sz="2000" b="1" dirty="0">
                <a:solidFill>
                  <a:srgbClr val="0000FF"/>
                </a:solidFill>
                <a:latin typeface="Arial"/>
                <a:cs typeface="Arial"/>
              </a:rPr>
              <a:t>Ακολουθιακά (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sequential</a:t>
            </a:r>
            <a:r>
              <a:rPr lang="el-GR" sz="2000" b="1" dirty="0">
                <a:solidFill>
                  <a:srgbClr val="0000FF"/>
                </a:solidFill>
                <a:latin typeface="Arial"/>
                <a:cs typeface="Arial"/>
              </a:rPr>
              <a:t>) Λογικά Κυκλώματα</a:t>
            </a:r>
            <a:r>
              <a:rPr lang="el-GR" sz="2000" dirty="0">
                <a:latin typeface="Arial"/>
                <a:cs typeface="Arial"/>
              </a:rPr>
              <a:t>, η έξοδος </a:t>
            </a:r>
            <a:r>
              <a:rPr lang="en-US" sz="2000" i="1" dirty="0">
                <a:latin typeface="Arial"/>
                <a:cs typeface="Arial"/>
              </a:rPr>
              <a:t>z(t+1)</a:t>
            </a:r>
            <a:r>
              <a:rPr lang="el-GR" sz="2000" dirty="0">
                <a:latin typeface="Arial"/>
                <a:cs typeface="Arial"/>
              </a:rPr>
              <a:t> του συστήματος εξαρτάται από τη τρέχουσα είσοδο </a:t>
            </a:r>
            <a:r>
              <a:rPr lang="en-US" sz="2000" i="1" dirty="0">
                <a:latin typeface="Arial"/>
                <a:cs typeface="Arial"/>
              </a:rPr>
              <a:t>x(t)</a:t>
            </a:r>
            <a:r>
              <a:rPr lang="el-GR" sz="2000" dirty="0">
                <a:latin typeface="Arial"/>
                <a:cs typeface="Arial"/>
              </a:rPr>
              <a:t> και την τρέχουσα έξοδο </a:t>
            </a:r>
            <a:r>
              <a:rPr lang="en-US" sz="2000" i="1" dirty="0">
                <a:latin typeface="Arial"/>
                <a:cs typeface="Arial"/>
              </a:rPr>
              <a:t>z(t)</a:t>
            </a:r>
            <a:r>
              <a:rPr lang="el-GR" sz="2000" dirty="0">
                <a:latin typeface="Arial"/>
                <a:cs typeface="Arial"/>
              </a:rPr>
              <a:t>. Δηλαδή η έξοδος «</a:t>
            </a:r>
            <a:r>
              <a:rPr lang="el-GR" sz="2000" dirty="0">
                <a:solidFill>
                  <a:srgbClr val="3333CC"/>
                </a:solidFill>
                <a:latin typeface="Arial"/>
                <a:cs typeface="Arial"/>
              </a:rPr>
              <a:t>αναδρά</a:t>
            </a:r>
            <a:r>
              <a:rPr lang="el-GR" sz="2000" dirty="0">
                <a:latin typeface="Arial"/>
                <a:cs typeface="Arial"/>
              </a:rPr>
              <a:t>» στον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l-GR" sz="2000" dirty="0">
                <a:latin typeface="Arial"/>
                <a:cs typeface="Arial"/>
              </a:rPr>
              <a:t>ανατροφοδοτεί τον) εαυτό της δρώντας ως (μερική) είσοδος</a:t>
            </a:r>
            <a:r>
              <a:rPr lang="en-US" sz="2000" dirty="0">
                <a:latin typeface="Arial"/>
                <a:cs typeface="Arial"/>
              </a:rPr>
              <a:t>.</a:t>
            </a: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Arial"/>
                <a:cs typeface="Arial"/>
              </a:rPr>
              <a:t>Επομένως, ένα ακολουθιακό λογικό κύκλωμα είναι ένα σύστημα που έχει </a:t>
            </a:r>
            <a:r>
              <a:rPr lang="el-GR" sz="2000" b="1" dirty="0">
                <a:solidFill>
                  <a:srgbClr val="00CC00"/>
                </a:solidFill>
                <a:latin typeface="Arial"/>
                <a:cs typeface="Arial"/>
              </a:rPr>
              <a:t>μνήμη</a:t>
            </a:r>
            <a:r>
              <a:rPr lang="el-GR" sz="2000" dirty="0">
                <a:latin typeface="Arial"/>
                <a:cs typeface="Arial"/>
              </a:rPr>
              <a:t> και γι’ αυτό χρησιμοποιείται στους Η/Υ για την υλοποίηση συσκευών μνήμης. </a:t>
            </a:r>
          </a:p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Arial"/>
                <a:cs typeface="Arial"/>
              </a:rPr>
              <a:t>Η βασικότερη και απλούστερη διάταξη μνήμης είναι το </a:t>
            </a:r>
            <a:r>
              <a:rPr lang="en-US" sz="2000" b="1" dirty="0">
                <a:solidFill>
                  <a:srgbClr val="CC3399"/>
                </a:solidFill>
                <a:latin typeface="Arial"/>
                <a:cs typeface="Arial"/>
              </a:rPr>
              <a:t>RS</a:t>
            </a:r>
            <a:r>
              <a:rPr lang="el-GR" sz="2000" b="1" dirty="0">
                <a:solidFill>
                  <a:srgbClr val="CC3399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CC3399"/>
                </a:solidFill>
                <a:latin typeface="Arial"/>
                <a:cs typeface="Arial"/>
              </a:rPr>
              <a:t>Flip</a:t>
            </a:r>
            <a:r>
              <a:rPr lang="el-GR" sz="2000" b="1" dirty="0">
                <a:solidFill>
                  <a:srgbClr val="CC3399"/>
                </a:solidFill>
                <a:latin typeface="Arial"/>
                <a:cs typeface="Arial"/>
              </a:rPr>
              <a:t>-</a:t>
            </a:r>
            <a:r>
              <a:rPr lang="en-US" sz="2000" b="1" dirty="0">
                <a:solidFill>
                  <a:srgbClr val="CC3399"/>
                </a:solidFill>
                <a:latin typeface="Arial"/>
                <a:cs typeface="Arial"/>
              </a:rPr>
              <a:t>Flop</a:t>
            </a:r>
            <a:r>
              <a:rPr lang="el-GR" sz="2000" dirty="0">
                <a:latin typeface="Arial"/>
                <a:cs typeface="Arial"/>
              </a:rPr>
              <a:t> ή ΔΙΣΤΑΘ</a:t>
            </a:r>
            <a:r>
              <a:rPr lang="en-US" sz="2000" dirty="0">
                <a:latin typeface="Arial"/>
                <a:cs typeface="Arial"/>
              </a:rPr>
              <a:t>H SR. </a:t>
            </a:r>
            <a:r>
              <a:rPr lang="el-GR" sz="2000" dirty="0">
                <a:latin typeface="Arial"/>
                <a:cs typeface="Arial"/>
              </a:rPr>
              <a:t>Εκτός ύλης: </a:t>
            </a:r>
            <a:r>
              <a:rPr lang="el-GR" sz="2000" dirty="0" err="1">
                <a:latin typeface="Arial"/>
                <a:cs typeface="Arial"/>
              </a:rPr>
              <a:t>Δισταθές</a:t>
            </a:r>
            <a:r>
              <a:rPr lang="el-GR" sz="20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D, JK, T (</a:t>
            </a:r>
            <a:r>
              <a:rPr lang="el-GR" sz="2000" dirty="0">
                <a:latin typeface="Arial"/>
                <a:cs typeface="Arial"/>
              </a:rPr>
              <a:t>Παρατ. </a:t>
            </a:r>
            <a:r>
              <a:rPr lang="el-GR" sz="2000">
                <a:latin typeface="Arial"/>
                <a:cs typeface="Arial"/>
              </a:rPr>
              <a:t>Ε.2)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8440" name="Line 4"/>
          <p:cNvSpPr>
            <a:spLocks noChangeShapeType="1"/>
          </p:cNvSpPr>
          <p:nvPr/>
        </p:nvSpPr>
        <p:spPr bwMode="auto">
          <a:xfrm>
            <a:off x="357188" y="9175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8441" name="Rectangle 6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971600" y="4149080"/>
          <a:ext cx="25431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987" name="Equation" r:id="rId4" imgW="1473200" imgH="254000" progId="">
                  <p:embed/>
                </p:oleObj>
              </mc:Choice>
              <mc:Fallback>
                <p:oleObj name="Equation" r:id="rId4" imgW="1473200" imgH="254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149080"/>
                        <a:ext cx="254317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2" name="Rectangle 8"/>
          <p:cNvSpPr>
            <a:spLocks noChangeArrowheads="1"/>
          </p:cNvSpPr>
          <p:nvPr/>
        </p:nvSpPr>
        <p:spPr bwMode="auto">
          <a:xfrm>
            <a:off x="0" y="2577584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4139952" y="3645024"/>
          <a:ext cx="3357637" cy="1572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988" name="Visio" r:id="rId6" imgW="3388462" imgH="1571549" progId="">
                  <p:embed/>
                </p:oleObj>
              </mc:Choice>
              <mc:Fallback>
                <p:oleObj name="Visio" r:id="rId6" imgW="3388462" imgH="157154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3645024"/>
                        <a:ext cx="3357637" cy="15725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083300" y="1287463"/>
            <a:ext cx="914400" cy="914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i="1">
                <a:latin typeface="Arial"/>
                <a:cs typeface="Arial"/>
              </a:rPr>
              <a:t>f(x)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5100638" y="150177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i="1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lang="el-GR" b="1" i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7000875" y="150177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Arial"/>
                <a:cs typeface="Arial"/>
              </a:rPr>
              <a:t>          </a:t>
            </a:r>
            <a:r>
              <a:rPr lang="en-US" b="1" i="1">
                <a:solidFill>
                  <a:schemeClr val="bg1"/>
                </a:solidFill>
                <a:latin typeface="Arial"/>
                <a:cs typeface="Arial"/>
              </a:rPr>
              <a:t>z</a:t>
            </a:r>
            <a:endParaRPr lang="el-GR" b="1" i="1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75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DEC717C-D77C-41AD-88CF-4AAD34CDB35A}" type="slidenum">
              <a:rPr lang="en-US" smtClean="0">
                <a:latin typeface=""/>
                <a:cs typeface=""/>
              </a:rPr>
              <a:pPr/>
              <a:t>3</a:t>
            </a:fld>
            <a:endParaRPr lang="en-US">
              <a:latin typeface=""/>
              <a:cs typeface=""/>
            </a:endParaRPr>
          </a:p>
        </p:txBody>
      </p:sp>
      <p:sp>
        <p:nvSpPr>
          <p:cNvPr id="410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pPr eaLnBrk="1" hangingPunct="1"/>
            <a:r>
              <a:rPr lang="el-GR" sz="3000" dirty="0">
                <a:latin typeface=""/>
                <a:cs typeface=""/>
              </a:rPr>
              <a:t>Λογικές Μεταβλητές, Πύλες, Πράξεις, Συναρτήσεις</a:t>
            </a:r>
            <a:endParaRPr lang="en-US" sz="3000" dirty="0">
              <a:latin typeface=""/>
              <a:cs typeface="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764704"/>
            <a:ext cx="8496944" cy="4935538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el-GR" sz="2000" dirty="0"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b="1" dirty="0">
                <a:solidFill>
                  <a:srgbClr val="CC0099"/>
                </a:solidFill>
                <a:latin typeface=""/>
                <a:cs typeface=""/>
              </a:rPr>
              <a:t>Λογικές μεταβλητές: </a:t>
            </a:r>
            <a:r>
              <a:rPr lang="en-US" sz="2000" b="1" dirty="0">
                <a:solidFill>
                  <a:srgbClr val="CC0099"/>
                </a:solidFill>
                <a:latin typeface=""/>
                <a:cs typeface=""/>
              </a:rPr>
              <a:t>x</a:t>
            </a:r>
            <a:r>
              <a:rPr lang="en-US" sz="2000" b="1" baseline="-25000" dirty="0">
                <a:solidFill>
                  <a:srgbClr val="CC0099"/>
                </a:solidFill>
                <a:latin typeface=""/>
                <a:cs typeface=""/>
              </a:rPr>
              <a:t>i</a:t>
            </a:r>
            <a:r>
              <a:rPr lang="en-US" sz="2000" b="1" dirty="0">
                <a:solidFill>
                  <a:srgbClr val="CC0099"/>
                </a:solidFill>
                <a:latin typeface=""/>
                <a:cs typeface=""/>
              </a:rPr>
              <a:t>  </a:t>
            </a:r>
            <a:r>
              <a:rPr lang="en-US" sz="2000" b="1" dirty="0" err="1">
                <a:solidFill>
                  <a:srgbClr val="CC0099"/>
                </a:solidFill>
                <a:latin typeface=""/>
                <a:cs typeface=""/>
              </a:rPr>
              <a:t>ό</a:t>
            </a:r>
            <a:r>
              <a:rPr lang="el-GR" sz="2000" b="1" dirty="0">
                <a:solidFill>
                  <a:srgbClr val="CC0099"/>
                </a:solidFill>
                <a:latin typeface=""/>
                <a:cs typeface=""/>
              </a:rPr>
              <a:t>που  </a:t>
            </a:r>
            <a:r>
              <a:rPr lang="en-US" sz="2000" b="1" dirty="0">
                <a:solidFill>
                  <a:srgbClr val="CC0099"/>
                </a:solidFill>
                <a:latin typeface=""/>
                <a:cs typeface=""/>
              </a:rPr>
              <a:t>x</a:t>
            </a:r>
            <a:r>
              <a:rPr lang="en-US" sz="2000" b="1" baseline="-25000" dirty="0">
                <a:solidFill>
                  <a:srgbClr val="CC0099"/>
                </a:solidFill>
                <a:latin typeface=""/>
                <a:cs typeface=""/>
              </a:rPr>
              <a:t>i</a:t>
            </a:r>
            <a:r>
              <a:rPr lang="el-GR" sz="2000" b="1" dirty="0">
                <a:solidFill>
                  <a:srgbClr val="CC0099"/>
                </a:solidFill>
                <a:latin typeface=""/>
                <a:cs typeface=""/>
              </a:rPr>
              <a:t> </a:t>
            </a:r>
            <a:r>
              <a:rPr lang="en-US" sz="2000" b="1" dirty="0">
                <a:solidFill>
                  <a:srgbClr val="CC0099"/>
                </a:solidFill>
                <a:latin typeface=""/>
                <a:cs typeface=""/>
              </a:rPr>
              <a:t> </a:t>
            </a:r>
            <a:r>
              <a:rPr lang="el-GR" sz="2000" b="1" dirty="0">
                <a:latin typeface=""/>
                <a:cs typeface=""/>
              </a:rPr>
              <a:t>0</a:t>
            </a:r>
            <a:r>
              <a:rPr lang="el-GR" sz="2000" dirty="0">
                <a:latin typeface=""/>
                <a:cs typeface=""/>
              </a:rPr>
              <a:t> </a:t>
            </a:r>
            <a:r>
              <a:rPr lang="en-US" sz="2000" dirty="0" err="1">
                <a:latin typeface=""/>
                <a:cs typeface=""/>
              </a:rPr>
              <a:t>ή</a:t>
            </a:r>
            <a:r>
              <a:rPr lang="el-GR" sz="2000" dirty="0">
                <a:latin typeface=""/>
                <a:cs typeface=""/>
              </a:rPr>
              <a:t> </a:t>
            </a:r>
            <a:r>
              <a:rPr lang="el-GR" sz="2000" b="1" dirty="0">
                <a:latin typeface=""/>
                <a:cs typeface=""/>
              </a:rPr>
              <a:t>1</a:t>
            </a:r>
            <a:endParaRPr lang="el-GR" sz="2000" b="1" dirty="0">
              <a:solidFill>
                <a:srgbClr val="CC0099"/>
              </a:solidFill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b="1" dirty="0">
              <a:solidFill>
                <a:srgbClr val="CC0099"/>
              </a:solidFill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b="1" dirty="0">
                <a:solidFill>
                  <a:srgbClr val="CC0099"/>
                </a:solidFill>
                <a:latin typeface=""/>
                <a:cs typeface=""/>
              </a:rPr>
              <a:t>Λογικές πύλες: </a:t>
            </a:r>
            <a:r>
              <a:rPr lang="el-GR" sz="2000" b="1" u="sng" dirty="0">
                <a:latin typeface=""/>
                <a:cs typeface=""/>
              </a:rPr>
              <a:t>απλές</a:t>
            </a:r>
            <a:r>
              <a:rPr lang="el-GR" sz="2000" dirty="0">
                <a:latin typeface=""/>
                <a:cs typeface=""/>
              </a:rPr>
              <a:t> </a:t>
            </a:r>
            <a:r>
              <a:rPr lang="en-US" sz="2000" dirty="0">
                <a:latin typeface=""/>
                <a:cs typeface=""/>
              </a:rPr>
              <a:t>(AND, OR, NOT) &amp;</a:t>
            </a:r>
            <a:r>
              <a:rPr lang="el-GR" sz="2000" dirty="0">
                <a:latin typeface=""/>
                <a:cs typeface=""/>
              </a:rPr>
              <a:t> </a:t>
            </a:r>
            <a:r>
              <a:rPr lang="el-GR" sz="2000" b="1" u="sng" dirty="0">
                <a:latin typeface=""/>
                <a:cs typeface=""/>
              </a:rPr>
              <a:t>παράγωγες</a:t>
            </a:r>
            <a:r>
              <a:rPr lang="en-US" sz="2000" dirty="0">
                <a:latin typeface=""/>
                <a:cs typeface=""/>
              </a:rPr>
              <a:t> (NAND etc.)</a:t>
            </a:r>
            <a:endParaRPr lang="el-GR" sz="2000" dirty="0"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b="1" dirty="0">
              <a:solidFill>
                <a:srgbClr val="CC0099"/>
              </a:solidFill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b="1" dirty="0">
                <a:solidFill>
                  <a:srgbClr val="CC0099"/>
                </a:solidFill>
                <a:latin typeface=""/>
                <a:cs typeface=""/>
              </a:rPr>
              <a:t>Λογικές πράξεις</a:t>
            </a:r>
            <a:r>
              <a:rPr lang="el-GR" sz="2000" dirty="0">
                <a:solidFill>
                  <a:srgbClr val="CC0099"/>
                </a:solidFill>
                <a:latin typeface=""/>
                <a:cs typeface=""/>
              </a:rPr>
              <a:t>:</a:t>
            </a:r>
            <a:r>
              <a:rPr lang="el-GR" sz="2000" dirty="0">
                <a:latin typeface=""/>
                <a:cs typeface=""/>
              </a:rPr>
              <a:t> απλές λογικές συναρτήσεις της μαθηματικής λογικής στις οποίες ανάγονται όλες οι λογικές συναρτήσεις. </a:t>
            </a:r>
            <a:endParaRPr lang="en-US" sz="2000" dirty="0"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b="1" dirty="0">
              <a:solidFill>
                <a:srgbClr val="339933"/>
              </a:solidFill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b="1" dirty="0">
                <a:solidFill>
                  <a:srgbClr val="339933"/>
                </a:solidFill>
                <a:latin typeface=""/>
                <a:cs typeface=""/>
              </a:rPr>
              <a:t>Λογικές συναρτήσεις:</a:t>
            </a:r>
            <a:r>
              <a:rPr lang="el-GR" sz="2000" dirty="0">
                <a:latin typeface=""/>
                <a:cs typeface=""/>
              </a:rPr>
              <a:t> συναρτήσεις όπου τόσο οι ανεξάρτητες μεταβλητές όσο και η εξαρτημένη μεταβλητή είναι όλες λογικές μεταβλητές, δηλαδή</a:t>
            </a: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"/>
                <a:cs typeface=""/>
              </a:rPr>
              <a:t>Επειδή κάθε μεταβλητή</a:t>
            </a:r>
            <a:r>
              <a:rPr lang="en-US" sz="2000" dirty="0">
                <a:latin typeface=""/>
                <a:cs typeface=""/>
              </a:rPr>
              <a:t> x</a:t>
            </a:r>
            <a:r>
              <a:rPr lang="el-GR" sz="2000" dirty="0">
                <a:latin typeface=""/>
                <a:cs typeface=""/>
              </a:rPr>
              <a:t> μπορεί να λάβει 2 τιμές, η λογική συνάρτηση </a:t>
            </a:r>
            <a:r>
              <a:rPr lang="en-US" sz="2000" i="1" dirty="0">
                <a:latin typeface=""/>
                <a:cs typeface=""/>
              </a:rPr>
              <a:t>z </a:t>
            </a:r>
            <a:r>
              <a:rPr lang="el-GR" sz="2000" dirty="0">
                <a:latin typeface=""/>
                <a:cs typeface=""/>
              </a:rPr>
              <a:t>των</a:t>
            </a:r>
            <a:r>
              <a:rPr lang="en-US" sz="2000" dirty="0">
                <a:latin typeface=""/>
                <a:cs typeface=""/>
              </a:rPr>
              <a:t>  </a:t>
            </a:r>
            <a:r>
              <a:rPr lang="en-US" sz="2000" i="1" dirty="0">
                <a:latin typeface=""/>
                <a:cs typeface=""/>
              </a:rPr>
              <a:t>n</a:t>
            </a:r>
            <a:r>
              <a:rPr lang="el-GR" sz="2000" dirty="0">
                <a:latin typeface=""/>
                <a:cs typeface=""/>
              </a:rPr>
              <a:t> </a:t>
            </a:r>
            <a:r>
              <a:rPr lang="en-US" sz="2000" dirty="0">
                <a:latin typeface=""/>
                <a:cs typeface=""/>
              </a:rPr>
              <a:t> </a:t>
            </a:r>
            <a:r>
              <a:rPr lang="el-GR" sz="2000" dirty="0">
                <a:latin typeface=""/>
                <a:cs typeface=""/>
              </a:rPr>
              <a:t>μεταβλητών ορίζεται σε  </a:t>
            </a:r>
            <a:r>
              <a:rPr lang="en-US" sz="2000" dirty="0">
                <a:latin typeface=""/>
                <a:cs typeface=""/>
              </a:rPr>
              <a:t>    </a:t>
            </a:r>
            <a:r>
              <a:rPr lang="el-GR" sz="2000" dirty="0">
                <a:latin typeface=""/>
                <a:cs typeface=""/>
              </a:rPr>
              <a:t>σημεία. </a:t>
            </a:r>
          </a:p>
          <a:p>
            <a:pPr algn="just" eaLnBrk="1" hangingPunct="1">
              <a:lnSpc>
                <a:spcPct val="90000"/>
              </a:lnSpc>
            </a:pPr>
            <a:endParaRPr lang="el-GR" sz="2000" b="1" dirty="0">
              <a:solidFill>
                <a:schemeClr val="accent2"/>
              </a:solidFill>
              <a:latin typeface=""/>
              <a:cs typeface="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l-GR" sz="2000" b="1" dirty="0">
                <a:solidFill>
                  <a:schemeClr val="accent2"/>
                </a:solidFill>
                <a:latin typeface=""/>
                <a:cs typeface=""/>
              </a:rPr>
              <a:t>Πίνακας αληθείας</a:t>
            </a:r>
            <a:r>
              <a:rPr lang="el-GR" sz="2000" dirty="0">
                <a:solidFill>
                  <a:schemeClr val="accent2"/>
                </a:solidFill>
                <a:latin typeface=""/>
                <a:cs typeface=""/>
              </a:rPr>
              <a:t>:</a:t>
            </a:r>
            <a:r>
              <a:rPr lang="el-GR" sz="2000" dirty="0">
                <a:latin typeface=""/>
                <a:cs typeface=""/>
              </a:rPr>
              <a:t> εργαλείο συστηματικής παράστασης όλων των    τιμών μιας λογικής συνάρτησης που αντιστοιχούν στους</a:t>
            </a:r>
            <a:r>
              <a:rPr lang="en-US" sz="2000" dirty="0">
                <a:latin typeface=""/>
                <a:cs typeface=""/>
              </a:rPr>
              <a:t> </a:t>
            </a:r>
            <a:r>
              <a:rPr lang="el-GR" sz="2000" dirty="0">
                <a:latin typeface=""/>
                <a:cs typeface=""/>
              </a:rPr>
              <a:t>   συνδυασμούς των</a:t>
            </a:r>
            <a:r>
              <a:rPr lang="en-US" sz="2000" dirty="0">
                <a:latin typeface=""/>
                <a:cs typeface=""/>
              </a:rPr>
              <a:t> </a:t>
            </a:r>
            <a:r>
              <a:rPr lang="el-GR" sz="2000" dirty="0">
                <a:latin typeface=""/>
                <a:cs typeface=""/>
              </a:rPr>
              <a:t>  </a:t>
            </a:r>
            <a:r>
              <a:rPr lang="en-US" sz="2000" dirty="0">
                <a:latin typeface=""/>
                <a:cs typeface=""/>
              </a:rPr>
              <a:t> </a:t>
            </a:r>
            <a:r>
              <a:rPr lang="el-GR" sz="2000" dirty="0">
                <a:latin typeface=""/>
                <a:cs typeface=""/>
              </a:rPr>
              <a:t>μεταβλητών της.</a:t>
            </a:r>
            <a:endParaRPr lang="el-GR" sz="2000" b="1" dirty="0"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b="1" dirty="0">
              <a:solidFill>
                <a:srgbClr val="CC0099"/>
              </a:solidFill>
              <a:latin typeface=""/>
              <a:cs typeface=""/>
            </a:endParaRPr>
          </a:p>
        </p:txBody>
      </p:sp>
      <p:sp>
        <p:nvSpPr>
          <p:cNvPr id="4110" name="Line 4"/>
          <p:cNvSpPr>
            <a:spLocks noChangeShapeType="1"/>
          </p:cNvSpPr>
          <p:nvPr/>
        </p:nvSpPr>
        <p:spPr bwMode="auto">
          <a:xfrm>
            <a:off x="395536" y="764704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"/>
              <a:cs typeface=""/>
            </a:endParaRPr>
          </a:p>
        </p:txBody>
      </p:sp>
      <p:sp>
        <p:nvSpPr>
          <p:cNvPr id="4111" name="Rectangle 6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"/>
              <a:cs typeface=""/>
            </a:endParaRPr>
          </a:p>
        </p:txBody>
      </p:sp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2246461" y="3939749"/>
          <a:ext cx="534987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681" name="Equation" r:id="rId4" imgW="3162300" imgH="292100" progId="Equation.3">
                  <p:embed/>
                </p:oleObj>
              </mc:Choice>
              <mc:Fallback>
                <p:oleObj name="Equation" r:id="rId4" imgW="3162300" imgH="292100" progId="Equation.3">
                  <p:embed/>
                  <p:pic>
                    <p:nvPicPr>
                      <p:cNvPr id="6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6461" y="3939749"/>
                        <a:ext cx="534987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2" name="Rectangle 8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"/>
              <a:cs typeface=""/>
            </a:endParaRPr>
          </a:p>
        </p:txBody>
      </p:sp>
      <p:graphicFrame>
        <p:nvGraphicFramePr>
          <p:cNvPr id="6151" name="Object 7"/>
          <p:cNvGraphicFramePr>
            <a:graphicFrameLocks noChangeAspect="1"/>
          </p:cNvGraphicFramePr>
          <p:nvPr/>
        </p:nvGraphicFramePr>
        <p:xfrm>
          <a:off x="2966541" y="5976515"/>
          <a:ext cx="26987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682" name="Equation" r:id="rId6" imgW="152334" imgH="228501" progId="">
                  <p:embed/>
                </p:oleObj>
              </mc:Choice>
              <mc:Fallback>
                <p:oleObj name="Equation" r:id="rId6" imgW="152334" imgH="228501" progId="">
                  <p:embed/>
                  <p:pic>
                    <p:nvPicPr>
                      <p:cNvPr id="615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6541" y="5976515"/>
                        <a:ext cx="269875" cy="404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3" name="Rectangle 10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"/>
              <a:cs typeface=""/>
            </a:endParaRPr>
          </a:p>
        </p:txBody>
      </p:sp>
      <p:sp>
        <p:nvSpPr>
          <p:cNvPr id="4114" name="Rectangle 12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"/>
              <a:cs typeface=""/>
            </a:endParaRPr>
          </a:p>
        </p:txBody>
      </p:sp>
      <p:graphicFrame>
        <p:nvGraphicFramePr>
          <p:cNvPr id="6155" name="Object 11"/>
          <p:cNvGraphicFramePr>
            <a:graphicFrameLocks noChangeAspect="1"/>
          </p:cNvGraphicFramePr>
          <p:nvPr/>
        </p:nvGraphicFramePr>
        <p:xfrm>
          <a:off x="5988967" y="4725144"/>
          <a:ext cx="361950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683" name="Equation" r:id="rId8" imgW="177646" imgH="190335" progId="">
                  <p:embed/>
                </p:oleObj>
              </mc:Choice>
              <mc:Fallback>
                <p:oleObj name="Equation" r:id="rId8" imgW="177646" imgH="190335" progId="">
                  <p:embed/>
                  <p:pic>
                    <p:nvPicPr>
                      <p:cNvPr id="615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8967" y="4725144"/>
                        <a:ext cx="361950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11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9E77CC-E538-45F0-842A-0DBC358C0AEA}" type="slidenum">
              <a:rPr lang="en-US" smtClean="0">
                <a:latin typeface="Arial Narrow"/>
                <a:cs typeface="Arial Narrow"/>
              </a:rPr>
              <a:pPr/>
              <a:t>30</a:t>
            </a:fld>
            <a:endParaRPr lang="en-US">
              <a:latin typeface="Arial Narrow"/>
              <a:cs typeface="Arial Narrow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71475" y="3706813"/>
            <a:ext cx="835818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algn="just">
              <a:buFontTx/>
              <a:buChar char="•"/>
              <a:tabLst>
                <a:tab pos="900113" algn="l"/>
              </a:tabLst>
            </a:pPr>
            <a:r>
              <a:rPr lang="en-US" sz="2000">
                <a:latin typeface="Arial Narrow"/>
                <a:cs typeface="Arial Narrow"/>
              </a:rPr>
              <a:t>T</a:t>
            </a:r>
            <a:r>
              <a:rPr lang="el-GR" sz="2000">
                <a:latin typeface="Arial Narrow"/>
                <a:cs typeface="Arial Narrow"/>
              </a:rPr>
              <a:t>ο </a:t>
            </a:r>
            <a:r>
              <a:rPr lang="en-US" sz="2000">
                <a:latin typeface="Arial Narrow"/>
                <a:cs typeface="Arial Narrow"/>
              </a:rPr>
              <a:t>Flip</a:t>
            </a:r>
            <a:r>
              <a:rPr lang="el-GR" sz="2000">
                <a:latin typeface="Arial Narrow"/>
                <a:cs typeface="Arial Narrow"/>
              </a:rPr>
              <a:t>-</a:t>
            </a:r>
            <a:r>
              <a:rPr lang="en-US" sz="2000">
                <a:latin typeface="Arial Narrow"/>
                <a:cs typeface="Arial Narrow"/>
              </a:rPr>
              <a:t>Flop</a:t>
            </a:r>
            <a:r>
              <a:rPr lang="el-GR" sz="2000">
                <a:latin typeface="Arial Narrow"/>
                <a:cs typeface="Arial Narrow"/>
              </a:rPr>
              <a:t> </a:t>
            </a:r>
            <a:r>
              <a:rPr lang="el-GR" sz="2000" u="sng">
                <a:latin typeface="Arial Narrow"/>
                <a:cs typeface="Arial Narrow"/>
              </a:rPr>
              <a:t>μπορεί να υλοποιήσει την έννοια του </a:t>
            </a:r>
            <a:r>
              <a:rPr lang="en-US" sz="2000" u="sng">
                <a:latin typeface="Arial Narrow"/>
                <a:cs typeface="Arial Narrow"/>
              </a:rPr>
              <a:t>bit</a:t>
            </a:r>
            <a:r>
              <a:rPr lang="el-GR" sz="2000">
                <a:latin typeface="Arial Narrow"/>
                <a:cs typeface="Arial Narrow"/>
              </a:rPr>
              <a:t> δεδομένου ότι μπορεί να φυλάσσει δεδομένα (π.χ. στην έξοδο </a:t>
            </a:r>
            <a:r>
              <a:rPr lang="en-US" sz="2000">
                <a:latin typeface="Arial Narrow"/>
                <a:cs typeface="Arial Narrow"/>
              </a:rPr>
              <a:t>Q</a:t>
            </a:r>
            <a:r>
              <a:rPr lang="el-GR" sz="2000">
                <a:latin typeface="Arial Narrow"/>
                <a:cs typeface="Arial Narrow"/>
              </a:rPr>
              <a:t>) ενώ έχει άμεσα διαθέσιμο το </a:t>
            </a:r>
            <a:r>
              <a:rPr lang="en-US" sz="2000">
                <a:latin typeface="Arial Narrow"/>
                <a:cs typeface="Arial Narrow"/>
              </a:rPr>
              <a:t>Q</a:t>
            </a:r>
            <a:r>
              <a:rPr lang="el-GR" sz="2000">
                <a:latin typeface="Arial Narrow"/>
                <a:cs typeface="Arial Narrow"/>
              </a:rPr>
              <a:t>΄ =</a:t>
            </a:r>
            <a:r>
              <a:rPr lang="en-US" sz="2000">
                <a:latin typeface="Arial Narrow"/>
                <a:cs typeface="Arial Narrow"/>
              </a:rPr>
              <a:t>Q</a:t>
            </a:r>
            <a:r>
              <a:rPr lang="el-GR" sz="2000">
                <a:latin typeface="Arial Narrow"/>
                <a:cs typeface="Arial Narrow"/>
              </a:rPr>
              <a:t> που απαιτείται σε διάφορους χειρισμούς.</a:t>
            </a:r>
          </a:p>
          <a:p>
            <a:pPr marL="174625" indent="-174625" algn="just">
              <a:buFontTx/>
              <a:buChar char="•"/>
              <a:tabLst>
                <a:tab pos="900113" algn="l"/>
              </a:tabLst>
            </a:pPr>
            <a:r>
              <a:rPr lang="el-GR" sz="2000">
                <a:latin typeface="Arial Narrow"/>
                <a:cs typeface="Arial Narrow"/>
              </a:rPr>
              <a:t>Υπάρχουν τέσσερις δυνατές καταστάσεις:</a:t>
            </a:r>
            <a:endParaRPr lang="en-US" sz="2000" b="1" u="sng">
              <a:latin typeface="Arial Narrow"/>
              <a:cs typeface="Arial Narrow"/>
            </a:endParaRPr>
          </a:p>
          <a:p>
            <a:pPr lvl="1" algn="just">
              <a:buFont typeface="Symbol" pitchFamily="18" charset="2"/>
              <a:buChar char="Þ"/>
              <a:tabLst>
                <a:tab pos="900113" algn="l"/>
              </a:tabLst>
            </a:pPr>
            <a:r>
              <a:rPr lang="el-GR" sz="2000">
                <a:latin typeface="Arial Narrow"/>
                <a:cs typeface="Arial Narrow"/>
              </a:rPr>
              <a:t>  </a:t>
            </a:r>
            <a:r>
              <a:rPr lang="en-US" sz="2000" b="1">
                <a:solidFill>
                  <a:srgbClr val="FF0000"/>
                </a:solidFill>
                <a:latin typeface="Arial Narrow"/>
                <a:cs typeface="Arial Narrow"/>
              </a:rPr>
              <a:t>SET</a:t>
            </a:r>
            <a:r>
              <a:rPr lang="el-GR" sz="2000">
                <a:latin typeface="Arial Narrow"/>
                <a:cs typeface="Arial Narrow"/>
              </a:rPr>
              <a:t>:		</a:t>
            </a:r>
            <a:r>
              <a:rPr lang="en-US" sz="2000">
                <a:latin typeface="Arial Narrow"/>
                <a:cs typeface="Arial Narrow"/>
              </a:rPr>
              <a:t>S</a:t>
            </a:r>
            <a:r>
              <a:rPr lang="el-GR" sz="2000">
                <a:latin typeface="Arial Narrow"/>
                <a:cs typeface="Arial Narrow"/>
              </a:rPr>
              <a:t>=1 , </a:t>
            </a:r>
            <a:r>
              <a:rPr lang="en-US" sz="2000">
                <a:latin typeface="Arial Narrow"/>
                <a:cs typeface="Arial Narrow"/>
              </a:rPr>
              <a:t>R</a:t>
            </a:r>
            <a:r>
              <a:rPr lang="el-GR" sz="2000">
                <a:latin typeface="Arial Narrow"/>
                <a:cs typeface="Arial Narrow"/>
              </a:rPr>
              <a:t>=0</a:t>
            </a:r>
            <a:endParaRPr lang="en-US" sz="2000">
              <a:latin typeface="Arial Narrow"/>
              <a:cs typeface="Arial Narrow"/>
              <a:sym typeface="Symbol" pitchFamily="18" charset="2"/>
            </a:endParaRPr>
          </a:p>
          <a:p>
            <a:pPr lvl="1" algn="just">
              <a:buFont typeface="Symbol" pitchFamily="18" charset="2"/>
              <a:buChar char="Þ"/>
              <a:tabLst>
                <a:tab pos="900113" algn="l"/>
              </a:tabLst>
            </a:pPr>
            <a:r>
              <a:rPr lang="el-GR" sz="2000">
                <a:latin typeface="Arial Narrow"/>
                <a:cs typeface="Arial Narrow"/>
              </a:rPr>
              <a:t>  </a:t>
            </a:r>
            <a:r>
              <a:rPr lang="en-US" sz="2000" b="1">
                <a:solidFill>
                  <a:srgbClr val="3333CC"/>
                </a:solidFill>
                <a:latin typeface="Arial Narrow"/>
                <a:cs typeface="Arial Narrow"/>
              </a:rPr>
              <a:t>RESET</a:t>
            </a:r>
            <a:r>
              <a:rPr lang="el-GR" sz="2000">
                <a:latin typeface="Arial Narrow"/>
                <a:cs typeface="Arial Narrow"/>
              </a:rPr>
              <a:t>:		</a:t>
            </a:r>
            <a:r>
              <a:rPr lang="en-US" sz="2000">
                <a:latin typeface="Arial Narrow"/>
                <a:cs typeface="Arial Narrow"/>
              </a:rPr>
              <a:t>S</a:t>
            </a:r>
            <a:r>
              <a:rPr lang="el-GR" sz="2000">
                <a:latin typeface="Arial Narrow"/>
                <a:cs typeface="Arial Narrow"/>
              </a:rPr>
              <a:t>=0 , </a:t>
            </a:r>
            <a:r>
              <a:rPr lang="en-US" sz="2000">
                <a:latin typeface="Arial Narrow"/>
                <a:cs typeface="Arial Narrow"/>
              </a:rPr>
              <a:t>R</a:t>
            </a:r>
            <a:r>
              <a:rPr lang="el-GR" sz="2000">
                <a:latin typeface="Arial Narrow"/>
                <a:cs typeface="Arial Narrow"/>
              </a:rPr>
              <a:t>=1</a:t>
            </a:r>
            <a:endParaRPr lang="el-GR" sz="2000">
              <a:latin typeface="Arial Narrow"/>
              <a:cs typeface="Arial Narrow"/>
              <a:sym typeface="Symbol" pitchFamily="18" charset="2"/>
            </a:endParaRPr>
          </a:p>
          <a:p>
            <a:pPr lvl="1" algn="just">
              <a:buFont typeface="Symbol" pitchFamily="18" charset="2"/>
              <a:buChar char="Þ"/>
              <a:tabLst>
                <a:tab pos="900113" algn="l"/>
              </a:tabLst>
            </a:pPr>
            <a:r>
              <a:rPr lang="el-GR" sz="2000">
                <a:latin typeface="Arial Narrow"/>
                <a:cs typeface="Arial Narrow"/>
              </a:rPr>
              <a:t>  </a:t>
            </a:r>
            <a:r>
              <a:rPr lang="en-US" sz="2000" b="1">
                <a:solidFill>
                  <a:srgbClr val="00CC00"/>
                </a:solidFill>
                <a:latin typeface="Arial Narrow"/>
                <a:cs typeface="Arial Narrow"/>
              </a:rPr>
              <a:t>STORE</a:t>
            </a:r>
            <a:r>
              <a:rPr lang="el-GR" sz="2000">
                <a:latin typeface="Arial Narrow"/>
                <a:cs typeface="Arial Narrow"/>
              </a:rPr>
              <a:t>:		</a:t>
            </a:r>
            <a:r>
              <a:rPr lang="en-US" sz="2000">
                <a:latin typeface="Arial Narrow"/>
                <a:cs typeface="Arial Narrow"/>
              </a:rPr>
              <a:t>S</a:t>
            </a:r>
            <a:r>
              <a:rPr lang="el-GR" sz="2000">
                <a:latin typeface="Arial Narrow"/>
                <a:cs typeface="Arial Narrow"/>
              </a:rPr>
              <a:t>=0 , </a:t>
            </a:r>
            <a:r>
              <a:rPr lang="en-US" sz="2000">
                <a:latin typeface="Arial Narrow"/>
                <a:cs typeface="Arial Narrow"/>
              </a:rPr>
              <a:t>R</a:t>
            </a:r>
            <a:r>
              <a:rPr lang="el-GR" sz="2000">
                <a:latin typeface="Arial Narrow"/>
                <a:cs typeface="Arial Narrow"/>
              </a:rPr>
              <a:t>=0</a:t>
            </a:r>
            <a:endParaRPr lang="el-GR" sz="2000">
              <a:latin typeface="Arial Narrow"/>
              <a:cs typeface="Arial Narrow"/>
              <a:sym typeface="Symbol" pitchFamily="18" charset="2"/>
            </a:endParaRPr>
          </a:p>
          <a:p>
            <a:pPr lvl="1" algn="just">
              <a:buFont typeface="Symbol" pitchFamily="18" charset="2"/>
              <a:buChar char="Þ"/>
              <a:tabLst>
                <a:tab pos="900113" algn="l"/>
              </a:tabLst>
            </a:pPr>
            <a:r>
              <a:rPr lang="el-GR" sz="2000">
                <a:latin typeface="Arial Narrow"/>
                <a:cs typeface="Arial Narrow"/>
              </a:rPr>
              <a:t>  </a:t>
            </a:r>
            <a:r>
              <a:rPr lang="el-GR" sz="2000" b="1">
                <a:latin typeface="Arial Narrow"/>
                <a:cs typeface="Arial Narrow"/>
              </a:rPr>
              <a:t>Μη αποδεκτή</a:t>
            </a:r>
            <a:r>
              <a:rPr lang="el-GR" sz="2000">
                <a:latin typeface="Arial Narrow"/>
                <a:cs typeface="Arial Narrow"/>
              </a:rPr>
              <a:t>:	</a:t>
            </a:r>
            <a:r>
              <a:rPr lang="en-US" sz="2000">
                <a:latin typeface="Arial Narrow"/>
                <a:cs typeface="Arial Narrow"/>
              </a:rPr>
              <a:t>S</a:t>
            </a:r>
            <a:r>
              <a:rPr lang="el-GR" sz="2000">
                <a:latin typeface="Arial Narrow"/>
                <a:cs typeface="Arial Narrow"/>
              </a:rPr>
              <a:t>=1 , </a:t>
            </a:r>
            <a:r>
              <a:rPr lang="en-US" sz="2000">
                <a:latin typeface="Arial Narrow"/>
                <a:cs typeface="Arial Narrow"/>
              </a:rPr>
              <a:t>R</a:t>
            </a:r>
            <a:r>
              <a:rPr lang="el-GR" sz="2000">
                <a:latin typeface="Arial Narrow"/>
                <a:cs typeface="Arial Narrow"/>
              </a:rPr>
              <a:t>=1</a:t>
            </a:r>
            <a:endParaRPr lang="en-US" sz="2000">
              <a:latin typeface="Arial Narrow"/>
              <a:cs typeface="Arial Narrow"/>
            </a:endParaRPr>
          </a:p>
        </p:txBody>
      </p:sp>
      <p:sp>
        <p:nvSpPr>
          <p:cNvPr id="194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62675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Narrow"/>
                <a:cs typeface="Arial Narrow"/>
              </a:rPr>
              <a:t>To</a:t>
            </a:r>
            <a:r>
              <a:rPr lang="el-GR" sz="4000" dirty="0">
                <a:latin typeface="Arial Narrow"/>
                <a:cs typeface="Arial Narrow"/>
              </a:rPr>
              <a:t> </a:t>
            </a:r>
            <a:r>
              <a:rPr lang="en-US" sz="4000" dirty="0">
                <a:latin typeface="Arial Narrow"/>
                <a:cs typeface="Arial Narrow"/>
              </a:rPr>
              <a:t>RS</a:t>
            </a:r>
            <a:r>
              <a:rPr lang="el-GR" sz="4000" dirty="0">
                <a:latin typeface="Arial Narrow"/>
                <a:cs typeface="Arial Narrow"/>
              </a:rPr>
              <a:t> </a:t>
            </a:r>
            <a:r>
              <a:rPr lang="en-US" sz="4000" dirty="0">
                <a:latin typeface="Arial Narrow"/>
                <a:cs typeface="Arial Narrow"/>
              </a:rPr>
              <a:t>Flip</a:t>
            </a:r>
            <a:r>
              <a:rPr lang="el-GR" sz="4000" dirty="0">
                <a:latin typeface="Arial Narrow"/>
                <a:cs typeface="Arial Narrow"/>
              </a:rPr>
              <a:t>-</a:t>
            </a:r>
            <a:r>
              <a:rPr lang="en-US" sz="4000" dirty="0">
                <a:latin typeface="Arial Narrow"/>
                <a:cs typeface="Arial Narrow"/>
              </a:rPr>
              <a:t>Flop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025" y="1339850"/>
            <a:ext cx="4902200" cy="1782763"/>
          </a:xfrm>
        </p:spPr>
        <p:txBody>
          <a:bodyPr/>
          <a:lstStyle/>
          <a:p>
            <a:pPr marL="174625" indent="-174625" algn="just" eaLnBrk="1" hangingPunct="1">
              <a:lnSpc>
                <a:spcPct val="80000"/>
              </a:lnSpc>
            </a:pPr>
            <a:r>
              <a:rPr lang="el-GR" sz="2000" dirty="0">
                <a:latin typeface="Arial Narrow"/>
                <a:cs typeface="Arial Narrow"/>
              </a:rPr>
              <a:t>Είναι ένα λογικό κύκλωμα με 4 ακροδέκτες: </a:t>
            </a:r>
          </a:p>
          <a:p>
            <a:pPr marL="174625" indent="-174625" algn="just" eaLnBrk="1" hangingPunct="1">
              <a:lnSpc>
                <a:spcPct val="80000"/>
              </a:lnSpc>
              <a:buFontTx/>
              <a:buNone/>
            </a:pPr>
            <a:r>
              <a:rPr lang="el-GR" sz="2000" dirty="0">
                <a:latin typeface="Arial Narrow"/>
                <a:cs typeface="Arial Narrow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Arial Narrow"/>
                <a:cs typeface="Arial Narrow"/>
              </a:rPr>
              <a:t>S</a:t>
            </a:r>
            <a:r>
              <a:rPr lang="el-GR" sz="2000" b="1" dirty="0">
                <a:solidFill>
                  <a:srgbClr val="FF0000"/>
                </a:solidFill>
                <a:latin typeface="Arial Narrow"/>
                <a:cs typeface="Arial Narrow"/>
              </a:rPr>
              <a:t> (</a:t>
            </a:r>
            <a:r>
              <a:rPr lang="en-US" sz="2000" b="1" dirty="0">
                <a:solidFill>
                  <a:srgbClr val="FF0000"/>
                </a:solidFill>
                <a:latin typeface="Arial Narrow"/>
                <a:cs typeface="Arial Narrow"/>
              </a:rPr>
              <a:t>set</a:t>
            </a:r>
            <a:r>
              <a:rPr lang="el-GR" sz="2000" b="1" dirty="0">
                <a:solidFill>
                  <a:srgbClr val="FF0000"/>
                </a:solidFill>
                <a:latin typeface="Arial Narrow"/>
                <a:cs typeface="Arial Narrow"/>
              </a:rPr>
              <a:t>),</a:t>
            </a:r>
            <a:r>
              <a:rPr lang="el-GR" sz="2000" dirty="0">
                <a:latin typeface="Arial Narrow"/>
                <a:cs typeface="Arial Narrow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 Narrow"/>
                <a:cs typeface="Arial Narrow"/>
              </a:rPr>
              <a:t>R</a:t>
            </a:r>
            <a:r>
              <a:rPr lang="el-GR" sz="2000" b="1" dirty="0">
                <a:solidFill>
                  <a:srgbClr val="FF0000"/>
                </a:solidFill>
                <a:latin typeface="Arial Narrow"/>
                <a:cs typeface="Arial Narrow"/>
              </a:rPr>
              <a:t> (</a:t>
            </a:r>
            <a:r>
              <a:rPr lang="en-US" sz="2000" b="1" dirty="0">
                <a:solidFill>
                  <a:srgbClr val="FF0000"/>
                </a:solidFill>
                <a:latin typeface="Arial Narrow"/>
                <a:cs typeface="Arial Narrow"/>
              </a:rPr>
              <a:t>reset</a:t>
            </a:r>
            <a:r>
              <a:rPr lang="el-GR" sz="2000" b="1" dirty="0">
                <a:solidFill>
                  <a:srgbClr val="FF0000"/>
                </a:solidFill>
                <a:latin typeface="Arial Narrow"/>
                <a:cs typeface="Arial Narrow"/>
              </a:rPr>
              <a:t>)</a:t>
            </a:r>
            <a:r>
              <a:rPr lang="el-GR" sz="2000" dirty="0">
                <a:latin typeface="Arial Narrow"/>
                <a:cs typeface="Arial Narrow"/>
              </a:rPr>
              <a:t>: </a:t>
            </a:r>
            <a:r>
              <a:rPr lang="el-GR" sz="2000" b="1" u="sng" dirty="0">
                <a:solidFill>
                  <a:srgbClr val="FF0000"/>
                </a:solidFill>
                <a:latin typeface="Arial Narrow"/>
                <a:cs typeface="Arial Narrow"/>
              </a:rPr>
              <a:t>είσοδος</a:t>
            </a:r>
            <a:r>
              <a:rPr lang="el-GR" sz="2000" dirty="0">
                <a:latin typeface="Arial Narrow"/>
                <a:cs typeface="Arial Narrow"/>
              </a:rPr>
              <a:t>      </a:t>
            </a:r>
            <a:r>
              <a:rPr lang="en-US" sz="2000" b="1" dirty="0">
                <a:solidFill>
                  <a:srgbClr val="00B050"/>
                </a:solidFill>
                <a:latin typeface="Arial Narrow"/>
                <a:cs typeface="Arial Narrow"/>
              </a:rPr>
              <a:t>Q</a:t>
            </a:r>
            <a:r>
              <a:rPr lang="el-GR" sz="2000" b="1" dirty="0">
                <a:solidFill>
                  <a:srgbClr val="00B050"/>
                </a:solidFill>
                <a:latin typeface="Arial Narrow"/>
                <a:cs typeface="Arial Narrow"/>
              </a:rPr>
              <a:t>, </a:t>
            </a:r>
            <a:r>
              <a:rPr lang="en-US" sz="2000" b="1" dirty="0">
                <a:solidFill>
                  <a:srgbClr val="00B050"/>
                </a:solidFill>
                <a:latin typeface="Arial Narrow"/>
                <a:cs typeface="Arial Narrow"/>
              </a:rPr>
              <a:t>Q</a:t>
            </a:r>
            <a:r>
              <a:rPr lang="el-GR" sz="2000" b="1" dirty="0">
                <a:solidFill>
                  <a:srgbClr val="00B050"/>
                </a:solidFill>
                <a:latin typeface="Arial Narrow"/>
                <a:cs typeface="Arial Narrow"/>
              </a:rPr>
              <a:t>΄ </a:t>
            </a:r>
            <a:r>
              <a:rPr lang="el-GR" sz="2000" b="1" dirty="0">
                <a:solidFill>
                  <a:srgbClr val="00CC00"/>
                </a:solidFill>
                <a:latin typeface="Arial Narrow"/>
                <a:cs typeface="Arial Narrow"/>
              </a:rPr>
              <a:t>:</a:t>
            </a:r>
            <a:r>
              <a:rPr lang="el-GR" sz="2000" dirty="0">
                <a:latin typeface="Arial Narrow"/>
                <a:cs typeface="Arial Narrow"/>
              </a:rPr>
              <a:t> </a:t>
            </a:r>
            <a:r>
              <a:rPr lang="el-GR" sz="2000" b="1" u="sng" dirty="0">
                <a:solidFill>
                  <a:srgbClr val="00CC00"/>
                </a:solidFill>
                <a:latin typeface="Arial Narrow"/>
                <a:cs typeface="Arial Narrow"/>
              </a:rPr>
              <a:t>έξοδος</a:t>
            </a:r>
            <a:r>
              <a:rPr lang="el-GR" sz="2000" dirty="0">
                <a:latin typeface="Arial Narrow"/>
                <a:cs typeface="Arial Narrow"/>
              </a:rPr>
              <a:t>.</a:t>
            </a:r>
            <a:endParaRPr lang="en-GB" sz="2000" b="1" dirty="0">
              <a:latin typeface="Arial Narrow"/>
              <a:cs typeface="Arial Narrow"/>
            </a:endParaRPr>
          </a:p>
          <a:p>
            <a:pPr marL="174625" indent="-174625" algn="just" eaLnBrk="1" hangingPunct="1">
              <a:lnSpc>
                <a:spcPct val="80000"/>
              </a:lnSpc>
            </a:pPr>
            <a:r>
              <a:rPr lang="el-GR" sz="2000" dirty="0">
                <a:latin typeface="Arial Narrow"/>
                <a:cs typeface="Arial Narrow"/>
              </a:rPr>
              <a:t>Από αυτό έχουμε δύο λειτουργικές απαιτήσεις :</a:t>
            </a:r>
          </a:p>
          <a:p>
            <a:pPr marL="828675" lvl="1" algn="just" eaLnBrk="1" hangingPunct="1">
              <a:lnSpc>
                <a:spcPct val="80000"/>
              </a:lnSpc>
            </a:pPr>
            <a:r>
              <a:rPr lang="el-GR" sz="2000" dirty="0">
                <a:latin typeface="Arial Narrow"/>
                <a:cs typeface="Arial Narrow"/>
              </a:rPr>
              <a:t>Δυνατότητα  αποθήκευσης της εισόδου </a:t>
            </a:r>
            <a:r>
              <a:rPr lang="en-US" sz="2000" dirty="0">
                <a:latin typeface="Arial Narrow"/>
                <a:cs typeface="Arial Narrow"/>
              </a:rPr>
              <a:t>S</a:t>
            </a:r>
            <a:r>
              <a:rPr lang="el-GR" sz="2000" dirty="0">
                <a:latin typeface="Arial Narrow"/>
                <a:cs typeface="Arial Narrow"/>
              </a:rPr>
              <a:t> - </a:t>
            </a:r>
            <a:r>
              <a:rPr lang="en-US" sz="2000" dirty="0">
                <a:latin typeface="Arial Narrow"/>
                <a:cs typeface="Arial Narrow"/>
              </a:rPr>
              <a:t>R</a:t>
            </a:r>
            <a:r>
              <a:rPr lang="el-GR" sz="2000" dirty="0">
                <a:latin typeface="Arial Narrow"/>
                <a:cs typeface="Arial Narrow"/>
              </a:rPr>
              <a:t> στην έξοδο  </a:t>
            </a:r>
            <a:r>
              <a:rPr lang="en-US" sz="2000" dirty="0">
                <a:latin typeface="Arial Narrow"/>
                <a:cs typeface="Arial Narrow"/>
              </a:rPr>
              <a:t>Q</a:t>
            </a:r>
            <a:r>
              <a:rPr lang="el-GR" sz="2000" dirty="0">
                <a:latin typeface="Arial Narrow"/>
                <a:cs typeface="Arial Narrow"/>
              </a:rPr>
              <a:t> – </a:t>
            </a:r>
            <a:r>
              <a:rPr lang="en-US" sz="2000" dirty="0">
                <a:latin typeface="Arial Narrow"/>
                <a:cs typeface="Arial Narrow"/>
              </a:rPr>
              <a:t>Q</a:t>
            </a:r>
            <a:r>
              <a:rPr lang="el-GR" sz="2000" dirty="0">
                <a:latin typeface="Arial Narrow"/>
                <a:cs typeface="Arial Narrow"/>
              </a:rPr>
              <a:t>΄</a:t>
            </a:r>
            <a:r>
              <a:rPr lang="en-US" sz="2000" dirty="0">
                <a:latin typeface="Arial Narrow"/>
                <a:cs typeface="Arial Narrow"/>
              </a:rPr>
              <a:t> </a:t>
            </a:r>
            <a:r>
              <a:rPr lang="el-GR" sz="2000" dirty="0">
                <a:latin typeface="Arial Narrow"/>
                <a:cs typeface="Arial Narrow"/>
              </a:rPr>
              <a:t>,  αντιστοίχως </a:t>
            </a:r>
          </a:p>
          <a:p>
            <a:pPr marL="828675" lvl="1" algn="just" eaLnBrk="1" hangingPunct="1">
              <a:lnSpc>
                <a:spcPct val="80000"/>
              </a:lnSpc>
            </a:pPr>
            <a:r>
              <a:rPr lang="el-GR" sz="2000" dirty="0">
                <a:latin typeface="Arial Narrow"/>
                <a:cs typeface="Arial Narrow"/>
              </a:rPr>
              <a:t>Τα </a:t>
            </a:r>
            <a:r>
              <a:rPr lang="en-US" sz="2000" dirty="0">
                <a:latin typeface="Arial Narrow"/>
                <a:cs typeface="Arial Narrow"/>
              </a:rPr>
              <a:t>Q</a:t>
            </a:r>
            <a:r>
              <a:rPr lang="el-GR" sz="2000" dirty="0">
                <a:latin typeface="Arial Narrow"/>
                <a:cs typeface="Arial Narrow"/>
              </a:rPr>
              <a:t>, </a:t>
            </a:r>
            <a:r>
              <a:rPr lang="en-US" sz="2000" dirty="0">
                <a:latin typeface="Arial Narrow"/>
                <a:cs typeface="Arial Narrow"/>
              </a:rPr>
              <a:t>Q</a:t>
            </a:r>
            <a:r>
              <a:rPr lang="el-GR" sz="2000" dirty="0">
                <a:latin typeface="Arial Narrow"/>
                <a:cs typeface="Arial Narrow"/>
              </a:rPr>
              <a:t>΄ να είναι αντίστροφα μεταξύ τους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19465" name="Line 4"/>
          <p:cNvSpPr>
            <a:spLocks noChangeShapeType="1"/>
          </p:cNvSpPr>
          <p:nvPr/>
        </p:nvSpPr>
        <p:spPr bwMode="auto">
          <a:xfrm>
            <a:off x="395288" y="1181100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 Narrow"/>
              <a:cs typeface="Arial Narrow"/>
            </a:endParaRPr>
          </a:p>
        </p:txBody>
      </p:sp>
      <p:sp>
        <p:nvSpPr>
          <p:cNvPr id="19466" name="Rectangle 6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19458" name="Object 5"/>
          <p:cNvGraphicFramePr>
            <a:graphicFrameLocks noChangeAspect="1"/>
          </p:cNvGraphicFramePr>
          <p:nvPr/>
        </p:nvGraphicFramePr>
        <p:xfrm>
          <a:off x="5253038" y="1365250"/>
          <a:ext cx="3890962" cy="245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11" name="Visio" r:id="rId4" imgW="1237793" imgH="695249" progId="">
                  <p:embed/>
                </p:oleObj>
              </mc:Choice>
              <mc:Fallback>
                <p:oleObj name="Visio" r:id="rId4" imgW="1237793" imgH="69524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1365250"/>
                        <a:ext cx="3890962" cy="245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2" name="Line 9"/>
          <p:cNvSpPr>
            <a:spLocks noChangeShapeType="1"/>
          </p:cNvSpPr>
          <p:nvPr/>
        </p:nvSpPr>
        <p:spPr bwMode="auto">
          <a:xfrm>
            <a:off x="8026400" y="4076700"/>
            <a:ext cx="139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 Narrow"/>
              <a:cs typeface="Arial Narrow"/>
            </a:endParaRPr>
          </a:p>
        </p:txBody>
      </p:sp>
      <p:sp>
        <p:nvSpPr>
          <p:cNvPr id="18443" name="Line 10"/>
          <p:cNvSpPr>
            <a:spLocks noChangeShapeType="1"/>
          </p:cNvSpPr>
          <p:nvPr/>
        </p:nvSpPr>
        <p:spPr bwMode="auto">
          <a:xfrm>
            <a:off x="3062288" y="5907088"/>
            <a:ext cx="1335087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 Narrow"/>
              <a:cs typeface="Arial Narrow"/>
            </a:endParaRPr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 flipV="1">
            <a:off x="3062288" y="5951538"/>
            <a:ext cx="1365250" cy="3190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24600" y="119062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FF"/>
                </a:solidFill>
                <a:latin typeface="Arial Narrow"/>
                <a:cs typeface="Arial Narrow"/>
              </a:rPr>
              <a:t>1</a:t>
            </a:r>
            <a:endParaRPr lang="en-US" b="1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62675" y="3219450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220075" y="1295400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429375" y="288607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248650" y="305752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FF"/>
                </a:solidFill>
                <a:latin typeface="Arial Narrow"/>
                <a:cs typeface="Arial Narrow"/>
              </a:rPr>
              <a:t>1</a:t>
            </a:r>
            <a:endParaRPr lang="en-US" b="1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429375" y="320992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FF"/>
                </a:solidFill>
                <a:latin typeface="Arial Narrow"/>
                <a:cs typeface="Arial Narrow"/>
              </a:rPr>
              <a:t>1</a:t>
            </a:r>
            <a:endParaRPr lang="en-US" b="1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610350" y="119062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267700" y="345757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410325" y="185737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239125" y="1733550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FF"/>
                </a:solidFill>
                <a:latin typeface="Arial Narrow"/>
                <a:cs typeface="Arial Narrow"/>
              </a:rPr>
              <a:t>1</a:t>
            </a:r>
            <a:endParaRPr lang="en-US" b="1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18445" name="Object 3"/>
          <p:cNvGraphicFramePr>
            <a:graphicFrameLocks noChangeAspect="1"/>
          </p:cNvGraphicFramePr>
          <p:nvPr/>
        </p:nvGraphicFramePr>
        <p:xfrm>
          <a:off x="4949825" y="4406900"/>
          <a:ext cx="3890963" cy="245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12" name="Visio" r:id="rId6" imgW="1531924" imgH="970920" progId="">
                  <p:embed/>
                </p:oleObj>
              </mc:Choice>
              <mc:Fallback>
                <p:oleObj name="Visio" r:id="rId6" imgW="1531924" imgH="970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825" y="4406900"/>
                        <a:ext cx="3890963" cy="2451100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753350" y="4805363"/>
            <a:ext cx="552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/>
                <a:cs typeface="Arial Narrow"/>
              </a:rPr>
              <a:t>Q’(t)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429250" y="620077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457825" y="4514850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742238" y="5881688"/>
            <a:ext cx="510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/>
                <a:cs typeface="Arial Narrow"/>
              </a:rPr>
              <a:t>Q(t)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359650" y="6249988"/>
            <a:ext cx="1343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/>
                <a:cs typeface="Arial Narrow"/>
              </a:rPr>
              <a:t>Q(t+</a:t>
            </a:r>
            <a:r>
              <a:rPr lang="el-GR">
                <a:latin typeface="Arial Narrow"/>
                <a:cs typeface="Arial Narrow"/>
              </a:rPr>
              <a:t>1</a:t>
            </a:r>
            <a:r>
              <a:rPr lang="en-US">
                <a:latin typeface="Arial Narrow"/>
                <a:cs typeface="Arial Narrow"/>
              </a:rPr>
              <a:t>)</a:t>
            </a:r>
            <a:r>
              <a:rPr lang="el-GR">
                <a:latin typeface="Arial Narrow"/>
                <a:cs typeface="Arial Narrow"/>
              </a:rPr>
              <a:t>=</a:t>
            </a:r>
            <a:r>
              <a:rPr lang="en-US">
                <a:latin typeface="Arial Narrow"/>
                <a:cs typeface="Arial Narrow"/>
              </a:rPr>
              <a:t>G</a:t>
            </a:r>
            <a:r>
              <a:rPr lang="el-GR" baseline="-40000">
                <a:latin typeface="Arial Narrow"/>
                <a:cs typeface="Arial Narrow"/>
              </a:rPr>
              <a:t>1</a:t>
            </a:r>
            <a:r>
              <a:rPr lang="en-US">
                <a:latin typeface="Arial Narrow"/>
                <a:cs typeface="Arial Narrow"/>
              </a:rPr>
              <a:t>(t)=</a:t>
            </a:r>
            <a:endParaRPr lang="el-GR">
              <a:latin typeface="Arial Narrow"/>
              <a:cs typeface="Arial Narrow"/>
            </a:endParaRPr>
          </a:p>
          <a:p>
            <a:r>
              <a:rPr lang="el-GR">
                <a:latin typeface="Arial Narrow"/>
                <a:cs typeface="Arial Narrow"/>
              </a:rPr>
              <a:t>    =</a:t>
            </a:r>
            <a:r>
              <a:rPr lang="en-US">
                <a:latin typeface="Arial Narrow"/>
                <a:cs typeface="Arial Narrow"/>
              </a:rPr>
              <a:t>Q</a:t>
            </a:r>
            <a:r>
              <a:rPr lang="el-GR">
                <a:latin typeface="Arial Narrow"/>
                <a:cs typeface="Arial Narrow"/>
              </a:rPr>
              <a:t>’</a:t>
            </a:r>
            <a:r>
              <a:rPr lang="en-US">
                <a:latin typeface="Arial Narrow"/>
                <a:cs typeface="Arial Narrow"/>
              </a:rPr>
              <a:t>(t)</a:t>
            </a:r>
            <a:r>
              <a:rPr lang="el-GR">
                <a:latin typeface="Arial Narrow"/>
                <a:cs typeface="Arial Narrow"/>
              </a:rPr>
              <a:t>=</a:t>
            </a:r>
            <a:r>
              <a:rPr lang="en-US">
                <a:latin typeface="Arial Narrow"/>
                <a:cs typeface="Arial Narrow"/>
              </a:rPr>
              <a:t>Q(t)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219700" y="5753100"/>
            <a:ext cx="1059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/>
                <a:cs typeface="Arial Narrow"/>
              </a:rPr>
              <a:t>G</a:t>
            </a:r>
            <a:r>
              <a:rPr lang="en-US" baseline="-40000">
                <a:latin typeface="Arial Narrow"/>
                <a:cs typeface="Arial Narrow"/>
              </a:rPr>
              <a:t>1</a:t>
            </a:r>
            <a:r>
              <a:rPr lang="en-US">
                <a:latin typeface="Arial Narrow"/>
                <a:cs typeface="Arial Narrow"/>
              </a:rPr>
              <a:t>(t)=Q’(t)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8255000" y="6294438"/>
            <a:ext cx="180975" cy="15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847013" y="6581775"/>
            <a:ext cx="180975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303838" y="4868863"/>
            <a:ext cx="1017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/>
                <a:cs typeface="Arial Narrow"/>
              </a:rPr>
              <a:t>G</a:t>
            </a:r>
            <a:r>
              <a:rPr lang="el-GR" baseline="-40000">
                <a:latin typeface="Arial Narrow"/>
                <a:cs typeface="Arial Narrow"/>
              </a:rPr>
              <a:t>2</a:t>
            </a:r>
            <a:r>
              <a:rPr lang="en-US">
                <a:latin typeface="Arial Narrow"/>
                <a:cs typeface="Arial Narrow"/>
              </a:rPr>
              <a:t>(t)=Q(t)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400925" y="4284663"/>
            <a:ext cx="13800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 Narrow"/>
                <a:cs typeface="Arial Narrow"/>
              </a:rPr>
              <a:t>Q’(t+</a:t>
            </a:r>
            <a:r>
              <a:rPr lang="el-GR" dirty="0">
                <a:latin typeface="Arial Narrow"/>
                <a:cs typeface="Arial Narrow"/>
              </a:rPr>
              <a:t>1</a:t>
            </a:r>
            <a:r>
              <a:rPr lang="en-US" dirty="0">
                <a:latin typeface="Arial Narrow"/>
                <a:cs typeface="Arial Narrow"/>
              </a:rPr>
              <a:t>)</a:t>
            </a:r>
            <a:r>
              <a:rPr lang="el-GR" dirty="0">
                <a:latin typeface="Arial Narrow"/>
                <a:cs typeface="Arial Narrow"/>
              </a:rPr>
              <a:t>=</a:t>
            </a:r>
            <a:r>
              <a:rPr lang="en-US" dirty="0">
                <a:latin typeface="Arial Narrow"/>
                <a:cs typeface="Arial Narrow"/>
              </a:rPr>
              <a:t>G</a:t>
            </a:r>
            <a:r>
              <a:rPr lang="el-GR" baseline="-40000" dirty="0">
                <a:latin typeface="Arial Narrow"/>
                <a:cs typeface="Arial Narrow"/>
              </a:rPr>
              <a:t>2</a:t>
            </a:r>
            <a:r>
              <a:rPr lang="en-US" dirty="0">
                <a:latin typeface="Arial Narrow"/>
                <a:cs typeface="Arial Narrow"/>
              </a:rPr>
              <a:t>(t)=</a:t>
            </a:r>
            <a:endParaRPr lang="el-GR" dirty="0">
              <a:latin typeface="Arial Narrow"/>
              <a:cs typeface="Arial Narrow"/>
            </a:endParaRPr>
          </a:p>
          <a:p>
            <a:r>
              <a:rPr lang="el-GR" dirty="0">
                <a:latin typeface="Arial Narrow"/>
                <a:cs typeface="Arial Narrow"/>
              </a:rPr>
              <a:t>    =</a:t>
            </a:r>
            <a:r>
              <a:rPr lang="en-US" dirty="0">
                <a:latin typeface="Arial Narrow"/>
                <a:cs typeface="Arial Narrow"/>
              </a:rPr>
              <a:t>Q(t)</a:t>
            </a:r>
            <a:r>
              <a:rPr lang="el-GR" dirty="0">
                <a:latin typeface="Arial Narrow"/>
                <a:cs typeface="Arial Narrow"/>
              </a:rPr>
              <a:t>=</a:t>
            </a:r>
            <a:r>
              <a:rPr lang="en-US" dirty="0">
                <a:latin typeface="Arial Narrow"/>
                <a:cs typeface="Arial Narrow"/>
              </a:rPr>
              <a:t>Q</a:t>
            </a:r>
            <a:r>
              <a:rPr lang="el-GR" dirty="0">
                <a:latin typeface="Arial Narrow"/>
                <a:cs typeface="Arial Narrow"/>
              </a:rPr>
              <a:t>’</a:t>
            </a:r>
            <a:r>
              <a:rPr lang="en-US" dirty="0">
                <a:latin typeface="Arial Narrow"/>
                <a:cs typeface="Arial Narrow"/>
              </a:rPr>
              <a:t>(t)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8291513" y="4344988"/>
            <a:ext cx="180975" cy="15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883525" y="4632325"/>
            <a:ext cx="180975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409732">
            <a:off x="5606208" y="26780"/>
            <a:ext cx="3539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NOR:</a:t>
            </a:r>
          </a:p>
          <a:p>
            <a:pPr algn="ctr"/>
            <a:r>
              <a:rPr lang="en-US" dirty="0"/>
              <a:t>If input = 00 </a:t>
            </a:r>
            <a:r>
              <a:rPr lang="en-US" dirty="0">
                <a:sym typeface="Wingdings"/>
              </a:rPr>
              <a:t> output =</a:t>
            </a:r>
            <a:r>
              <a:rPr lang="en-US" dirty="0"/>
              <a:t>1, else 0</a:t>
            </a:r>
          </a:p>
          <a:p>
            <a:pPr algn="ctr"/>
            <a:r>
              <a:rPr lang="en-US" dirty="0"/>
              <a:t>If input has 1 </a:t>
            </a:r>
            <a:r>
              <a:rPr lang="en-US" dirty="0">
                <a:sym typeface="Wingdings"/>
              </a:rPr>
              <a:t> output = 0</a:t>
            </a:r>
            <a:r>
              <a:rPr lang="en-US" dirty="0"/>
              <a:t> </a:t>
            </a:r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 flipH="1">
            <a:off x="7085452" y="946835"/>
            <a:ext cx="235738" cy="605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78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3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3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nimBg="1"/>
      <p:bldP spid="18443" grpId="0" animBg="1"/>
      <p:bldP spid="18444" grpId="0" animBg="1"/>
      <p:bldP spid="13" grpId="0"/>
      <p:bldP spid="13" grpId="1"/>
      <p:bldP spid="13" grpId="2"/>
      <p:bldP spid="14" grpId="0"/>
      <p:bldP spid="14" grpId="1"/>
      <p:bldP spid="17" grpId="0"/>
      <p:bldP spid="17" grpId="1"/>
      <p:bldP spid="17" grpId="2"/>
      <p:bldP spid="18" grpId="0"/>
      <p:bldP spid="18" grpId="1"/>
      <p:bldP spid="19" grpId="0"/>
      <p:bldP spid="19" grpId="1"/>
      <p:bldP spid="20" grpId="0"/>
      <p:bldP spid="20" grpId="1"/>
      <p:bldP spid="20" grpId="2"/>
      <p:bldP spid="21" grpId="0"/>
      <p:bldP spid="21" grpId="1"/>
      <p:bldP spid="22" grpId="0"/>
      <p:bldP spid="22" grpId="1"/>
      <p:bldP spid="22" grpId="2"/>
      <p:bldP spid="23" grpId="0"/>
      <p:bldP spid="23" grpId="1"/>
      <p:bldP spid="24" grpId="0"/>
      <p:bldP spid="24" grpId="1"/>
      <p:bldP spid="26" grpId="0"/>
      <p:bldP spid="26" grpId="1"/>
      <p:bldP spid="27" grpId="0"/>
      <p:bldP spid="28" grpId="0"/>
      <p:bldP spid="29" grpId="0"/>
      <p:bldP spid="29" grpId="1"/>
      <p:bldP spid="30" grpId="0"/>
      <p:bldP spid="31" grpId="0"/>
      <p:bldP spid="35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1F5F3E-D6B1-4D23-96E1-BDA27B2AC2E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6896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8000"/>
                </a:solidFill>
                <a:latin typeface="Calibri"/>
                <a:cs typeface="Calibri"/>
              </a:rPr>
              <a:t>END</a:t>
            </a:r>
          </a:p>
        </p:txBody>
      </p:sp>
      <p:sp>
        <p:nvSpPr>
          <p:cNvPr id="13336" name="Line 34"/>
          <p:cNvSpPr>
            <a:spLocks noChangeShapeType="1"/>
          </p:cNvSpPr>
          <p:nvPr/>
        </p:nvSpPr>
        <p:spPr bwMode="auto">
          <a:xfrm>
            <a:off x="395288" y="4207197"/>
            <a:ext cx="8353425" cy="0"/>
          </a:xfrm>
          <a:prstGeom prst="line">
            <a:avLst/>
          </a:prstGeom>
          <a:noFill/>
          <a:ln w="38100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2528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el-GR" sz="3600" dirty="0">
                <a:latin typeface="Comic Sans MS" pitchFamily="66" charset="0"/>
              </a:rPr>
              <a:t>Άλλες Ασκήσεις</a:t>
            </a:r>
            <a:endParaRPr lang="el-GR" sz="3600" dirty="0"/>
          </a:p>
        </p:txBody>
      </p:sp>
      <p:sp>
        <p:nvSpPr>
          <p:cNvPr id="5127" name="Line 4"/>
          <p:cNvSpPr>
            <a:spLocks noChangeShapeType="1"/>
          </p:cNvSpPr>
          <p:nvPr/>
        </p:nvSpPr>
        <p:spPr bwMode="auto">
          <a:xfrm>
            <a:off x="357158" y="1071546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7493583" y="15216"/>
            <a:ext cx="12170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Comic Sans MS" pitchFamily="66" charset="0"/>
              </a:rPr>
              <a:t>OR: +</a:t>
            </a:r>
          </a:p>
          <a:p>
            <a:r>
              <a:rPr lang="en-US" sz="2200" b="1" dirty="0">
                <a:latin typeface="Comic Sans MS" pitchFamily="66" charset="0"/>
              </a:rPr>
              <a:t>AND: *</a:t>
            </a:r>
          </a:p>
          <a:p>
            <a:r>
              <a:rPr lang="en-US" sz="2200" b="1" dirty="0">
                <a:latin typeface="Comic Sans MS" pitchFamily="66" charset="0"/>
              </a:rPr>
              <a:t>NOT: ‘</a:t>
            </a:r>
            <a:endParaRPr lang="el-GR" sz="2200" b="1" dirty="0"/>
          </a:p>
        </p:txBody>
      </p:sp>
      <p:sp>
        <p:nvSpPr>
          <p:cNvPr id="6" name="Rectangle 32"/>
          <p:cNvSpPr/>
          <p:nvPr/>
        </p:nvSpPr>
        <p:spPr>
          <a:xfrm>
            <a:off x="126486" y="1341796"/>
            <a:ext cx="8765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>
                <a:latin typeface="Comic Sans MS" pitchFamily="66" charset="0"/>
              </a:rPr>
              <a:t>Βρείτε τα λογικά διαγράμματα για τις παρακάτω συναρτήσεις</a:t>
            </a:r>
          </a:p>
          <a:p>
            <a:pPr algn="ctr"/>
            <a:r>
              <a:rPr lang="el-GR" sz="3200" dirty="0">
                <a:latin typeface="Comic Sans MS" pitchFamily="66" charset="0"/>
              </a:rPr>
              <a:t>(Χ+Υ)*Χ’</a:t>
            </a:r>
            <a:endParaRPr lang="en-US" sz="3200" dirty="0">
              <a:latin typeface="Comic Sans MS" pitchFamily="66" charset="0"/>
            </a:endParaRPr>
          </a:p>
          <a:p>
            <a:pPr algn="ctr"/>
            <a:r>
              <a:rPr lang="el-GR" sz="3200" dirty="0">
                <a:latin typeface="Comic Sans MS" pitchFamily="66" charset="0"/>
              </a:rPr>
              <a:t>Χ’ *(Υ+Ζ’)’</a:t>
            </a:r>
          </a:p>
          <a:p>
            <a:pPr algn="ctr"/>
            <a:r>
              <a:rPr lang="el-GR" sz="3200" dirty="0">
                <a:latin typeface="Comic Sans MS" pitchFamily="66" charset="0"/>
              </a:rPr>
              <a:t>(Χ+Υ+Ζ)(Χ’Υ’Ζ’)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805816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AA551C3-9EBC-48B1-B250-F12473AD893B}" type="slidenum">
              <a:rPr lang="en-US" smtClean="0">
                <a:latin typeface="Arial"/>
                <a:cs typeface="Arial"/>
              </a:rPr>
              <a:pPr/>
              <a:t>4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>
                <a:latin typeface="Arial"/>
                <a:cs typeface="Arial"/>
              </a:rPr>
              <a:t>ΑΝΑΛΥΣΗ &amp; ΣΥΝΘΕΣΗ</a:t>
            </a:r>
            <a:endParaRPr lang="en-US" u="sng" dirty="0">
              <a:latin typeface="Arial"/>
              <a:cs typeface="Arial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Arial"/>
                <a:cs typeface="Arial"/>
              </a:rPr>
              <a:t>Υπάρχουν 2 προβλήματα που σχετίζονται με τα λογικά κυκλώματα:</a:t>
            </a:r>
          </a:p>
          <a:p>
            <a:pPr algn="just" eaLnBrk="1" hangingPunct="1">
              <a:lnSpc>
                <a:spcPct val="80000"/>
              </a:lnSpc>
            </a:pPr>
            <a:endParaRPr lang="en-US" sz="2000" dirty="0">
              <a:latin typeface="Arial"/>
              <a:cs typeface="Arial"/>
            </a:endParaRPr>
          </a:p>
          <a:p>
            <a:pPr lvl="1" algn="just" eaLnBrk="1" hangingPunct="1">
              <a:lnSpc>
                <a:spcPct val="80000"/>
              </a:lnSpc>
            </a:pPr>
            <a:r>
              <a:rPr lang="el-GR" sz="2000" b="1" dirty="0">
                <a:solidFill>
                  <a:srgbClr val="FF0000"/>
                </a:solidFill>
                <a:latin typeface="Arial"/>
                <a:cs typeface="Arial"/>
              </a:rPr>
              <a:t>ανάλυση: </a:t>
            </a:r>
            <a:r>
              <a:rPr lang="el-GR" sz="2000" dirty="0">
                <a:latin typeface="Arial"/>
                <a:cs typeface="Arial"/>
              </a:rPr>
              <a:t>Δεδομένου ενός ψηφιακού κυκλώματος να κατανοηθεί η λειτουργία του (δηλ. η μαθηματική λογική συνάρτησή του και ο πίνακας αληθείας του). </a:t>
            </a:r>
            <a:endParaRPr lang="en-US" sz="2000" dirty="0">
              <a:latin typeface="Arial"/>
              <a:cs typeface="Arial"/>
            </a:endParaRPr>
          </a:p>
          <a:p>
            <a:pPr lvl="1" algn="just" eaLnBrk="1" hangingPunct="1">
              <a:lnSpc>
                <a:spcPct val="80000"/>
              </a:lnSpc>
            </a:pPr>
            <a:endParaRPr lang="en-US" sz="2000" dirty="0">
              <a:latin typeface="Arial"/>
              <a:cs typeface="Arial"/>
            </a:endParaRPr>
          </a:p>
          <a:p>
            <a:pPr lvl="1" algn="just" eaLnBrk="1" hangingPunct="1">
              <a:lnSpc>
                <a:spcPct val="80000"/>
              </a:lnSpc>
            </a:pPr>
            <a:endParaRPr lang="en-GB" sz="2000" dirty="0">
              <a:latin typeface="Arial"/>
              <a:cs typeface="Arial"/>
            </a:endParaRPr>
          </a:p>
          <a:p>
            <a:pPr lvl="1" algn="just" eaLnBrk="1" hangingPunct="1">
              <a:lnSpc>
                <a:spcPct val="80000"/>
              </a:lnSpc>
            </a:pPr>
            <a:r>
              <a:rPr lang="el-GR" sz="2000" b="1" dirty="0">
                <a:solidFill>
                  <a:srgbClr val="FF0000"/>
                </a:solidFill>
                <a:latin typeface="Arial"/>
                <a:cs typeface="Arial"/>
              </a:rPr>
              <a:t>σύνθεση: </a:t>
            </a:r>
            <a:r>
              <a:rPr lang="el-GR" sz="2000" dirty="0">
                <a:latin typeface="Arial"/>
                <a:cs typeface="Arial"/>
              </a:rPr>
              <a:t>Δεδομένων των προδιαγραφών λειτουργίας ενός λογικού κυκλώματος να βρεθεί η μαθηματική λογική συνάρτησή του και το κύκλωμα που την υλοποιεί).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032" name="Rectangle 5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74E86F61-00A0-8C48-9299-0216BE5FA8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040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pPr eaLnBrk="1" hangingPunct="1"/>
            <a:r>
              <a:rPr lang="el-GR" sz="3600" dirty="0">
                <a:latin typeface="Arial"/>
                <a:cs typeface="Arial"/>
              </a:rPr>
              <a:t>Βήματα Σύνθεσης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5127" name="Line 4"/>
          <p:cNvSpPr>
            <a:spLocks noChangeShapeType="1"/>
          </p:cNvSpPr>
          <p:nvPr/>
        </p:nvSpPr>
        <p:spPr bwMode="auto">
          <a:xfrm>
            <a:off x="357158" y="1071546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33" name="Rectangle 32"/>
          <p:cNvSpPr/>
          <p:nvPr/>
        </p:nvSpPr>
        <p:spPr>
          <a:xfrm>
            <a:off x="504947" y="1412776"/>
            <a:ext cx="835342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500" dirty="0">
                <a:latin typeface="Comic Sans MS" pitchFamily="66" charset="0"/>
              </a:rPr>
              <a:t>Ανάλυση Προβλήματος (Ε</a:t>
            </a:r>
            <a:r>
              <a:rPr lang="en-US" sz="2500" dirty="0" err="1">
                <a:latin typeface="Comic Sans MS" pitchFamily="66" charset="0"/>
              </a:rPr>
              <a:t>ί</a:t>
            </a:r>
            <a:r>
              <a:rPr lang="el-GR" sz="2500" dirty="0" err="1">
                <a:latin typeface="Comic Sans MS" pitchFamily="66" charset="0"/>
              </a:rPr>
              <a:t>σοδοι</a:t>
            </a:r>
            <a:r>
              <a:rPr lang="el-GR" sz="2500" dirty="0">
                <a:latin typeface="Comic Sans MS" pitchFamily="66" charset="0"/>
              </a:rPr>
              <a:t> / ‘</a:t>
            </a:r>
            <a:r>
              <a:rPr lang="el-GR" sz="2500" dirty="0" err="1">
                <a:latin typeface="Comic Sans MS" pitchFamily="66" charset="0"/>
              </a:rPr>
              <a:t>Εξοδοι</a:t>
            </a:r>
            <a:r>
              <a:rPr lang="el-GR" sz="2500" dirty="0">
                <a:latin typeface="Comic Sans MS" pitchFamily="66" charset="0"/>
              </a:rPr>
              <a:t>)</a:t>
            </a:r>
            <a:endParaRPr lang="el-GR" sz="2500" dirty="0"/>
          </a:p>
        </p:txBody>
      </p:sp>
      <p:sp>
        <p:nvSpPr>
          <p:cNvPr id="13" name="Rectangle 32"/>
          <p:cNvSpPr/>
          <p:nvPr/>
        </p:nvSpPr>
        <p:spPr>
          <a:xfrm>
            <a:off x="330890" y="2309996"/>
            <a:ext cx="852748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500" dirty="0">
                <a:latin typeface="Comic Sans MS" pitchFamily="66" charset="0"/>
              </a:rPr>
              <a:t>Πίνακας Αληθείας (όλες οι πιθανές καταστάσεις)</a:t>
            </a:r>
            <a:endParaRPr lang="el-GR" sz="2500" dirty="0"/>
          </a:p>
        </p:txBody>
      </p:sp>
      <p:sp>
        <p:nvSpPr>
          <p:cNvPr id="23" name="Rectangle 32"/>
          <p:cNvSpPr/>
          <p:nvPr/>
        </p:nvSpPr>
        <p:spPr>
          <a:xfrm>
            <a:off x="170094" y="3178417"/>
            <a:ext cx="88038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500" dirty="0"/>
              <a:t>Μετασχηματισμός πίνακα σε λογική συνάρτηση με Άθροισμα Γινομένων </a:t>
            </a:r>
            <a:r>
              <a:rPr lang="el-GR" sz="2500" dirty="0">
                <a:latin typeface="Comic Sans MS" pitchFamily="66" charset="0"/>
              </a:rPr>
              <a:t>(το Γινόμενο Αθροισμάτων είναι εκτός ύλης)</a:t>
            </a:r>
            <a:endParaRPr lang="el-GR" sz="2500" dirty="0"/>
          </a:p>
        </p:txBody>
      </p:sp>
      <p:sp>
        <p:nvSpPr>
          <p:cNvPr id="24" name="Rectangle 32"/>
          <p:cNvSpPr/>
          <p:nvPr/>
        </p:nvSpPr>
        <p:spPr>
          <a:xfrm>
            <a:off x="457200" y="4416454"/>
            <a:ext cx="85167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500" dirty="0">
                <a:latin typeface="Comic Sans MS" pitchFamily="66" charset="0"/>
              </a:rPr>
              <a:t>Απλοποίηση για λιγότερους όρους (π.χ. Μέθοδος </a:t>
            </a:r>
            <a:r>
              <a:rPr lang="en-US" sz="2500" dirty="0" err="1">
                <a:latin typeface="Comic Sans MS" pitchFamily="66" charset="0"/>
              </a:rPr>
              <a:t>Karnough</a:t>
            </a:r>
            <a:r>
              <a:rPr lang="en-US" sz="2500" dirty="0">
                <a:latin typeface="Comic Sans MS" pitchFamily="66" charset="0"/>
              </a:rPr>
              <a:t> - </a:t>
            </a:r>
            <a:r>
              <a:rPr lang="el-GR" sz="2500" dirty="0">
                <a:latin typeface="Comic Sans MS" pitchFamily="66" charset="0"/>
              </a:rPr>
              <a:t>εκτός ύλης)</a:t>
            </a:r>
            <a:endParaRPr lang="el-GR" sz="2500" dirty="0"/>
          </a:p>
        </p:txBody>
      </p:sp>
      <p:sp>
        <p:nvSpPr>
          <p:cNvPr id="26" name="Rectangle 32"/>
          <p:cNvSpPr/>
          <p:nvPr/>
        </p:nvSpPr>
        <p:spPr>
          <a:xfrm>
            <a:off x="782023" y="5591562"/>
            <a:ext cx="76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500" dirty="0">
                <a:latin typeface="Comic Sans MS" pitchFamily="66" charset="0"/>
              </a:rPr>
              <a:t>Απλοποιημένη Λογική Συνάρτηση</a:t>
            </a:r>
          </a:p>
          <a:p>
            <a:pPr algn="ctr"/>
            <a:r>
              <a:rPr lang="el-GR" sz="2500" dirty="0">
                <a:latin typeface="Comic Sans MS" pitchFamily="66" charset="0"/>
              </a:rPr>
              <a:t>Λογικό Διάγραμμα / Κύκλωμα</a:t>
            </a:r>
            <a:endParaRPr lang="el-GR" sz="2500" dirty="0"/>
          </a:p>
        </p:txBody>
      </p:sp>
      <p:sp>
        <p:nvSpPr>
          <p:cNvPr id="2" name="Βέλος προς τα κάτω 1"/>
          <p:cNvSpPr/>
          <p:nvPr/>
        </p:nvSpPr>
        <p:spPr>
          <a:xfrm>
            <a:off x="4264060" y="1999287"/>
            <a:ext cx="628310" cy="298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500"/>
          </a:p>
        </p:txBody>
      </p:sp>
      <p:sp>
        <p:nvSpPr>
          <p:cNvPr id="28" name="Βέλος προς τα κάτω 27"/>
          <p:cNvSpPr/>
          <p:nvPr/>
        </p:nvSpPr>
        <p:spPr>
          <a:xfrm>
            <a:off x="4303730" y="2869347"/>
            <a:ext cx="628310" cy="298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500"/>
          </a:p>
        </p:txBody>
      </p:sp>
      <p:sp>
        <p:nvSpPr>
          <p:cNvPr id="29" name="Βέλος προς τα κάτω 28"/>
          <p:cNvSpPr/>
          <p:nvPr/>
        </p:nvSpPr>
        <p:spPr>
          <a:xfrm>
            <a:off x="4303730" y="4087519"/>
            <a:ext cx="628310" cy="298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500"/>
          </a:p>
        </p:txBody>
      </p:sp>
      <p:sp>
        <p:nvSpPr>
          <p:cNvPr id="30" name="Βέλος προς τα κάτω 29"/>
          <p:cNvSpPr/>
          <p:nvPr/>
        </p:nvSpPr>
        <p:spPr>
          <a:xfrm>
            <a:off x="4303730" y="5228814"/>
            <a:ext cx="628310" cy="298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500"/>
          </a:p>
        </p:txBody>
      </p:sp>
    </p:spTree>
    <p:extLst>
      <p:ext uri="{BB962C8B-B14F-4D97-AF65-F5344CB8AC3E}">
        <p14:creationId xmlns:p14="http://schemas.microsoft.com/office/powerpoint/2010/main" val="1235532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Title 1"/>
          <p:cNvSpPr>
            <a:spLocks noGrp="1"/>
          </p:cNvSpPr>
          <p:nvPr>
            <p:ph type="title"/>
          </p:nvPr>
        </p:nvSpPr>
        <p:spPr>
          <a:xfrm>
            <a:off x="-1" y="9446"/>
            <a:ext cx="9143999" cy="981075"/>
          </a:xfrm>
        </p:spPr>
        <p:txBody>
          <a:bodyPr/>
          <a:lstStyle/>
          <a:p>
            <a:r>
              <a:rPr lang="el-GR" dirty="0">
                <a:latin typeface="Arial"/>
                <a:cs typeface="Arial"/>
              </a:rPr>
              <a:t>Άθροισμα γινομένων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8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17704" y="6365796"/>
            <a:ext cx="2133600" cy="365125"/>
          </a:xfrm>
          <a:noFill/>
        </p:spPr>
        <p:txBody>
          <a:bodyPr/>
          <a:lstStyle/>
          <a:p>
            <a:fld id="{0972FE65-693A-473C-BB6B-947860DCBDFC}" type="slidenum">
              <a:rPr lang="en-US" smtClean="0">
                <a:latin typeface="Arial"/>
                <a:cs typeface="Arial"/>
              </a:rPr>
              <a:pPr/>
              <a:t>6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3087" name="Line 4"/>
          <p:cNvSpPr>
            <a:spLocks noChangeShapeType="1"/>
          </p:cNvSpPr>
          <p:nvPr/>
        </p:nvSpPr>
        <p:spPr bwMode="auto">
          <a:xfrm>
            <a:off x="359792" y="971471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339885"/>
            <a:ext cx="5835775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l-GR" sz="1600" dirty="0"/>
              <a:t>Είναι μία γενική μέθοδος μετασχηματισμού πίνακα σε λογική έκφραση</a:t>
            </a:r>
          </a:p>
          <a:p>
            <a:pPr marL="342900" indent="-342900">
              <a:buFontTx/>
              <a:buChar char="-"/>
            </a:pPr>
            <a:r>
              <a:rPr lang="el-GR" sz="1600" dirty="0"/>
              <a:t>Κάθε πίνακας αληθείας με </a:t>
            </a:r>
            <a:r>
              <a:rPr lang="en-US" sz="1600" dirty="0"/>
              <a:t>n </a:t>
            </a:r>
            <a:r>
              <a:rPr lang="el-GR" sz="1600" dirty="0"/>
              <a:t>εισόδους (μεταβλητές) </a:t>
            </a:r>
            <a:r>
              <a:rPr lang="el-GR" sz="1600" dirty="0">
                <a:latin typeface="Arial"/>
                <a:cs typeface="Arial"/>
              </a:rPr>
              <a:t>έχει 2</a:t>
            </a:r>
            <a:r>
              <a:rPr lang="en-US" sz="1600" i="1" baseline="30000" dirty="0">
                <a:latin typeface="Arial"/>
                <a:cs typeface="Arial"/>
              </a:rPr>
              <a:t>n</a:t>
            </a:r>
            <a:r>
              <a:rPr lang="el-GR" sz="1600" dirty="0">
                <a:latin typeface="Arial"/>
                <a:cs typeface="Arial"/>
              </a:rPr>
              <a:t> γραμμές</a:t>
            </a:r>
            <a:endParaRPr lang="el-GR" sz="1600" dirty="0"/>
          </a:p>
          <a:p>
            <a:pPr marL="342900" indent="-342900">
              <a:buFontTx/>
              <a:buChar char="-"/>
            </a:pPr>
            <a:r>
              <a:rPr lang="el-GR" sz="1600" dirty="0"/>
              <a:t>Κάθε γραμμή του πίνακα είναι ένα μοναδικός συνδυασμός (0,1) των </a:t>
            </a:r>
            <a:r>
              <a:rPr lang="en-US" sz="1600" dirty="0"/>
              <a:t>n </a:t>
            </a:r>
            <a:r>
              <a:rPr lang="el-GR" sz="1600" dirty="0"/>
              <a:t>εισόδων του (μεταβλητών)</a:t>
            </a:r>
          </a:p>
          <a:p>
            <a:pPr marL="342900" indent="-342900">
              <a:buFontTx/>
              <a:buChar char="-"/>
            </a:pPr>
            <a:r>
              <a:rPr lang="el-GR" sz="1600" dirty="0" err="1"/>
              <a:t>Ελαχιστόρος</a:t>
            </a:r>
            <a:r>
              <a:rPr lang="el-GR" sz="1600" dirty="0"/>
              <a:t>  (</a:t>
            </a:r>
            <a:r>
              <a:rPr lang="en-GB" sz="1600" dirty="0" err="1"/>
              <a:t>minterm</a:t>
            </a:r>
            <a:r>
              <a:rPr lang="en-GB" sz="1600" dirty="0"/>
              <a:t>) </a:t>
            </a:r>
            <a:r>
              <a:rPr lang="el-GR" sz="1600" dirty="0"/>
              <a:t> είναι το γινόμενο (</a:t>
            </a:r>
            <a:r>
              <a:rPr lang="en-US" sz="1600" dirty="0"/>
              <a:t>AND, </a:t>
            </a:r>
            <a:r>
              <a:rPr lang="el-GR" sz="1600" b="1" dirty="0">
                <a:latin typeface="Arial"/>
                <a:cs typeface="Arial"/>
              </a:rPr>
              <a:t>•</a:t>
            </a:r>
            <a:r>
              <a:rPr lang="en-US" sz="1600" dirty="0"/>
              <a:t>) </a:t>
            </a:r>
            <a:r>
              <a:rPr lang="en-US" sz="1600" u="sng" dirty="0" err="1"/>
              <a:t>ό</a:t>
            </a:r>
            <a:r>
              <a:rPr lang="el-GR" sz="1600" u="sng" dirty="0" err="1"/>
              <a:t>λων</a:t>
            </a:r>
            <a:r>
              <a:rPr lang="el-GR" sz="1600" dirty="0"/>
              <a:t> των διαφορετικών μεταβλητών μιας συνάρτησης στην οποία κάθε μεταβλητή εμφανίζεται (ή αυτή ή το συμπλήρωμά της) μία φορά. Κάθε σειρά του πίνακα αποτελεί ένα </a:t>
            </a:r>
            <a:r>
              <a:rPr lang="el-GR" sz="1600" dirty="0" err="1"/>
              <a:t>ελαχιστόρο</a:t>
            </a:r>
            <a:r>
              <a:rPr lang="el-GR" sz="1600" dirty="0"/>
              <a:t>. Αν η τιμή της μεταβλητής είναι 0, τότε στο γινόμενο εμφανίζεται το συμπλήρωμά της.</a:t>
            </a:r>
          </a:p>
          <a:p>
            <a:pPr marL="342900" indent="-342900">
              <a:buFontTx/>
              <a:buChar char="-"/>
            </a:pPr>
            <a:r>
              <a:rPr lang="el-GR" sz="1600" dirty="0"/>
              <a:t>Πχ για δυο μεταβλητές, </a:t>
            </a: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l-GR" sz="1600" dirty="0"/>
              <a:t> &amp; </a:t>
            </a:r>
            <a:r>
              <a:rPr lang="en-US" sz="1600" dirty="0">
                <a:solidFill>
                  <a:srgbClr val="FF0000"/>
                </a:solidFill>
              </a:rPr>
              <a:t>y</a:t>
            </a:r>
            <a:r>
              <a:rPr lang="el-GR" sz="1600" dirty="0"/>
              <a:t>, οι </a:t>
            </a:r>
            <a:r>
              <a:rPr lang="el-GR" sz="1600" dirty="0" err="1"/>
              <a:t>ελαχιστόροι</a:t>
            </a:r>
            <a:r>
              <a:rPr lang="el-GR" sz="1600" dirty="0"/>
              <a:t> είναι </a:t>
            </a:r>
            <a:r>
              <a:rPr lang="en-US" sz="1600" dirty="0"/>
              <a:t>4: 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m0 = </a:t>
            </a: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l-GR" sz="1600" dirty="0">
                <a:solidFill>
                  <a:srgbClr val="FF0000"/>
                </a:solidFill>
              </a:rPr>
              <a:t>’</a:t>
            </a:r>
            <a:r>
              <a:rPr lang="el-GR" sz="1600" b="1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US" sz="1600" dirty="0">
                <a:solidFill>
                  <a:srgbClr val="FF0000"/>
                </a:solidFill>
              </a:rPr>
              <a:t>y</a:t>
            </a:r>
            <a:r>
              <a:rPr lang="el-GR" sz="1600" dirty="0">
                <a:solidFill>
                  <a:srgbClr val="FF0000"/>
                </a:solidFill>
              </a:rPr>
              <a:t>’</a:t>
            </a:r>
            <a:r>
              <a:rPr lang="el-GR" sz="1600" dirty="0"/>
              <a:t>, </a:t>
            </a:r>
            <a:r>
              <a:rPr lang="en-GB" sz="1600" dirty="0"/>
              <a:t>m1 = </a:t>
            </a: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l-GR" sz="1600" dirty="0">
                <a:solidFill>
                  <a:srgbClr val="FF0000"/>
                </a:solidFill>
              </a:rPr>
              <a:t>’</a:t>
            </a:r>
            <a:r>
              <a:rPr lang="el-GR" sz="1600" b="1" dirty="0">
                <a:solidFill>
                  <a:srgbClr val="FF0000"/>
                </a:solidFill>
                <a:latin typeface="Arial"/>
                <a:cs typeface="Arial"/>
              </a:rPr>
              <a:t> •</a:t>
            </a:r>
            <a:r>
              <a:rPr lang="en-US" sz="1600" dirty="0">
                <a:solidFill>
                  <a:srgbClr val="FF0000"/>
                </a:solidFill>
              </a:rPr>
              <a:t>y</a:t>
            </a:r>
            <a:r>
              <a:rPr lang="el-GR" sz="1600" dirty="0"/>
              <a:t>, </a:t>
            </a:r>
            <a:r>
              <a:rPr lang="en-GB" sz="1600" dirty="0"/>
              <a:t>m2 = </a:t>
            </a: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l-GR" sz="1600" b="1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US" sz="1600" dirty="0">
                <a:solidFill>
                  <a:srgbClr val="FF0000"/>
                </a:solidFill>
              </a:rPr>
              <a:t>y</a:t>
            </a:r>
            <a:r>
              <a:rPr lang="el-GR" sz="1600" dirty="0">
                <a:solidFill>
                  <a:srgbClr val="FF0000"/>
                </a:solidFill>
              </a:rPr>
              <a:t>’</a:t>
            </a:r>
            <a:r>
              <a:rPr lang="el-GR" sz="1600" dirty="0"/>
              <a:t>, </a:t>
            </a:r>
            <a:r>
              <a:rPr lang="en-GB" sz="1600" dirty="0"/>
              <a:t>m3 = </a:t>
            </a: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l-GR" sz="1600" b="1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US" sz="1600" dirty="0">
                <a:solidFill>
                  <a:srgbClr val="FF0000"/>
                </a:solidFill>
              </a:rPr>
              <a:t>y</a:t>
            </a:r>
            <a:endParaRPr lang="el-GR" sz="16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endParaRPr lang="el-GR" sz="16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l-GR" sz="1600" dirty="0"/>
              <a:t>Μια λογική συνάρτηση μπορεί πάντα να εκφραστεί ως άθροισμα ελάχιστων όρων (άθροισμα γινομένων). </a:t>
            </a:r>
          </a:p>
          <a:p>
            <a:pPr marL="342900" indent="-342900">
              <a:buFontTx/>
              <a:buChar char="-"/>
            </a:pPr>
            <a:r>
              <a:rPr lang="el-GR" sz="1600" dirty="0"/>
              <a:t>Για τον μετασχηματισμό ενός πίνακα σε αναπαράσταση αθροίσματος γινομένων χρησιμοποιείται η εξής μέθοδος: </a:t>
            </a:r>
          </a:p>
          <a:p>
            <a:pPr marL="342900" indent="-342900">
              <a:buFontTx/>
              <a:buChar char="-"/>
            </a:pPr>
            <a:endParaRPr lang="el-GR" sz="16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endParaRPr lang="el-GR" sz="1600" dirty="0">
              <a:solidFill>
                <a:srgbClr val="FF0000"/>
              </a:solidFill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DA3F9C5-BFC3-754A-8137-6865CC0C58C2}"/>
              </a:ext>
            </a:extLst>
          </p:cNvPr>
          <p:cNvGraphicFramePr>
            <a:graphicFrameLocks noGrp="1"/>
          </p:cNvGraphicFramePr>
          <p:nvPr/>
        </p:nvGraphicFramePr>
        <p:xfrm>
          <a:off x="6500514" y="1484784"/>
          <a:ext cx="174307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10F0057D-64DF-984B-A007-CEE134E84AC4}"/>
              </a:ext>
            </a:extLst>
          </p:cNvPr>
          <p:cNvGrpSpPr/>
          <p:nvPr/>
        </p:nvGrpSpPr>
        <p:grpSpPr>
          <a:xfrm>
            <a:off x="6633864" y="1916584"/>
            <a:ext cx="1033213" cy="1352550"/>
            <a:chOff x="6633864" y="1916584"/>
            <a:chExt cx="1508521" cy="135255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3AD5B1C-37B9-2042-A7F6-F51550C7B352}"/>
                </a:ext>
              </a:extLst>
            </p:cNvPr>
            <p:cNvSpPr/>
            <p:nvPr/>
          </p:nvSpPr>
          <p:spPr>
            <a:xfrm>
              <a:off x="6633864" y="1916584"/>
              <a:ext cx="1495425" cy="247650"/>
            </a:xfrm>
            <a:prstGeom prst="roundRect">
              <a:avLst/>
            </a:prstGeom>
            <a:solidFill>
              <a:srgbClr val="FFCCCC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/>
                <a:cs typeface="Arial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C956C6EB-AD20-6040-B94D-9B112D5CAD55}"/>
                </a:ext>
              </a:extLst>
            </p:cNvPr>
            <p:cNvSpPr/>
            <p:nvPr/>
          </p:nvSpPr>
          <p:spPr>
            <a:xfrm>
              <a:off x="6633864" y="3021484"/>
              <a:ext cx="1495425" cy="247650"/>
            </a:xfrm>
            <a:prstGeom prst="roundRect">
              <a:avLst/>
            </a:prstGeom>
            <a:solidFill>
              <a:srgbClr val="FFCCCC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/>
                <a:cs typeface="Arial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E9109B3C-7CC2-B04E-A504-6BFF20609E21}"/>
                </a:ext>
              </a:extLst>
            </p:cNvPr>
            <p:cNvSpPr/>
            <p:nvPr/>
          </p:nvSpPr>
          <p:spPr>
            <a:xfrm>
              <a:off x="6646960" y="2296437"/>
              <a:ext cx="1495425" cy="247650"/>
            </a:xfrm>
            <a:prstGeom prst="roundRect">
              <a:avLst/>
            </a:prstGeom>
            <a:solidFill>
              <a:srgbClr val="FFCCCC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/>
                <a:cs typeface="Arial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26F97CE2-AFC9-7843-A90A-DE887D8FD437}"/>
                </a:ext>
              </a:extLst>
            </p:cNvPr>
            <p:cNvSpPr/>
            <p:nvPr/>
          </p:nvSpPr>
          <p:spPr>
            <a:xfrm>
              <a:off x="6646959" y="2665649"/>
              <a:ext cx="1495425" cy="247650"/>
            </a:xfrm>
            <a:prstGeom prst="roundRect">
              <a:avLst/>
            </a:prstGeom>
            <a:solidFill>
              <a:srgbClr val="FFCCCC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3C8890-4F66-F047-8488-16037A54759E}"/>
              </a:ext>
            </a:extLst>
          </p:cNvPr>
          <p:cNvGrpSpPr/>
          <p:nvPr/>
        </p:nvGrpSpPr>
        <p:grpSpPr>
          <a:xfrm>
            <a:off x="8278638" y="1794902"/>
            <a:ext cx="653769" cy="1546141"/>
            <a:chOff x="8278638" y="1794902"/>
            <a:chExt cx="653769" cy="15461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9A205D-A353-2C4A-B627-72EA682A5443}"/>
                </a:ext>
              </a:extLst>
            </p:cNvPr>
            <p:cNvSpPr/>
            <p:nvPr/>
          </p:nvSpPr>
          <p:spPr>
            <a:xfrm>
              <a:off x="8278638" y="1794902"/>
              <a:ext cx="653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x</a:t>
              </a:r>
              <a:r>
                <a:rPr lang="el-GR" dirty="0">
                  <a:solidFill>
                    <a:srgbClr val="FF0000"/>
                  </a:solidFill>
                </a:rPr>
                <a:t>’</a:t>
              </a:r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•</a:t>
              </a:r>
              <a:r>
                <a:rPr lang="en-US" dirty="0">
                  <a:solidFill>
                    <a:srgbClr val="FF0000"/>
                  </a:solidFill>
                </a:rPr>
                <a:t>y</a:t>
              </a:r>
              <a:r>
                <a:rPr lang="el-GR" dirty="0">
                  <a:solidFill>
                    <a:srgbClr val="FF0000"/>
                  </a:solidFill>
                </a:rPr>
                <a:t>’</a:t>
              </a:r>
              <a:r>
                <a:rPr lang="el-GR" dirty="0"/>
                <a:t> </a:t>
              </a:r>
              <a:endParaRPr lang="en-GR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AC5EB4F-16C9-4F4A-8E22-8AE14954B8E6}"/>
                </a:ext>
              </a:extLst>
            </p:cNvPr>
            <p:cNvSpPr/>
            <p:nvPr/>
          </p:nvSpPr>
          <p:spPr>
            <a:xfrm>
              <a:off x="8288831" y="2235596"/>
              <a:ext cx="6110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x</a:t>
              </a:r>
              <a:r>
                <a:rPr lang="el-GR" dirty="0">
                  <a:solidFill>
                    <a:srgbClr val="FF0000"/>
                  </a:solidFill>
                </a:rPr>
                <a:t>’</a:t>
              </a:r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•</a:t>
              </a:r>
              <a:r>
                <a:rPr lang="en-US" dirty="0">
                  <a:solidFill>
                    <a:srgbClr val="FF0000"/>
                  </a:solidFill>
                </a:rPr>
                <a:t>y</a:t>
              </a:r>
              <a:r>
                <a:rPr lang="el-GR" dirty="0"/>
                <a:t> </a:t>
              </a:r>
              <a:endParaRPr lang="en-GR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CA32C68-BEF0-9340-9902-30F0653AA2C3}"/>
                </a:ext>
              </a:extLst>
            </p:cNvPr>
            <p:cNvSpPr/>
            <p:nvPr/>
          </p:nvSpPr>
          <p:spPr>
            <a:xfrm>
              <a:off x="8288829" y="2604808"/>
              <a:ext cx="6024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x</a:t>
              </a:r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•</a:t>
              </a:r>
              <a:r>
                <a:rPr lang="en-US" dirty="0">
                  <a:solidFill>
                    <a:srgbClr val="FF0000"/>
                  </a:solidFill>
                </a:rPr>
                <a:t>y</a:t>
              </a:r>
              <a:r>
                <a:rPr lang="el-GR" dirty="0">
                  <a:solidFill>
                    <a:srgbClr val="FF0000"/>
                  </a:solidFill>
                </a:rPr>
                <a:t>’</a:t>
              </a:r>
              <a:r>
                <a:rPr lang="el-GR" dirty="0"/>
                <a:t> </a:t>
              </a:r>
              <a:endParaRPr lang="en-GR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D3065CF-407E-B248-ADD4-C576CE90AA27}"/>
                </a:ext>
              </a:extLst>
            </p:cNvPr>
            <p:cNvSpPr/>
            <p:nvPr/>
          </p:nvSpPr>
          <p:spPr>
            <a:xfrm>
              <a:off x="8281357" y="2971711"/>
              <a:ext cx="559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x</a:t>
              </a:r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•</a:t>
              </a:r>
              <a:r>
                <a:rPr lang="en-US" dirty="0">
                  <a:solidFill>
                    <a:srgbClr val="FF0000"/>
                  </a:solidFill>
                </a:rPr>
                <a:t>y</a:t>
              </a:r>
              <a:r>
                <a:rPr lang="el-GR" dirty="0"/>
                <a:t> </a:t>
              </a:r>
              <a:endParaRPr lang="en-GR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1D914B4-1504-0B42-AF0D-D7A22F6C3E01}"/>
              </a:ext>
            </a:extLst>
          </p:cNvPr>
          <p:cNvSpPr/>
          <p:nvPr/>
        </p:nvSpPr>
        <p:spPr>
          <a:xfrm>
            <a:off x="6015286" y="3756748"/>
            <a:ext cx="28258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l-GR" sz="1600" dirty="0"/>
              <a:t>ΒΡΙΣΚΟΥΜΕ ΤΟΥΣ ΕΛΑΧΙΣΤΟΡΟΥΣ ΓΙΑ ΚΑΘΕ ΓΡΑΜΜΗ ΓΙΑ ΤΗΝ ΟΠΟΙΑ Η ΣΥΝΑΡΤΗΣΗ ΕΧΕΙ ΤΙΜΗ 1 </a:t>
            </a:r>
          </a:p>
          <a:p>
            <a:pPr marL="342900" indent="-342900">
              <a:buAutoNum type="arabicPeriod"/>
            </a:pPr>
            <a:r>
              <a:rPr lang="el-GR" sz="1600" dirty="0"/>
              <a:t>ΧΡΗΣΙΜΟΠΟΙΟΥΜΕ ΤΟ ΑΘΡΟΙΣΜΑ (</a:t>
            </a:r>
            <a:r>
              <a:rPr lang="en-US" sz="1600" dirty="0"/>
              <a:t>OR)</a:t>
            </a:r>
            <a:r>
              <a:rPr lang="el-GR" sz="1600" dirty="0"/>
              <a:t> ΤΩΝ ΟΡΩΝ ΓΙΑ ΝΑ ΔΗΜΙΟΥΡΓΗΣΟΥΜΕ ΤΗΝ ΣΥΝΑΡΤΗΣΗ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z = x</a:t>
            </a:r>
            <a:r>
              <a:rPr lang="el-GR" sz="2000" b="1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US" sz="2000" dirty="0">
                <a:solidFill>
                  <a:srgbClr val="FF0000"/>
                </a:solidFill>
              </a:rPr>
              <a:t>y</a:t>
            </a:r>
            <a:r>
              <a:rPr lang="el-GR" sz="2000" dirty="0"/>
              <a:t> </a:t>
            </a:r>
            <a:r>
              <a:rPr lang="en-US" sz="2000" dirty="0"/>
              <a:t>+ </a:t>
            </a:r>
            <a:r>
              <a:rPr lang="en-US" sz="2000" dirty="0">
                <a:solidFill>
                  <a:srgbClr val="FF0000"/>
                </a:solidFill>
              </a:rPr>
              <a:t>x</a:t>
            </a:r>
            <a:r>
              <a:rPr lang="el-GR" sz="2000" dirty="0">
                <a:solidFill>
                  <a:srgbClr val="FF0000"/>
                </a:solidFill>
              </a:rPr>
              <a:t>’</a:t>
            </a:r>
            <a:r>
              <a:rPr lang="el-GR" sz="2000" b="1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US" sz="2000" dirty="0">
                <a:solidFill>
                  <a:srgbClr val="FF0000"/>
                </a:solidFill>
              </a:rPr>
              <a:t>y</a:t>
            </a:r>
            <a:r>
              <a:rPr lang="el-GR" sz="2000" dirty="0">
                <a:solidFill>
                  <a:srgbClr val="FF0000"/>
                </a:solidFill>
              </a:rPr>
              <a:t>’</a:t>
            </a:r>
            <a:r>
              <a:rPr lang="el-GR" sz="2000" dirty="0"/>
              <a:t> </a:t>
            </a:r>
            <a:endParaRPr lang="en-GR" sz="2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6E2316-3758-7443-895F-3C9380311400}"/>
              </a:ext>
            </a:extLst>
          </p:cNvPr>
          <p:cNvGrpSpPr/>
          <p:nvPr/>
        </p:nvGrpSpPr>
        <p:grpSpPr>
          <a:xfrm>
            <a:off x="7758357" y="1794902"/>
            <a:ext cx="1174050" cy="1570736"/>
            <a:chOff x="7758357" y="1794902"/>
            <a:chExt cx="1174050" cy="1570736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A9967B5C-9EC5-DC41-84B7-1C1412827104}"/>
                </a:ext>
              </a:extLst>
            </p:cNvPr>
            <p:cNvSpPr/>
            <p:nvPr/>
          </p:nvSpPr>
          <p:spPr>
            <a:xfrm>
              <a:off x="7758358" y="1794902"/>
              <a:ext cx="1174049" cy="440694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CED07539-84A4-7844-BC48-6D56C233D071}"/>
                </a:ext>
              </a:extLst>
            </p:cNvPr>
            <p:cNvSpPr/>
            <p:nvPr/>
          </p:nvSpPr>
          <p:spPr>
            <a:xfrm>
              <a:off x="7758357" y="2924944"/>
              <a:ext cx="1174049" cy="440694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8B063BC-62FC-0243-83ED-6ADA846C1EA5}"/>
              </a:ext>
            </a:extLst>
          </p:cNvPr>
          <p:cNvSpPr/>
          <p:nvPr/>
        </p:nvSpPr>
        <p:spPr>
          <a:xfrm>
            <a:off x="6847530" y="982997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z=f(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744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utoUpdateAnimBg="0"/>
      <p:bldP spid="1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56B6D47-4C41-6D4E-8168-6589EFEAB00C}"/>
              </a:ext>
            </a:extLst>
          </p:cNvPr>
          <p:cNvSpPr/>
          <p:nvPr/>
        </p:nvSpPr>
        <p:spPr>
          <a:xfrm>
            <a:off x="5204246" y="4386761"/>
            <a:ext cx="3837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+ 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30F6C0A7-E87F-CB40-96B3-B0DF2906D5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 t="1700" r="29001" b="15350"/>
          <a:stretch/>
        </p:blipFill>
        <p:spPr>
          <a:xfrm rot="16200000">
            <a:off x="6562651" y="3770743"/>
            <a:ext cx="1169348" cy="3264171"/>
          </a:xfrm>
          <a:prstGeom prst="rect">
            <a:avLst/>
          </a:prstGeom>
        </p:spPr>
      </p:pic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el-GR" sz="3600" dirty="0">
                <a:latin typeface="Arial"/>
                <a:cs typeface="Arial"/>
              </a:rPr>
              <a:t>Άσκηση Σύνθεσης 4 (</a:t>
            </a:r>
            <a:r>
              <a:rPr lang="el-GR" sz="3600" dirty="0" err="1">
                <a:latin typeface="Arial"/>
                <a:cs typeface="Arial"/>
              </a:rPr>
              <a:t>Αθρ</a:t>
            </a:r>
            <a:r>
              <a:rPr lang="el-GR" sz="3600" dirty="0">
                <a:latin typeface="Arial"/>
                <a:cs typeface="Arial"/>
              </a:rPr>
              <a:t>. Γιν)</a:t>
            </a:r>
            <a:endParaRPr lang="el-GR" sz="3600" dirty="0"/>
          </a:p>
        </p:txBody>
      </p:sp>
      <p:sp>
        <p:nvSpPr>
          <p:cNvPr id="5127" name="Line 4"/>
          <p:cNvSpPr>
            <a:spLocks noChangeShapeType="1"/>
          </p:cNvSpPr>
          <p:nvPr/>
        </p:nvSpPr>
        <p:spPr bwMode="auto">
          <a:xfrm>
            <a:off x="357158" y="1071546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7891504" y="15216"/>
            <a:ext cx="12170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Comic Sans MS" pitchFamily="66" charset="0"/>
              </a:rPr>
              <a:t>OR: +</a:t>
            </a:r>
          </a:p>
          <a:p>
            <a:r>
              <a:rPr lang="en-US" sz="2200" b="1" dirty="0">
                <a:latin typeface="Comic Sans MS" pitchFamily="66" charset="0"/>
              </a:rPr>
              <a:t>AND: *</a:t>
            </a:r>
          </a:p>
          <a:p>
            <a:r>
              <a:rPr lang="en-US" sz="2200" b="1" dirty="0">
                <a:latin typeface="Comic Sans MS" pitchFamily="66" charset="0"/>
              </a:rPr>
              <a:t>NOT: ‘</a:t>
            </a:r>
            <a:endParaRPr lang="el-GR" sz="2200" b="1" dirty="0"/>
          </a:p>
        </p:txBody>
      </p:sp>
      <p:sp>
        <p:nvSpPr>
          <p:cNvPr id="6" name="Rectangle 32"/>
          <p:cNvSpPr/>
          <p:nvPr/>
        </p:nvSpPr>
        <p:spPr>
          <a:xfrm>
            <a:off x="126486" y="1341796"/>
            <a:ext cx="87659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Comic Sans MS" pitchFamily="66" charset="0"/>
              </a:rPr>
              <a:t>Να φτιάξετε το λογικό κύκλωμα που να εκτελεί το αποτέλεσμα ψηφοφορίας (</a:t>
            </a:r>
            <a:r>
              <a:rPr lang="en-US" sz="2000" dirty="0">
                <a:latin typeface="Comic Sans MS" pitchFamily="66" charset="0"/>
              </a:rPr>
              <a:t>YES/NO) </a:t>
            </a:r>
            <a:r>
              <a:rPr lang="el-GR" sz="2000" dirty="0">
                <a:latin typeface="Comic Sans MS" pitchFamily="66" charset="0"/>
              </a:rPr>
              <a:t>τριών ψηφοφόρων όπου ο καθένας έχει μία ψήφο και αν η πρόταση λάβει τουλάχιστον 2 ψήφους, τότε εγκρίνεται</a:t>
            </a:r>
          </a:p>
          <a:p>
            <a:endParaRPr lang="el-GR" sz="2000" dirty="0">
              <a:latin typeface="Comic Sans MS" pitchFamily="66" charset="0"/>
            </a:endParaRPr>
          </a:p>
          <a:p>
            <a:endParaRPr lang="el-GR" sz="2000" dirty="0">
              <a:latin typeface="Comic Sans MS" pitchFamily="66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166C598-DB6B-A149-BF2E-B4BA03F08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587084"/>
              </p:ext>
            </p:extLst>
          </p:nvPr>
        </p:nvGraphicFramePr>
        <p:xfrm>
          <a:off x="276126" y="2636912"/>
          <a:ext cx="4829821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20">
                  <a:extLst>
                    <a:ext uri="{9D8B030D-6E8A-4147-A177-3AD203B41FA5}">
                      <a16:colId xmlns:a16="http://schemas.microsoft.com/office/drawing/2014/main" val="324032907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555">
                  <a:extLst>
                    <a:ext uri="{9D8B030D-6E8A-4147-A177-3AD203B41FA5}">
                      <a16:colId xmlns:a16="http://schemas.microsoft.com/office/drawing/2014/main" val="1155407166"/>
                    </a:ext>
                  </a:extLst>
                </a:gridCol>
                <a:gridCol w="182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X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Y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Z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900" b="1" kern="1200" dirty="0" err="1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Αποτελεσμα</a:t>
                      </a:r>
                      <a:endParaRPr lang="en-US" sz="900" b="1" kern="120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minterms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X’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9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081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53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038771"/>
                  </a:ext>
                </a:extLst>
              </a:tr>
            </a:tbl>
          </a:graphicData>
        </a:graphic>
      </p:graphicFrame>
      <p:sp>
        <p:nvSpPr>
          <p:cNvPr id="14" name="Rectangle 26">
            <a:extLst>
              <a:ext uri="{FF2B5EF4-FFF2-40B4-BE49-F238E27FC236}">
                <a16:creationId xmlns:a16="http://schemas.microsoft.com/office/drawing/2014/main" id="{B2235CBD-B03B-2C40-93A0-7E96D28BF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3057964"/>
            <a:ext cx="999329" cy="288861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Γράψτε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τις</a:t>
            </a:r>
          </a:p>
          <a:p>
            <a:pPr algn="ctr"/>
            <a:r>
              <a:rPr lang="el-GR" dirty="0" err="1">
                <a:latin typeface="Arial"/>
                <a:cs typeface="Arial"/>
              </a:rPr>
              <a:t>καταστά</a:t>
            </a:r>
            <a:endParaRPr lang="el-GR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-σεις</a:t>
            </a: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0/1</a:t>
            </a:r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3B9C4C74-2C4B-5341-AEA5-EE3003C29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501" y="3088446"/>
            <a:ext cx="1434531" cy="286083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Ποια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είναι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τα </a:t>
            </a:r>
          </a:p>
          <a:p>
            <a:pPr algn="ctr"/>
            <a:r>
              <a:rPr lang="en-US" dirty="0" err="1">
                <a:latin typeface="Arial"/>
                <a:cs typeface="Arial"/>
              </a:rPr>
              <a:t>minterms</a:t>
            </a:r>
            <a:endParaRPr lang="en-US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που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θα </a:t>
            </a:r>
          </a:p>
          <a:p>
            <a:pPr algn="ctr"/>
            <a:r>
              <a:rPr lang="el-GR" dirty="0" err="1">
                <a:latin typeface="Arial"/>
                <a:cs typeface="Arial"/>
              </a:rPr>
              <a:t>Χρησιμο</a:t>
            </a:r>
            <a:r>
              <a:rPr lang="el-GR" dirty="0">
                <a:latin typeface="Arial"/>
                <a:cs typeface="Arial"/>
              </a:rPr>
              <a:t>-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ποιήσουμε?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6D0E6643-3CA6-8C4D-9B9C-8EFFDDA07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289" y="4343091"/>
            <a:ext cx="3395286" cy="181271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2ος τρόπος: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Δώστε την συνάρτηση </a:t>
            </a:r>
            <a:r>
              <a:rPr lang="en-US" dirty="0">
                <a:latin typeface="Arial"/>
                <a:cs typeface="Arial"/>
              </a:rPr>
              <a:t>Z</a:t>
            </a:r>
            <a:endParaRPr lang="el-GR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με «λογική» καταγραφή της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αληθούς συνθήκης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ED1D7-F585-9D40-ABE1-263106801886}"/>
              </a:ext>
            </a:extLst>
          </p:cNvPr>
          <p:cNvSpPr/>
          <p:nvPr/>
        </p:nvSpPr>
        <p:spPr>
          <a:xfrm>
            <a:off x="5204246" y="2786018"/>
            <a:ext cx="3837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V=X’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Z’ 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5437D095-29F8-4F4D-A71B-781E28EE7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941" y="2567745"/>
            <a:ext cx="3577183" cy="73044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Δώστε την συνάρτηση </a:t>
            </a:r>
            <a:r>
              <a:rPr lang="en-US" dirty="0">
                <a:latin typeface="Arial"/>
                <a:cs typeface="Arial"/>
              </a:rPr>
              <a:t>V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(χωρίς απλοποίηση)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EA3896-928C-1547-8F94-A5CE4002794D}"/>
              </a:ext>
            </a:extLst>
          </p:cNvPr>
          <p:cNvSpPr/>
          <p:nvPr/>
        </p:nvSpPr>
        <p:spPr>
          <a:xfrm>
            <a:off x="6597272" y="1979548"/>
            <a:ext cx="1468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Vote = f(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x,y,z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371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>
            <a:extLst>
              <a:ext uri="{FF2B5EF4-FFF2-40B4-BE49-F238E27FC236}">
                <a16:creationId xmlns:a16="http://schemas.microsoft.com/office/drawing/2014/main" id="{E88DAE34-3BD1-7046-A4A7-DFA1A2488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3285" y="4507751"/>
            <a:ext cx="3867549" cy="179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2"/>
          <p:cNvSpPr/>
          <p:nvPr/>
        </p:nvSpPr>
        <p:spPr>
          <a:xfrm>
            <a:off x="126486" y="1341796"/>
            <a:ext cx="8765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Comic Sans MS" pitchFamily="66" charset="0"/>
              </a:rPr>
              <a:t>Να σχεδιάσετε το κύκλωμα ενός λαμπτήρα που ελέγχεται από δύο διακόπτες (Χ, Υ). Όταν αλλάζουμε την θέση ενός διακόπτη τότε ο λαμπτήρας αλλάζει κατάσταση.</a:t>
            </a:r>
          </a:p>
          <a:p>
            <a:endParaRPr lang="el-GR" dirty="0">
              <a:latin typeface="Comic Sans MS" pitchFamily="66" charset="0"/>
            </a:endParaRPr>
          </a:p>
          <a:p>
            <a:r>
              <a:rPr lang="el-GR" dirty="0">
                <a:latin typeface="Comic Sans MS" pitchFamily="66" charset="0"/>
              </a:rPr>
              <a:t>Θεωρήστε άμα Χ=1 (ΟΝ) και Υ=1 (ΟΝ) τότε Ζ=1  (λαμπτήρας ΟΝ)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73727F0-BEFD-C844-AB9F-E25C52BC7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924546"/>
              </p:ext>
            </p:extLst>
          </p:nvPr>
        </p:nvGraphicFramePr>
        <p:xfrm>
          <a:off x="324044" y="2852936"/>
          <a:ext cx="425375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20">
                  <a:extLst>
                    <a:ext uri="{9D8B030D-6E8A-4147-A177-3AD203B41FA5}">
                      <a16:colId xmlns:a16="http://schemas.microsoft.com/office/drawing/2014/main" val="324032907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364">
                  <a:extLst>
                    <a:ext uri="{9D8B030D-6E8A-4147-A177-3AD203B41FA5}">
                      <a16:colId xmlns:a16="http://schemas.microsoft.com/office/drawing/2014/main" val="1155407166"/>
                    </a:ext>
                  </a:extLst>
                </a:gridCol>
                <a:gridCol w="1661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X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Y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Ζ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minterms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 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26">
            <a:extLst>
              <a:ext uri="{FF2B5EF4-FFF2-40B4-BE49-F238E27FC236}">
                <a16:creationId xmlns:a16="http://schemas.microsoft.com/office/drawing/2014/main" id="{979629B1-AF0A-5946-A649-134D4A7DF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186" y="3301854"/>
            <a:ext cx="999329" cy="288861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Γράψτε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τις</a:t>
            </a:r>
          </a:p>
          <a:p>
            <a:pPr algn="ctr"/>
            <a:r>
              <a:rPr lang="el-GR" dirty="0" err="1">
                <a:latin typeface="Arial"/>
                <a:cs typeface="Arial"/>
              </a:rPr>
              <a:t>καταστά</a:t>
            </a:r>
            <a:endParaRPr lang="el-GR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-σεις</a:t>
            </a: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0/1</a:t>
            </a:r>
          </a:p>
        </p:txBody>
      </p:sp>
      <p:sp>
        <p:nvSpPr>
          <p:cNvPr id="11" name="Rectangle 27">
            <a:extLst>
              <a:ext uri="{FF2B5EF4-FFF2-40B4-BE49-F238E27FC236}">
                <a16:creationId xmlns:a16="http://schemas.microsoft.com/office/drawing/2014/main" id="{28690CC6-7E22-5A4E-AD4D-C544389A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558" y="3276719"/>
            <a:ext cx="1434531" cy="286083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Ποια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είναι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τα </a:t>
            </a:r>
          </a:p>
          <a:p>
            <a:pPr algn="ctr"/>
            <a:r>
              <a:rPr lang="en-US" dirty="0" err="1">
                <a:latin typeface="Arial"/>
                <a:cs typeface="Arial"/>
              </a:rPr>
              <a:t>minterms</a:t>
            </a:r>
            <a:endParaRPr lang="en-US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που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θα </a:t>
            </a:r>
          </a:p>
          <a:p>
            <a:pPr algn="ctr"/>
            <a:r>
              <a:rPr lang="el-GR" dirty="0" err="1">
                <a:latin typeface="Arial"/>
                <a:cs typeface="Arial"/>
              </a:rPr>
              <a:t>Χρησιμο</a:t>
            </a:r>
            <a:r>
              <a:rPr lang="el-GR" dirty="0">
                <a:latin typeface="Arial"/>
                <a:cs typeface="Arial"/>
              </a:rPr>
              <a:t>-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ποιήσουμε?</a:t>
            </a:r>
          </a:p>
        </p:txBody>
      </p:sp>
      <p:sp>
        <p:nvSpPr>
          <p:cNvPr id="12" name="Rectangle 27">
            <a:extLst>
              <a:ext uri="{FF2B5EF4-FFF2-40B4-BE49-F238E27FC236}">
                <a16:creationId xmlns:a16="http://schemas.microsoft.com/office/drawing/2014/main" id="{E80F5D65-2FDF-C641-9B2E-8E61F7AEB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1572" y="4312658"/>
            <a:ext cx="4160907" cy="218521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Δώστε τ</a:t>
            </a:r>
            <a:r>
              <a:rPr lang="en-US" dirty="0">
                <a:latin typeface="Arial"/>
                <a:cs typeface="Arial"/>
              </a:rPr>
              <a:t>o </a:t>
            </a:r>
            <a:r>
              <a:rPr lang="el-GR" dirty="0">
                <a:latin typeface="Arial"/>
                <a:cs typeface="Arial"/>
              </a:rPr>
              <a:t>λογικό κύκλωμα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με χρήση </a:t>
            </a:r>
            <a:r>
              <a:rPr lang="en-US" dirty="0">
                <a:latin typeface="Arial"/>
                <a:cs typeface="Arial"/>
              </a:rPr>
              <a:t>NOT </a:t>
            </a:r>
            <a:r>
              <a:rPr lang="el-GR" dirty="0">
                <a:latin typeface="Arial"/>
                <a:cs typeface="Arial"/>
              </a:rPr>
              <a:t>και </a:t>
            </a:r>
            <a:r>
              <a:rPr lang="en-US" dirty="0">
                <a:latin typeface="Arial"/>
                <a:cs typeface="Arial"/>
              </a:rPr>
              <a:t>AND </a:t>
            </a:r>
            <a:r>
              <a:rPr lang="el-GR" dirty="0">
                <a:latin typeface="Arial"/>
                <a:cs typeface="Arial"/>
              </a:rPr>
              <a:t>πυλών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70F9D-F056-B84C-95F1-94BC1D53F8ED}"/>
              </a:ext>
            </a:extLst>
          </p:cNvPr>
          <p:cNvSpPr/>
          <p:nvPr/>
        </p:nvSpPr>
        <p:spPr>
          <a:xfrm>
            <a:off x="5252164" y="3002042"/>
            <a:ext cx="3837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Ζ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Χ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XNOR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Υ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06B58943-16AA-1544-9B28-892B46DE9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931" y="2880720"/>
            <a:ext cx="3577183" cy="73044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Δώστε την συνάρτηση Ζ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49B6BA6-2F8D-4C4F-854D-6F2BC6A7D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7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3600" dirty="0">
                <a:latin typeface="Arial"/>
                <a:cs typeface="Arial"/>
              </a:rPr>
              <a:t>Άσκηση Σύνθεσης 5 (</a:t>
            </a:r>
            <a:r>
              <a:rPr lang="el-GR" sz="3600" dirty="0" err="1">
                <a:latin typeface="Arial"/>
                <a:cs typeface="Arial"/>
              </a:rPr>
              <a:t>Αθρ</a:t>
            </a:r>
            <a:r>
              <a:rPr lang="el-GR" sz="3600" dirty="0">
                <a:latin typeface="Arial"/>
                <a:cs typeface="Arial"/>
              </a:rPr>
              <a:t>. Γιν)</a:t>
            </a:r>
            <a:endParaRPr lang="el-GR" sz="3600" dirty="0"/>
          </a:p>
        </p:txBody>
      </p:sp>
      <p:sp>
        <p:nvSpPr>
          <p:cNvPr id="18" name="Line 4">
            <a:extLst>
              <a:ext uri="{FF2B5EF4-FFF2-40B4-BE49-F238E27FC236}">
                <a16:creationId xmlns:a16="http://schemas.microsoft.com/office/drawing/2014/main" id="{E27B3423-D780-DC4F-852A-36E69B2101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58" y="1071546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9" name="Ορθογώνιο 1">
            <a:extLst>
              <a:ext uri="{FF2B5EF4-FFF2-40B4-BE49-F238E27FC236}">
                <a16:creationId xmlns:a16="http://schemas.microsoft.com/office/drawing/2014/main" id="{120B56C2-196D-CD40-ADFD-B9F592BCBAE6}"/>
              </a:ext>
            </a:extLst>
          </p:cNvPr>
          <p:cNvSpPr/>
          <p:nvPr/>
        </p:nvSpPr>
        <p:spPr>
          <a:xfrm>
            <a:off x="7891504" y="15216"/>
            <a:ext cx="12170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Comic Sans MS" pitchFamily="66" charset="0"/>
              </a:rPr>
              <a:t>OR: +</a:t>
            </a:r>
          </a:p>
          <a:p>
            <a:r>
              <a:rPr lang="en-US" sz="2200" b="1" dirty="0">
                <a:latin typeface="Comic Sans MS" pitchFamily="66" charset="0"/>
              </a:rPr>
              <a:t>AND: *</a:t>
            </a:r>
          </a:p>
          <a:p>
            <a:r>
              <a:rPr lang="en-US" sz="2200" b="1" dirty="0">
                <a:latin typeface="Comic Sans MS" pitchFamily="66" charset="0"/>
              </a:rPr>
              <a:t>NOT: ‘</a:t>
            </a:r>
            <a:endParaRPr lang="el-GR" sz="2200" b="1" dirty="0"/>
          </a:p>
        </p:txBody>
      </p:sp>
    </p:spTree>
    <p:extLst>
      <p:ext uri="{BB962C8B-B14F-4D97-AF65-F5344CB8AC3E}">
        <p14:creationId xmlns:p14="http://schemas.microsoft.com/office/powerpoint/2010/main" val="1681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BE41FFA1-E760-1348-8624-566CF5787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5483" b="25850"/>
          <a:stretch/>
        </p:blipFill>
        <p:spPr>
          <a:xfrm>
            <a:off x="5571032" y="4027564"/>
            <a:ext cx="3139551" cy="2436880"/>
          </a:xfrm>
          <a:prstGeom prst="rect">
            <a:avLst/>
          </a:prstGeom>
        </p:spPr>
      </p:pic>
      <p:sp>
        <p:nvSpPr>
          <p:cNvPr id="6" name="Rectangle 32"/>
          <p:cNvSpPr/>
          <p:nvPr/>
        </p:nvSpPr>
        <p:spPr>
          <a:xfrm>
            <a:off x="126486" y="1341796"/>
            <a:ext cx="876599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Comic Sans MS" pitchFamily="66" charset="0"/>
              </a:rPr>
              <a:t>Να σχεδιάσετε το κύκλωμα ενός λαμπτήρα που ελέγχεται από </a:t>
            </a:r>
            <a:r>
              <a:rPr lang="el-GR" dirty="0">
                <a:solidFill>
                  <a:srgbClr val="FF0000"/>
                </a:solidFill>
                <a:latin typeface="Comic Sans MS" pitchFamily="66" charset="0"/>
              </a:rPr>
              <a:t>3</a:t>
            </a:r>
            <a:r>
              <a:rPr lang="el-GR" dirty="0">
                <a:latin typeface="Comic Sans MS" pitchFamily="66" charset="0"/>
              </a:rPr>
              <a:t> διακόπτες. Όταν αλλάζουμε την θέση ενός διακόπτη τότε ο λαμπτήρας αλλάζει κατάσταση</a:t>
            </a:r>
          </a:p>
          <a:p>
            <a:endParaRPr lang="el-GR" dirty="0">
              <a:latin typeface="Comic Sans MS" pitchFamily="66" charset="0"/>
            </a:endParaRPr>
          </a:p>
          <a:p>
            <a:r>
              <a:rPr lang="el-GR" dirty="0">
                <a:latin typeface="Comic Sans MS" pitchFamily="66" charset="0"/>
              </a:rPr>
              <a:t>Θεωρήστε άμα Χ=1 (ΟΝ) και Υ=1 (ΟΝ) και Ζ=1(ΟΝ) τότε </a:t>
            </a:r>
            <a:r>
              <a:rPr lang="en-US" dirty="0">
                <a:latin typeface="Comic Sans MS" pitchFamily="66" charset="0"/>
              </a:rPr>
              <a:t>F(X,Y,Z)</a:t>
            </a:r>
            <a:r>
              <a:rPr lang="el-GR" dirty="0">
                <a:latin typeface="Comic Sans MS" pitchFamily="66" charset="0"/>
              </a:rPr>
              <a:t>=1  (λαμπτήρας ΟΝ)</a:t>
            </a:r>
          </a:p>
          <a:p>
            <a:r>
              <a:rPr lang="el-GR" sz="3200" dirty="0">
                <a:latin typeface="Comic Sans MS" pitchFamily="66" charset="0"/>
              </a:rPr>
              <a:t> </a:t>
            </a:r>
          </a:p>
          <a:p>
            <a:endParaRPr lang="el-GR" sz="3200" dirty="0">
              <a:latin typeface="Comic Sans MS" pitchFamily="66" charset="0"/>
            </a:endParaRPr>
          </a:p>
          <a:p>
            <a:endParaRPr lang="el-GR" sz="3200" dirty="0">
              <a:latin typeface="Comic Sans MS" pitchFamily="66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92AC564-19E0-5149-8F13-6FCC0D868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201409"/>
              </p:ext>
            </p:extLst>
          </p:nvPr>
        </p:nvGraphicFramePr>
        <p:xfrm>
          <a:off x="251520" y="2897920"/>
          <a:ext cx="4829821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20">
                  <a:extLst>
                    <a:ext uri="{9D8B030D-6E8A-4147-A177-3AD203B41FA5}">
                      <a16:colId xmlns:a16="http://schemas.microsoft.com/office/drawing/2014/main" val="324032907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555">
                  <a:extLst>
                    <a:ext uri="{9D8B030D-6E8A-4147-A177-3AD203B41FA5}">
                      <a16:colId xmlns:a16="http://schemas.microsoft.com/office/drawing/2014/main" val="1155407166"/>
                    </a:ext>
                  </a:extLst>
                </a:gridCol>
                <a:gridCol w="182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X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Y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Z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900" b="1" kern="1200" dirty="0" err="1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Αποτελεσμα</a:t>
                      </a:r>
                      <a:endParaRPr lang="en-US" sz="900" b="1" kern="120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minterms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highlight>
                            <a:srgbClr val="00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i="0" dirty="0">
                        <a:highlight>
                          <a:srgbClr val="00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FF"/>
                        </a:highlight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X’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i="0" dirty="0">
                        <a:highlight>
                          <a:srgbClr val="00FFFF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X’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i="0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i="0" dirty="0">
                        <a:highlight>
                          <a:srgbClr val="00FFFF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9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i="0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081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l-GR" i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53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038771"/>
                  </a:ext>
                </a:extLst>
              </a:tr>
            </a:tbl>
          </a:graphicData>
        </a:graphic>
      </p:graphicFrame>
      <p:sp>
        <p:nvSpPr>
          <p:cNvPr id="10" name="Rectangle 26">
            <a:extLst>
              <a:ext uri="{FF2B5EF4-FFF2-40B4-BE49-F238E27FC236}">
                <a16:creationId xmlns:a16="http://schemas.microsoft.com/office/drawing/2014/main" id="{09F65214-F56F-9B48-9E0D-C4946C9F7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504" y="3293657"/>
            <a:ext cx="884694" cy="262088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Γράψτε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τις</a:t>
            </a:r>
          </a:p>
          <a:p>
            <a:pPr algn="ctr"/>
            <a:r>
              <a:rPr lang="el-GR" dirty="0" err="1">
                <a:latin typeface="Arial"/>
                <a:cs typeface="Arial"/>
              </a:rPr>
              <a:t>καταστά</a:t>
            </a:r>
            <a:endParaRPr lang="el-GR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-σεις</a:t>
            </a: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0/1</a:t>
            </a:r>
          </a:p>
        </p:txBody>
      </p:sp>
      <p:sp>
        <p:nvSpPr>
          <p:cNvPr id="11" name="Rectangle 27">
            <a:extLst>
              <a:ext uri="{FF2B5EF4-FFF2-40B4-BE49-F238E27FC236}">
                <a16:creationId xmlns:a16="http://schemas.microsoft.com/office/drawing/2014/main" id="{76E807A7-8521-D34C-AF88-46D1662C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769" y="3296535"/>
            <a:ext cx="1434531" cy="293894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Ποια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είναι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τα </a:t>
            </a:r>
          </a:p>
          <a:p>
            <a:pPr algn="ctr"/>
            <a:r>
              <a:rPr lang="en-US" dirty="0" err="1">
                <a:latin typeface="Arial"/>
                <a:cs typeface="Arial"/>
              </a:rPr>
              <a:t>minterms</a:t>
            </a:r>
            <a:endParaRPr lang="en-US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που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θα </a:t>
            </a:r>
          </a:p>
          <a:p>
            <a:pPr algn="ctr"/>
            <a:r>
              <a:rPr lang="el-GR" dirty="0" err="1">
                <a:latin typeface="Arial"/>
                <a:cs typeface="Arial"/>
              </a:rPr>
              <a:t>Χρησιμο</a:t>
            </a:r>
            <a:r>
              <a:rPr lang="el-GR" dirty="0">
                <a:latin typeface="Arial"/>
                <a:cs typeface="Arial"/>
              </a:rPr>
              <a:t>-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ποιήσουμε?</a:t>
            </a:r>
          </a:p>
        </p:txBody>
      </p:sp>
      <p:sp>
        <p:nvSpPr>
          <p:cNvPr id="12" name="Rectangle 27">
            <a:extLst>
              <a:ext uri="{FF2B5EF4-FFF2-40B4-BE49-F238E27FC236}">
                <a16:creationId xmlns:a16="http://schemas.microsoft.com/office/drawing/2014/main" id="{210247AA-735B-884A-82F0-40DF232EE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402" y="3830138"/>
            <a:ext cx="3395286" cy="275322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Δώστε τ</a:t>
            </a:r>
            <a:r>
              <a:rPr lang="en-US" dirty="0">
                <a:latin typeface="Arial"/>
                <a:cs typeface="Arial"/>
              </a:rPr>
              <a:t>o </a:t>
            </a:r>
            <a:r>
              <a:rPr lang="el-GR" dirty="0">
                <a:latin typeface="Arial"/>
                <a:cs typeface="Arial"/>
              </a:rPr>
              <a:t>λογικό κύκλωμα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με χρήση απλών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(</a:t>
            </a:r>
            <a:r>
              <a:rPr lang="en-US" dirty="0">
                <a:latin typeface="Arial"/>
                <a:cs typeface="Arial"/>
              </a:rPr>
              <a:t>NOT</a:t>
            </a:r>
            <a:r>
              <a:rPr lang="el-GR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AND OR</a:t>
            </a:r>
            <a:r>
              <a:rPr lang="el-GR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l-GR" dirty="0">
                <a:latin typeface="Arial"/>
                <a:cs typeface="Arial"/>
              </a:rPr>
              <a:t>πυλών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B3A22E-E822-524F-ACC3-CA4583F60E9F}"/>
              </a:ext>
            </a:extLst>
          </p:cNvPr>
          <p:cNvSpPr/>
          <p:nvPr/>
        </p:nvSpPr>
        <p:spPr>
          <a:xfrm>
            <a:off x="5179640" y="3047026"/>
            <a:ext cx="3837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F=X’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+ X’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Z’ 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Z’ 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DEF80D40-3B96-8449-97F9-F9748C51D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7074" y="2796774"/>
            <a:ext cx="3756501" cy="73044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Δώστε την συνάρτηση </a:t>
            </a:r>
            <a:r>
              <a:rPr lang="en-US" dirty="0">
                <a:latin typeface="Arial"/>
                <a:cs typeface="Arial"/>
              </a:rPr>
              <a:t>F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(χωρίς απλοποίηση)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67F7F318-DEFF-1E43-99EF-68EA3708C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7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3600" dirty="0">
                <a:latin typeface="Arial"/>
                <a:cs typeface="Arial"/>
              </a:rPr>
              <a:t>Άσκηση Σύνθεσης 6 (</a:t>
            </a:r>
            <a:r>
              <a:rPr lang="el-GR" sz="3600" dirty="0" err="1">
                <a:latin typeface="Arial"/>
                <a:cs typeface="Arial"/>
              </a:rPr>
              <a:t>Αθρ</a:t>
            </a:r>
            <a:r>
              <a:rPr lang="el-GR" sz="3600" dirty="0">
                <a:latin typeface="Arial"/>
                <a:cs typeface="Arial"/>
              </a:rPr>
              <a:t>. Γιν)</a:t>
            </a:r>
            <a:endParaRPr lang="el-GR" sz="3600" dirty="0"/>
          </a:p>
        </p:txBody>
      </p:sp>
      <p:sp>
        <p:nvSpPr>
          <p:cNvPr id="19" name="Line 4">
            <a:extLst>
              <a:ext uri="{FF2B5EF4-FFF2-40B4-BE49-F238E27FC236}">
                <a16:creationId xmlns:a16="http://schemas.microsoft.com/office/drawing/2014/main" id="{4B3BCBE8-6970-C148-AC2A-8D0F9D5E8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58" y="1071546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" name="Ορθογώνιο 1">
            <a:extLst>
              <a:ext uri="{FF2B5EF4-FFF2-40B4-BE49-F238E27FC236}">
                <a16:creationId xmlns:a16="http://schemas.microsoft.com/office/drawing/2014/main" id="{E3F1B4D0-D9DA-CA47-9728-CE71BF31D200}"/>
              </a:ext>
            </a:extLst>
          </p:cNvPr>
          <p:cNvSpPr/>
          <p:nvPr/>
        </p:nvSpPr>
        <p:spPr>
          <a:xfrm>
            <a:off x="7891504" y="15216"/>
            <a:ext cx="12170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Comic Sans MS" pitchFamily="66" charset="0"/>
              </a:rPr>
              <a:t>OR: +</a:t>
            </a:r>
          </a:p>
          <a:p>
            <a:r>
              <a:rPr lang="en-US" sz="2200" b="1" dirty="0">
                <a:latin typeface="Comic Sans MS" pitchFamily="66" charset="0"/>
              </a:rPr>
              <a:t>AND: *</a:t>
            </a:r>
          </a:p>
          <a:p>
            <a:r>
              <a:rPr lang="en-US" sz="2200" b="1" dirty="0">
                <a:latin typeface="Comic Sans MS" pitchFamily="66" charset="0"/>
              </a:rPr>
              <a:t>NOT: ‘</a:t>
            </a:r>
            <a:endParaRPr lang="el-GR" sz="2200" b="1" dirty="0"/>
          </a:p>
        </p:txBody>
      </p:sp>
    </p:spTree>
    <p:extLst>
      <p:ext uri="{BB962C8B-B14F-4D97-AF65-F5344CB8AC3E}">
        <p14:creationId xmlns:p14="http://schemas.microsoft.com/office/powerpoint/2010/main" val="112113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14607</TotalTime>
  <Words>2789</Words>
  <Application>Microsoft Macintosh PowerPoint</Application>
  <PresentationFormat>On-screen Show (4:3)</PresentationFormat>
  <Paragraphs>642</Paragraphs>
  <Slides>32</Slides>
  <Notes>32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Arial Narrow</vt:lpstr>
      <vt:lpstr>Calibri</vt:lpstr>
      <vt:lpstr>Comic Sans MS</vt:lpstr>
      <vt:lpstr>Courier</vt:lpstr>
      <vt:lpstr>Garamond</vt:lpstr>
      <vt:lpstr>Symbol</vt:lpstr>
      <vt:lpstr>Times New Roman</vt:lpstr>
      <vt:lpstr>Wingdings</vt:lpstr>
      <vt:lpstr>Office Theme</vt:lpstr>
      <vt:lpstr>Equation</vt:lpstr>
      <vt:lpstr>Visio</vt:lpstr>
      <vt:lpstr>Εισαγωγή στην Πληροφορική και τον Προγραμματισμό Η/Υ</vt:lpstr>
      <vt:lpstr>PowerPoint Presentation</vt:lpstr>
      <vt:lpstr>Λογικές Μεταβλητές, Πύλες, Πράξεις, Συναρτήσεις</vt:lpstr>
      <vt:lpstr>ΑΝΑΛΥΣΗ &amp; ΣΥΝΘΕΣΗ</vt:lpstr>
      <vt:lpstr>Βήματα Σύνθεσης</vt:lpstr>
      <vt:lpstr>Άθροισμα γινομένων</vt:lpstr>
      <vt:lpstr>Άσκηση Σύνθεσης 4 (Αθρ. Γιν)</vt:lpstr>
      <vt:lpstr>PowerPoint Presentation</vt:lpstr>
      <vt:lpstr>PowerPoint Presentation</vt:lpstr>
      <vt:lpstr>PowerPoint Presentation</vt:lpstr>
      <vt:lpstr>Συνδυαστικά Λογικά Κυκλώματα</vt:lpstr>
      <vt:lpstr>Τυπικά Συνδυαστικά Κυκλώματα: Διακόπτες Ελέγχου (Control Switches) </vt:lpstr>
      <vt:lpstr>Τυπικά Συνδυαστικά Κυκλώματα: Μάσκες (Masks)</vt:lpstr>
      <vt:lpstr>Τυπικά Συνδυαστικά Κυκλώματα: Πολυπλέκτες (Multiplexers)</vt:lpstr>
      <vt:lpstr>Πολυπλέκτης 4 εισόδων</vt:lpstr>
      <vt:lpstr>Πολυπλέκτης 4 εισόδων</vt:lpstr>
      <vt:lpstr>Τυπικά Συνδυαστικά Κυκλώματα: Αποπολυπλέκτες (Demultiplexers)</vt:lpstr>
      <vt:lpstr>Τυπικά Συνδυαστικά Κυκλώματα: Αποκωδικοποιητές (Decoders)</vt:lpstr>
      <vt:lpstr>Τυπικά Συνδυαστικά Κυκλώματα: Αποκωδικοποιητές (Decoders)</vt:lpstr>
      <vt:lpstr>Άσκηση (7 segment decoder)</vt:lpstr>
      <vt:lpstr>Άσκηση (7 segment decoder)</vt:lpstr>
      <vt:lpstr>Τυπικά Συνδυαστικά Κυκλώματα: Κωδικοποιητές (Encoders)</vt:lpstr>
      <vt:lpstr>PowerPoint Presentation</vt:lpstr>
      <vt:lpstr>Τυπικά Συνδυαστικά Κυκλώματα: Αθροιστές (ΕΚΤΟΣ ΥΛΗΣ)</vt:lpstr>
      <vt:lpstr>Τυπικά Συνδυαστικά Κυκλώματα: Αθροιστές (ΕΚΤΟΣ ΥΛΗΣ)</vt:lpstr>
      <vt:lpstr>Τυπικά Συνδυαστικά Κυκλώματα: Αθροιστές           (συνεχ.)</vt:lpstr>
      <vt:lpstr>Τυπικά Συνδυαστικά Κυκλώματα: Αθροιστές           (συνεχ.)</vt:lpstr>
      <vt:lpstr>Ακολουθιακά Λογικά Κυκλώματα (εκτός ύλης)</vt:lpstr>
      <vt:lpstr>Ακολουθιακά Λογικά Κυκλώματα</vt:lpstr>
      <vt:lpstr>To RS Flip-Flop</vt:lpstr>
      <vt:lpstr>END</vt:lpstr>
      <vt:lpstr>Άλλες Ασκήσεις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LGA</dc:creator>
  <cp:lastModifiedBy>Leonidas Alexopoulos</cp:lastModifiedBy>
  <cp:revision>543</cp:revision>
  <dcterms:created xsi:type="dcterms:W3CDTF">2011-09-11T06:24:43Z</dcterms:created>
  <dcterms:modified xsi:type="dcterms:W3CDTF">2022-05-20T05:16:11Z</dcterms:modified>
</cp:coreProperties>
</file>