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49" r:id="rId2"/>
    <p:sldId id="563" r:id="rId3"/>
    <p:sldId id="555" r:id="rId4"/>
    <p:sldId id="505" r:id="rId5"/>
    <p:sldId id="885" r:id="rId6"/>
    <p:sldId id="886" r:id="rId7"/>
    <p:sldId id="298" r:id="rId8"/>
    <p:sldId id="260" r:id="rId9"/>
    <p:sldId id="299" r:id="rId10"/>
    <p:sldId id="896" r:id="rId11"/>
    <p:sldId id="888" r:id="rId12"/>
    <p:sldId id="887" r:id="rId13"/>
    <p:sldId id="897" r:id="rId14"/>
    <p:sldId id="889" r:id="rId15"/>
    <p:sldId id="898" r:id="rId16"/>
    <p:sldId id="890" r:id="rId17"/>
    <p:sldId id="277" r:id="rId18"/>
    <p:sldId id="278" r:id="rId19"/>
    <p:sldId id="892" r:id="rId20"/>
    <p:sldId id="895" r:id="rId21"/>
    <p:sldId id="894" r:id="rId22"/>
    <p:sldId id="938" r:id="rId23"/>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21" autoAdjust="0"/>
    <p:restoredTop sz="93178" autoAdjust="0"/>
  </p:normalViewPr>
  <p:slideViewPr>
    <p:cSldViewPr>
      <p:cViewPr varScale="1">
        <p:scale>
          <a:sx n="103" d="100"/>
          <a:sy n="103" d="100"/>
        </p:scale>
        <p:origin x="960" y="184"/>
      </p:cViewPr>
      <p:guideLst>
        <p:guide orient="horz" pos="2160"/>
        <p:guide pos="2880"/>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7F78601-099E-45F8-BCD0-1AE9B23B4703}" type="datetimeFigureOut">
              <a:rPr lang="el-GR"/>
              <a:pPr>
                <a:defRPr/>
              </a:pPr>
              <a:t>24/5/22</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A854398-7202-40BD-9057-CD5BAC32BD87}" type="slidenum">
              <a:rPr lang="el-GR"/>
              <a:pPr>
                <a:defRPr/>
              </a:pPr>
              <a:t>‹#›</a:t>
            </a:fld>
            <a:endParaRPr lang="el-GR"/>
          </a:p>
        </p:txBody>
      </p:sp>
    </p:spTree>
    <p:extLst>
      <p:ext uri="{BB962C8B-B14F-4D97-AF65-F5344CB8AC3E}">
        <p14:creationId xmlns:p14="http://schemas.microsoft.com/office/powerpoint/2010/main" val="41835296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84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47C4BD-AA80-4732-ADF5-B05F1171D9F2}" type="slidenum">
              <a:rPr lang="el-GR" smtClean="0"/>
              <a:pPr fontAlgn="base">
                <a:spcBef>
                  <a:spcPct val="0"/>
                </a:spcBef>
                <a:spcAft>
                  <a:spcPct val="0"/>
                </a:spcAft>
                <a:defRPr/>
              </a:pPr>
              <a:t>1</a:t>
            </a:fld>
            <a:endParaRPr lang="el-GR"/>
          </a:p>
        </p:txBody>
      </p:sp>
    </p:spTree>
    <p:extLst>
      <p:ext uri="{BB962C8B-B14F-4D97-AF65-F5344CB8AC3E}">
        <p14:creationId xmlns:p14="http://schemas.microsoft.com/office/powerpoint/2010/main" val="1750817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13</a:t>
            </a:fld>
            <a:endParaRPr lang="en-US"/>
          </a:p>
        </p:txBody>
      </p:sp>
    </p:spTree>
    <p:extLst>
      <p:ext uri="{BB962C8B-B14F-4D97-AF65-F5344CB8AC3E}">
        <p14:creationId xmlns:p14="http://schemas.microsoft.com/office/powerpoint/2010/main" val="3588581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14</a:t>
            </a:fld>
            <a:endParaRPr lang="en-US"/>
          </a:p>
        </p:txBody>
      </p:sp>
    </p:spTree>
    <p:extLst>
      <p:ext uri="{BB962C8B-B14F-4D97-AF65-F5344CB8AC3E}">
        <p14:creationId xmlns:p14="http://schemas.microsoft.com/office/powerpoint/2010/main" val="2221570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15</a:t>
            </a:fld>
            <a:endParaRPr lang="en-US"/>
          </a:p>
        </p:txBody>
      </p:sp>
    </p:spTree>
    <p:extLst>
      <p:ext uri="{BB962C8B-B14F-4D97-AF65-F5344CB8AC3E}">
        <p14:creationId xmlns:p14="http://schemas.microsoft.com/office/powerpoint/2010/main" val="3382327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16</a:t>
            </a:fld>
            <a:endParaRPr lang="en-US"/>
          </a:p>
        </p:txBody>
      </p:sp>
    </p:spTree>
    <p:extLst>
      <p:ext uri="{BB962C8B-B14F-4D97-AF65-F5344CB8AC3E}">
        <p14:creationId xmlns:p14="http://schemas.microsoft.com/office/powerpoint/2010/main" val="2403914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19</a:t>
            </a:fld>
            <a:endParaRPr lang="en-US"/>
          </a:p>
        </p:txBody>
      </p:sp>
    </p:spTree>
    <p:extLst>
      <p:ext uri="{BB962C8B-B14F-4D97-AF65-F5344CB8AC3E}">
        <p14:creationId xmlns:p14="http://schemas.microsoft.com/office/powerpoint/2010/main" val="1231256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20</a:t>
            </a:fld>
            <a:endParaRPr lang="en-US"/>
          </a:p>
        </p:txBody>
      </p:sp>
    </p:spTree>
    <p:extLst>
      <p:ext uri="{BB962C8B-B14F-4D97-AF65-F5344CB8AC3E}">
        <p14:creationId xmlns:p14="http://schemas.microsoft.com/office/powerpoint/2010/main" val="3726107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21</a:t>
            </a:fld>
            <a:endParaRPr lang="en-US"/>
          </a:p>
        </p:txBody>
      </p:sp>
    </p:spTree>
    <p:extLst>
      <p:ext uri="{BB962C8B-B14F-4D97-AF65-F5344CB8AC3E}">
        <p14:creationId xmlns:p14="http://schemas.microsoft.com/office/powerpoint/2010/main" val="3760536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 altLang="en-US" dirty="0">
                <a:cs typeface="Arial" panose="020B0604020202020204" pitchFamily="34" charset="0"/>
              </a:rPr>
              <a:t>Κάθε εντολή</a:t>
            </a:r>
            <a:r>
              <a:rPr lang="en-US" altLang="en-US" dirty="0">
                <a:cs typeface="Arial" panose="020B0604020202020204" pitchFamily="34" charset="0"/>
              </a:rPr>
              <a:t> </a:t>
            </a:r>
            <a:r>
              <a:rPr lang="el-GR" altLang="en-US" dirty="0">
                <a:cs typeface="Arial" panose="020B0604020202020204" pitchFamily="34" charset="0"/>
              </a:rPr>
              <a:t>λέει τι θα κάνουν (</a:t>
            </a:r>
            <a:r>
              <a:rPr lang="el-GR" altLang="en-US" dirty="0" err="1">
                <a:cs typeface="Arial" panose="020B0604020202020204" pitchFamily="34" charset="0"/>
              </a:rPr>
              <a:t>κωδ</a:t>
            </a:r>
            <a:r>
              <a:rPr lang="el-GR" altLang="en-US" dirty="0">
                <a:cs typeface="Arial" panose="020B0604020202020204" pitchFamily="34" charset="0"/>
              </a:rPr>
              <a:t>.) οι  </a:t>
            </a:r>
            <a:r>
              <a:rPr lang="el-GR" altLang="en-US" b="1" dirty="0">
                <a:cs typeface="Arial" panose="020B0604020202020204" pitchFamily="34" charset="0"/>
              </a:rPr>
              <a:t>θέσεις προορισμού </a:t>
            </a:r>
            <a:r>
              <a:rPr lang="el-GR" altLang="en-US" dirty="0">
                <a:cs typeface="Arial" panose="020B0604020202020204" pitchFamily="34" charset="0"/>
              </a:rPr>
              <a:t> </a:t>
            </a:r>
            <a:r>
              <a:rPr lang="el" altLang="en-US" dirty="0">
                <a:cs typeface="Arial" panose="020B0604020202020204" pitchFamily="34" charset="0"/>
              </a:rPr>
              <a:t> </a:t>
            </a:r>
            <a:endParaRPr lang="en-US" dirty="0"/>
          </a:p>
          <a:p>
            <a:endParaRPr lang="el-GR" dirty="0"/>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22</a:t>
            </a:fld>
            <a:endParaRPr lang="en-US"/>
          </a:p>
        </p:txBody>
      </p:sp>
    </p:spTree>
    <p:extLst>
      <p:ext uri="{BB962C8B-B14F-4D97-AF65-F5344CB8AC3E}">
        <p14:creationId xmlns:p14="http://schemas.microsoft.com/office/powerpoint/2010/main" val="1451076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D10EB33-829A-4DEC-A724-CADEF8D381D0}" type="slidenum">
              <a:rPr lang="en-US" smtClean="0">
                <a:latin typeface="Arial" pitchFamily="34" charset="0"/>
              </a:rPr>
              <a:pPr/>
              <a:t>2</a:t>
            </a:fld>
            <a:endParaRPr lang="en-US">
              <a:latin typeface="Arial"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l-GR">
              <a:latin typeface="Arial" pitchFamily="34" charset="0"/>
            </a:endParaRPr>
          </a:p>
        </p:txBody>
      </p:sp>
    </p:spTree>
    <p:extLst>
      <p:ext uri="{BB962C8B-B14F-4D97-AF65-F5344CB8AC3E}">
        <p14:creationId xmlns:p14="http://schemas.microsoft.com/office/powerpoint/2010/main" val="108815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latin typeface="Arial" pitchFamily="34" charset="0"/>
            </a:endParaRPr>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FA318A-A23F-40CB-874F-02646D23DF60}" type="slidenum">
              <a:rPr lang="en-US" smtClean="0">
                <a:latin typeface="Arial" pitchFamily="34" charset="0"/>
              </a:rPr>
              <a:pPr fontAlgn="base">
                <a:spcBef>
                  <a:spcPct val="0"/>
                </a:spcBef>
                <a:spcAft>
                  <a:spcPct val="0"/>
                </a:spcAft>
              </a:pPr>
              <a:t>3</a:t>
            </a:fld>
            <a:endParaRPr lang="en-US">
              <a:latin typeface="Arial" pitchFamily="34" charset="0"/>
            </a:endParaRPr>
          </a:p>
        </p:txBody>
      </p:sp>
    </p:spTree>
    <p:extLst>
      <p:ext uri="{BB962C8B-B14F-4D97-AF65-F5344CB8AC3E}">
        <p14:creationId xmlns:p14="http://schemas.microsoft.com/office/powerpoint/2010/main" val="3476498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4</a:t>
            </a:fld>
            <a:endParaRPr lang="en-US"/>
          </a:p>
        </p:txBody>
      </p:sp>
    </p:spTree>
    <p:extLst>
      <p:ext uri="{BB962C8B-B14F-4D97-AF65-F5344CB8AC3E}">
        <p14:creationId xmlns:p14="http://schemas.microsoft.com/office/powerpoint/2010/main" val="18895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5</a:t>
            </a:fld>
            <a:endParaRPr lang="en-US"/>
          </a:p>
        </p:txBody>
      </p:sp>
    </p:spTree>
    <p:extLst>
      <p:ext uri="{BB962C8B-B14F-4D97-AF65-F5344CB8AC3E}">
        <p14:creationId xmlns:p14="http://schemas.microsoft.com/office/powerpoint/2010/main" val="3844474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6</a:t>
            </a:fld>
            <a:endParaRPr lang="en-US"/>
          </a:p>
        </p:txBody>
      </p:sp>
    </p:spTree>
    <p:extLst>
      <p:ext uri="{BB962C8B-B14F-4D97-AF65-F5344CB8AC3E}">
        <p14:creationId xmlns:p14="http://schemas.microsoft.com/office/powerpoint/2010/main" val="2056887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10</a:t>
            </a:fld>
            <a:endParaRPr lang="en-US"/>
          </a:p>
        </p:txBody>
      </p:sp>
    </p:spTree>
    <p:extLst>
      <p:ext uri="{BB962C8B-B14F-4D97-AF65-F5344CB8AC3E}">
        <p14:creationId xmlns:p14="http://schemas.microsoft.com/office/powerpoint/2010/main" val="3411484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11</a:t>
            </a:fld>
            <a:endParaRPr lang="en-US"/>
          </a:p>
        </p:txBody>
      </p:sp>
    </p:spTree>
    <p:extLst>
      <p:ext uri="{BB962C8B-B14F-4D97-AF65-F5344CB8AC3E}">
        <p14:creationId xmlns:p14="http://schemas.microsoft.com/office/powerpoint/2010/main" val="51457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a:p>
        </p:txBody>
      </p:sp>
      <p:sp>
        <p:nvSpPr>
          <p:cNvPr id="4" name="Slide Number Placeholder 3"/>
          <p:cNvSpPr>
            <a:spLocks noGrp="1"/>
          </p:cNvSpPr>
          <p:nvPr>
            <p:ph type="sldNum" sz="quarter" idx="5"/>
          </p:nvPr>
        </p:nvSpPr>
        <p:spPr/>
        <p:txBody>
          <a:bodyPr/>
          <a:lstStyle/>
          <a:p>
            <a:pPr>
              <a:defRPr/>
            </a:pPr>
            <a:fld id="{1BE151DB-D101-4527-A7F1-A818BFC18704}" type="slidenum">
              <a:rPr lang="en-US" smtClean="0"/>
              <a:pPr>
                <a:defRPr/>
              </a:pPr>
              <a:t>12</a:t>
            </a:fld>
            <a:endParaRPr lang="en-US"/>
          </a:p>
        </p:txBody>
      </p:sp>
    </p:spTree>
    <p:extLst>
      <p:ext uri="{BB962C8B-B14F-4D97-AF65-F5344CB8AC3E}">
        <p14:creationId xmlns:p14="http://schemas.microsoft.com/office/powerpoint/2010/main" val="1025677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2B0A75A2-6513-4F74-B4C9-50D5DD501781}" type="datetimeFigureOut">
              <a:rPr lang="el-GR"/>
              <a:pPr>
                <a:defRPr/>
              </a:pPr>
              <a:t>24/5/22</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68FE28C2-EF1C-44C8-93A8-208767FD1DF8}"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4AC4CDEC-AF6D-425F-8A66-61BF2C36B08F}" type="datetimeFigureOut">
              <a:rPr lang="el-GR"/>
              <a:pPr>
                <a:defRPr/>
              </a:pPr>
              <a:t>24/5/22</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72263D4B-BB2E-4191-8C9C-97827A7D900F}"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29F4A888-302A-4E6D-A28D-5C1C4FB2796C}" type="datetimeFigureOut">
              <a:rPr lang="el-GR"/>
              <a:pPr>
                <a:defRPr/>
              </a:pPr>
              <a:t>24/5/22</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37CB328-FF7D-40BE-A2CB-D1A437031F69}"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33F5187B-38D4-40FD-A9FD-C193690B24B0}" type="datetimeFigureOut">
              <a:rPr lang="el-GR"/>
              <a:pPr>
                <a:defRPr/>
              </a:pPr>
              <a:t>24/5/22</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97374511-FC34-475C-8D6E-8059F11541EC}"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E5D8ADA-D893-49C2-B64E-F542A6171E4E}" type="datetimeFigureOut">
              <a:rPr lang="el-GR"/>
              <a:pPr>
                <a:defRPr/>
              </a:pPr>
              <a:t>24/5/22</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B481D2CF-7F72-48D6-85CA-82267E4A3C04}"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17B86E20-6D31-42B1-9112-E06F87710F6E}" type="datetimeFigureOut">
              <a:rPr lang="el-GR"/>
              <a:pPr>
                <a:defRPr/>
              </a:pPr>
              <a:t>24/5/22</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9C9AF140-CBDF-42B3-9F54-891D3C3C95BD}"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C9029AC0-9535-4E57-B4A8-ACF388215A80}" type="datetimeFigureOut">
              <a:rPr lang="el-GR"/>
              <a:pPr>
                <a:defRPr/>
              </a:pPr>
              <a:t>24/5/22</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C9353665-E939-444C-A47F-08853EA861F0}"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96B0EEE0-BFCA-4E41-A56D-BAC6A6FC5C65}" type="datetimeFigureOut">
              <a:rPr lang="el-GR"/>
              <a:pPr>
                <a:defRPr/>
              </a:pPr>
              <a:t>24/5/22</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1E0052B8-BD6E-4543-8028-9733839041CC}"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181385-49CB-44DD-BDB1-6F212B4F5779}" type="datetimeFigureOut">
              <a:rPr lang="el-GR"/>
              <a:pPr>
                <a:defRPr/>
              </a:pPr>
              <a:t>24/5/22</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7E33652F-4AFA-4B5F-923F-7FBEAE306113}"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9C601F4-7138-4F4A-B180-7EAD173EF2A2}" type="datetimeFigureOut">
              <a:rPr lang="el-GR"/>
              <a:pPr>
                <a:defRPr/>
              </a:pPr>
              <a:t>24/5/22</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8BC02736-0260-46DE-B9A2-0AB08C554BD4}"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C5B32C0-9D2B-4F78-A713-F9B11A90E30C}" type="datetimeFigureOut">
              <a:rPr lang="el-GR"/>
              <a:pPr>
                <a:defRPr/>
              </a:pPr>
              <a:t>24/5/22</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5DF291D6-B77C-4D13-BA97-516B31D460BC}"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l-G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A048054-9D80-4CEA-AF9A-06F4D6EDF977}" type="datetimeFigureOut">
              <a:rPr lang="el-GR"/>
              <a:pPr>
                <a:defRPr/>
              </a:pPr>
              <a:t>24/5/22</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9AB3505-7293-4F38-AE07-8A00FC3405D5}"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eo@mail.ntua.g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en.wikipedia.org/wiki/Memory_hierarch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png"/><Relationship Id="rId4" Type="http://schemas.openxmlformats.org/officeDocument/2006/relationships/image" Target="../media/image22.tiff"/></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1840" y="908050"/>
            <a:ext cx="5834063" cy="1470025"/>
          </a:xfrm>
        </p:spPr>
        <p:txBody>
          <a:bodyPr>
            <a:normAutofit fontScale="90000"/>
          </a:bodyPr>
          <a:lstStyle/>
          <a:p>
            <a:pPr algn="l"/>
            <a:r>
              <a:rPr lang="el-GR" b="1" dirty="0"/>
              <a:t>Εισαγωγή στην Πληροφορική και τον Προγραμματισμό Η/Υ</a:t>
            </a:r>
          </a:p>
        </p:txBody>
      </p:sp>
      <p:sp>
        <p:nvSpPr>
          <p:cNvPr id="3" name="Subtitle 2"/>
          <p:cNvSpPr>
            <a:spLocks noGrp="1"/>
          </p:cNvSpPr>
          <p:nvPr>
            <p:ph type="subTitle" idx="1"/>
          </p:nvPr>
        </p:nvSpPr>
        <p:spPr>
          <a:xfrm>
            <a:off x="1468437" y="4855270"/>
            <a:ext cx="6400800" cy="1752600"/>
          </a:xfrm>
        </p:spPr>
        <p:txBody>
          <a:bodyPr rtlCol="0">
            <a:noAutofit/>
          </a:bodyPr>
          <a:lstStyle/>
          <a:p>
            <a:pPr eaLnBrk="1" fontAlgn="auto" hangingPunct="1">
              <a:spcAft>
                <a:spcPts val="0"/>
              </a:spcAft>
              <a:defRPr/>
            </a:pPr>
            <a:r>
              <a:rPr lang="el-GR" sz="2400" b="1" dirty="0"/>
              <a:t>Λεωνίδας Αλεξόπουλος</a:t>
            </a:r>
          </a:p>
          <a:p>
            <a:pPr eaLnBrk="1" fontAlgn="auto" hangingPunct="1">
              <a:spcAft>
                <a:spcPts val="0"/>
              </a:spcAft>
              <a:defRPr/>
            </a:pPr>
            <a:r>
              <a:rPr lang="el-GR" sz="2400" b="1" dirty="0"/>
              <a:t>Αν. Καθηγητής ΕΜΠ</a:t>
            </a:r>
          </a:p>
          <a:p>
            <a:pPr eaLnBrk="1" fontAlgn="auto" hangingPunct="1">
              <a:spcAft>
                <a:spcPts val="0"/>
              </a:spcAft>
              <a:defRPr/>
            </a:pPr>
            <a:r>
              <a:rPr lang="en-US" sz="2400" b="1" dirty="0"/>
              <a:t>E-mail: </a:t>
            </a:r>
            <a:r>
              <a:rPr lang="en-US" sz="2400" b="1" dirty="0">
                <a:hlinkClick r:id="rId3"/>
              </a:rPr>
              <a:t>leo@mail.ntua.gr</a:t>
            </a:r>
            <a:endParaRPr lang="el-GR" sz="2400" b="1" dirty="0"/>
          </a:p>
          <a:p>
            <a:pPr eaLnBrk="1" fontAlgn="auto" hangingPunct="1">
              <a:spcAft>
                <a:spcPts val="0"/>
              </a:spcAft>
              <a:defRPr/>
            </a:pPr>
            <a:r>
              <a:rPr lang="el-GR" sz="2400" b="1" dirty="0" err="1"/>
              <a:t>Τηλ</a:t>
            </a:r>
            <a:r>
              <a:rPr lang="el-GR" sz="2400" b="1" dirty="0"/>
              <a:t>: 210 772-1666</a:t>
            </a:r>
            <a:endParaRPr lang="en-US" sz="2400" b="1" dirty="0"/>
          </a:p>
          <a:p>
            <a:pPr eaLnBrk="1" fontAlgn="auto" hangingPunct="1">
              <a:spcAft>
                <a:spcPts val="0"/>
              </a:spcAft>
              <a:defRPr/>
            </a:pPr>
            <a:endParaRPr lang="el-GR" sz="2400" b="1" dirty="0"/>
          </a:p>
        </p:txBody>
      </p:sp>
      <p:pic>
        <p:nvPicPr>
          <p:cNvPr id="9220" name="Picture 2"/>
          <p:cNvPicPr>
            <a:picLocks noChangeAspect="1" noChangeArrowheads="1"/>
          </p:cNvPicPr>
          <p:nvPr/>
        </p:nvPicPr>
        <p:blipFill>
          <a:blip r:embed="rId4"/>
          <a:srcRect/>
          <a:stretch>
            <a:fillRect/>
          </a:stretch>
        </p:blipFill>
        <p:spPr bwMode="auto">
          <a:xfrm>
            <a:off x="22225" y="250130"/>
            <a:ext cx="2892425" cy="2892425"/>
          </a:xfrm>
          <a:prstGeom prst="rect">
            <a:avLst/>
          </a:prstGeom>
          <a:noFill/>
          <a:ln w="9525">
            <a:noFill/>
            <a:miter lim="800000"/>
            <a:headEnd/>
            <a:tailEnd/>
          </a:ln>
        </p:spPr>
      </p:pic>
      <p:sp>
        <p:nvSpPr>
          <p:cNvPr id="10" name="TextBox 3"/>
          <p:cNvSpPr txBox="1"/>
          <p:nvPr/>
        </p:nvSpPr>
        <p:spPr>
          <a:xfrm>
            <a:off x="285719" y="2754792"/>
            <a:ext cx="8569325" cy="1384995"/>
          </a:xfrm>
          <a:prstGeom prst="rect">
            <a:avLst/>
          </a:prstGeom>
          <a:noFill/>
        </p:spPr>
        <p:txBody>
          <a:bodyPr wrap="square" lIns="0" tIns="0" rIns="0" bIns="0">
            <a:spAutoFit/>
          </a:bodyPr>
          <a:lstStyle/>
          <a:p>
            <a:pPr algn="ctr" fontAlgn="auto">
              <a:lnSpc>
                <a:spcPts val="3565"/>
              </a:lnSpc>
              <a:spcBef>
                <a:spcPts val="0"/>
              </a:spcBef>
              <a:spcAft>
                <a:spcPts val="0"/>
              </a:spcAft>
              <a:defRPr/>
            </a:pPr>
            <a:endParaRPr lang="en-US" sz="3083" b="1" dirty="0">
              <a:solidFill>
                <a:srgbClr val="FF0000"/>
              </a:solidFill>
              <a:latin typeface="Arial"/>
              <a:cs typeface="Arial"/>
            </a:endParaRPr>
          </a:p>
          <a:p>
            <a:pPr algn="ctr" fontAlgn="auto">
              <a:lnSpc>
                <a:spcPts val="3565"/>
              </a:lnSpc>
              <a:spcBef>
                <a:spcPts val="0"/>
              </a:spcBef>
              <a:spcAft>
                <a:spcPts val="0"/>
              </a:spcAft>
              <a:defRPr/>
            </a:pPr>
            <a:r>
              <a:rPr lang="en-US" sz="3083" b="1" dirty="0">
                <a:solidFill>
                  <a:srgbClr val="FF0000"/>
                </a:solidFill>
                <a:latin typeface="Arial"/>
                <a:cs typeface="Arial"/>
              </a:rPr>
              <a:t>10</a:t>
            </a:r>
            <a:r>
              <a:rPr lang="el-GR" sz="3083" b="1" baseline="30000" dirty="0">
                <a:solidFill>
                  <a:srgbClr val="FF0000"/>
                </a:solidFill>
                <a:latin typeface="Arial"/>
                <a:cs typeface="Arial"/>
              </a:rPr>
              <a:t>ο</a:t>
            </a:r>
            <a:r>
              <a:rPr lang="el-GR" sz="3083" b="1" dirty="0">
                <a:solidFill>
                  <a:srgbClr val="FF0000"/>
                </a:solidFill>
                <a:latin typeface="Arial"/>
                <a:cs typeface="Arial"/>
              </a:rPr>
              <a:t> Μάθημα</a:t>
            </a:r>
            <a:endParaRPr lang="en-CA" sz="3083" b="1" dirty="0">
              <a:solidFill>
                <a:srgbClr val="FF0000"/>
              </a:solidFill>
              <a:latin typeface="Arial"/>
              <a:cs typeface="Arial"/>
            </a:endParaRPr>
          </a:p>
          <a:p>
            <a:pPr algn="ctr" fontAlgn="auto">
              <a:lnSpc>
                <a:spcPts val="3565"/>
              </a:lnSpc>
              <a:spcBef>
                <a:spcPts val="0"/>
              </a:spcBef>
              <a:spcAft>
                <a:spcPts val="0"/>
              </a:spcAft>
              <a:defRPr/>
            </a:pPr>
            <a:endParaRPr lang="en-CA" sz="3083" dirty="0">
              <a:solidFill>
                <a:srgbClr val="000000"/>
              </a:solidFill>
              <a:latin typeface="+mn-lt"/>
            </a:endParaRPr>
          </a:p>
        </p:txBody>
      </p:sp>
      <p:sp>
        <p:nvSpPr>
          <p:cNvPr id="6" name="Slide Number Placeholder 5"/>
          <p:cNvSpPr>
            <a:spLocks noGrp="1"/>
          </p:cNvSpPr>
          <p:nvPr>
            <p:ph type="sldNum" sz="quarter" idx="12"/>
          </p:nvPr>
        </p:nvSpPr>
        <p:spPr>
          <a:xfrm>
            <a:off x="7010400" y="6492875"/>
            <a:ext cx="2133600" cy="365125"/>
          </a:xfrm>
        </p:spPr>
        <p:txBody>
          <a:bodyPr/>
          <a:lstStyle/>
          <a:p>
            <a:pPr>
              <a:defRPr/>
            </a:pPr>
            <a:fld id="{2A5B6304-2CA7-47A5-BF82-3162BEA2A62D}" type="slidenum">
              <a:rPr lang="en-US" smtClean="0"/>
              <a:pPr>
                <a:defRPr/>
              </a:pPr>
              <a:t>1</a:t>
            </a:fld>
            <a:endParaRPr lang="en-US"/>
          </a:p>
        </p:txBody>
      </p:sp>
      <p:sp>
        <p:nvSpPr>
          <p:cNvPr id="7" name="Rectangle 6">
            <a:extLst>
              <a:ext uri="{FF2B5EF4-FFF2-40B4-BE49-F238E27FC236}">
                <a16:creationId xmlns:a16="http://schemas.microsoft.com/office/drawing/2014/main" id="{D707AFB9-9D1E-EA40-92F4-0458A6240F9B}"/>
              </a:ext>
            </a:extLst>
          </p:cNvPr>
          <p:cNvSpPr/>
          <p:nvPr/>
        </p:nvSpPr>
        <p:spPr>
          <a:xfrm>
            <a:off x="501929" y="3870173"/>
            <a:ext cx="8136904" cy="369332"/>
          </a:xfrm>
          <a:prstGeom prst="rect">
            <a:avLst/>
          </a:prstGeom>
        </p:spPr>
        <p:txBody>
          <a:bodyPr wrap="square">
            <a:spAutoFit/>
          </a:bodyPr>
          <a:lstStyle/>
          <a:p>
            <a:pPr algn="ctr"/>
            <a:r>
              <a:rPr lang="el-GR" b="1" dirty="0">
                <a:solidFill>
                  <a:srgbClr val="FF0000"/>
                </a:solidFill>
                <a:latin typeface="Arial"/>
                <a:cs typeface="Arial"/>
              </a:rPr>
              <a:t>Οργάνωση Υπολογιστών</a:t>
            </a:r>
            <a:r>
              <a:rPr lang="en-US" b="1">
                <a:solidFill>
                  <a:srgbClr val="FF0000"/>
                </a:solidFill>
                <a:latin typeface="Arial"/>
                <a:cs typeface="Arial"/>
              </a:rPr>
              <a:t> - I</a:t>
            </a:r>
            <a:endParaRPr lang="en-US" dirty="0">
              <a:solidFill>
                <a:srgbClr val="FF0000"/>
              </a:solidFill>
            </a:endParaRPr>
          </a:p>
        </p:txBody>
      </p:sp>
    </p:spTree>
    <p:extLst>
      <p:ext uri="{BB962C8B-B14F-4D97-AF65-F5344CB8AC3E}">
        <p14:creationId xmlns:p14="http://schemas.microsoft.com/office/powerpoint/2010/main" val="2508095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740964"/>
          </a:xfrm>
        </p:spPr>
        <p:txBody>
          <a:bodyPr/>
          <a:lstStyle/>
          <a:p>
            <a:r>
              <a:rPr lang="el" b="1" dirty="0">
                <a:solidFill>
                  <a:srgbClr val="000000"/>
                </a:solidFill>
                <a:latin typeface="Arial" panose="020B0604020202020204" pitchFamily="34" charset="0"/>
                <a:cs typeface="Arial" panose="020B0604020202020204" pitchFamily="34" charset="0"/>
              </a:rPr>
              <a:t>2. Κύρια Μνήμη - Ι</a:t>
            </a:r>
            <a:endParaRPr lang="en-US" dirty="0">
              <a:latin typeface="Arial" panose="020B0604020202020204" pitchFamily="34" charset="0"/>
              <a:cs typeface="Arial" panose="020B0604020202020204" pitchFamily="34" charset="0"/>
            </a:endParaRPr>
          </a:p>
        </p:txBody>
      </p:sp>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10</a:t>
            </a:fld>
            <a:endParaRPr lang="en-US" dirty="0"/>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sp>
        <p:nvSpPr>
          <p:cNvPr id="8" name="Rectangle 7">
            <a:extLst>
              <a:ext uri="{FF2B5EF4-FFF2-40B4-BE49-F238E27FC236}">
                <a16:creationId xmlns:a16="http://schemas.microsoft.com/office/drawing/2014/main" id="{C02DBF9D-BD07-1E4F-86BF-09D86EA1B68F}"/>
              </a:ext>
            </a:extLst>
          </p:cNvPr>
          <p:cNvSpPr/>
          <p:nvPr/>
        </p:nvSpPr>
        <p:spPr>
          <a:xfrm>
            <a:off x="251520" y="3650905"/>
            <a:ext cx="8396371" cy="2031325"/>
          </a:xfrm>
          <a:prstGeom prst="rect">
            <a:avLst/>
          </a:prstGeom>
        </p:spPr>
        <p:txBody>
          <a:bodyPr wrap="square">
            <a:spAutoFit/>
          </a:bodyPr>
          <a:lstStyle/>
          <a:p>
            <a:r>
              <a:rPr lang="el" dirty="0"/>
              <a:t>Χρησιμεύει για την, όσο είναι ο υπολογιστής σε λειτουργία, αποθήκευση των </a:t>
            </a:r>
            <a:r>
              <a:rPr lang="el" b="1" dirty="0"/>
              <a:t>δεδομένων εισόδου &amp; εξόδου ΚΑΙ </a:t>
            </a:r>
            <a:r>
              <a:rPr lang="el" b="1" i="1" u="sng" dirty="0"/>
              <a:t>των εντολών </a:t>
            </a:r>
            <a:r>
              <a:rPr lang="el" dirty="0"/>
              <a:t>του προγράμματος.</a:t>
            </a:r>
            <a:endParaRPr lang="en-US" dirty="0"/>
          </a:p>
          <a:p>
            <a:endParaRPr lang="en-US" dirty="0"/>
          </a:p>
          <a:p>
            <a:r>
              <a:rPr lang="en-US" dirty="0"/>
              <a:t>K</a:t>
            </a:r>
            <a:r>
              <a:rPr lang="el" dirty="0"/>
              <a:t>άθε μία </a:t>
            </a:r>
            <a:r>
              <a:rPr lang="el-GR" dirty="0"/>
              <a:t>θ</a:t>
            </a:r>
            <a:r>
              <a:rPr lang="en-US" dirty="0" err="1"/>
              <a:t>έ</a:t>
            </a:r>
            <a:r>
              <a:rPr lang="el-GR" dirty="0" err="1"/>
              <a:t>ση</a:t>
            </a:r>
            <a:r>
              <a:rPr lang="el-GR" dirty="0"/>
              <a:t> αποθήκευσης </a:t>
            </a:r>
            <a:r>
              <a:rPr lang="el" dirty="0"/>
              <a:t>διαθέτει ένα μοναδικό αναγνωριστικό που ονομάζεται </a:t>
            </a:r>
            <a:r>
              <a:rPr lang="el" b="1" dirty="0">
                <a:solidFill>
                  <a:srgbClr val="FF0000"/>
                </a:solidFill>
              </a:rPr>
              <a:t>διεύθυνση</a:t>
            </a:r>
            <a:r>
              <a:rPr lang="el" dirty="0"/>
              <a:t>. Τα δεδομένα μεταφέρονται από και προς τη μνήμη σε ομάδες bit που ονομάζονται λέξεις. Μια λέξη μπορεί να είναι μια ομάδα από 8 bit, 16 bit, 32 bit, ή 64 bit (και αυξάνονται συνεχώς).</a:t>
            </a:r>
          </a:p>
        </p:txBody>
      </p:sp>
      <p:pic>
        <p:nvPicPr>
          <p:cNvPr id="9" name="Picture 5">
            <a:extLst>
              <a:ext uri="{FF2B5EF4-FFF2-40B4-BE49-F238E27FC236}">
                <a16:creationId xmlns:a16="http://schemas.microsoft.com/office/drawing/2014/main" id="{CCFB7B10-214B-434E-B67C-92E7D5DA1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77" y="949325"/>
            <a:ext cx="8720138" cy="247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5A1E6B31-E33B-5E4E-9BB2-84FF76FE0372}"/>
              </a:ext>
            </a:extLst>
          </p:cNvPr>
          <p:cNvSpPr/>
          <p:nvPr/>
        </p:nvSpPr>
        <p:spPr>
          <a:xfrm>
            <a:off x="5364088" y="3123174"/>
            <a:ext cx="1287532" cy="369332"/>
          </a:xfrm>
          <a:prstGeom prst="rect">
            <a:avLst/>
          </a:prstGeom>
        </p:spPr>
        <p:txBody>
          <a:bodyPr wrap="none">
            <a:spAutoFit/>
          </a:bodyPr>
          <a:lstStyle/>
          <a:p>
            <a:r>
              <a:rPr lang="en-US" dirty="0">
                <a:solidFill>
                  <a:srgbClr val="FF0000"/>
                </a:solidFill>
              </a:rPr>
              <a:t>8</a:t>
            </a:r>
            <a:r>
              <a:rPr lang="el" dirty="0">
                <a:solidFill>
                  <a:srgbClr val="FF0000"/>
                </a:solidFill>
              </a:rPr>
              <a:t> bit</a:t>
            </a:r>
            <a:r>
              <a:rPr lang="en-US" dirty="0">
                <a:solidFill>
                  <a:srgbClr val="FF0000"/>
                </a:solidFill>
              </a:rPr>
              <a:t> </a:t>
            </a:r>
            <a:r>
              <a:rPr lang="el-GR" dirty="0">
                <a:solidFill>
                  <a:srgbClr val="FF0000"/>
                </a:solidFill>
              </a:rPr>
              <a:t>(λέξη)</a:t>
            </a:r>
            <a:endParaRPr lang="en-US" dirty="0">
              <a:solidFill>
                <a:srgbClr val="FF0000"/>
              </a:solidFill>
            </a:endParaRPr>
          </a:p>
        </p:txBody>
      </p:sp>
      <p:graphicFrame>
        <p:nvGraphicFramePr>
          <p:cNvPr id="10" name="Table 9">
            <a:extLst>
              <a:ext uri="{FF2B5EF4-FFF2-40B4-BE49-F238E27FC236}">
                <a16:creationId xmlns:a16="http://schemas.microsoft.com/office/drawing/2014/main" id="{63216BCD-99FD-8B41-B2C6-840DB8B55C25}"/>
              </a:ext>
            </a:extLst>
          </p:cNvPr>
          <p:cNvGraphicFramePr>
            <a:graphicFrameLocks noGrp="1"/>
          </p:cNvGraphicFramePr>
          <p:nvPr>
            <p:extLst>
              <p:ext uri="{D42A27DB-BD31-4B8C-83A1-F6EECF244321}">
                <p14:modId xmlns:p14="http://schemas.microsoft.com/office/powerpoint/2010/main" val="639583648"/>
              </p:ext>
            </p:extLst>
          </p:nvPr>
        </p:nvGraphicFramePr>
        <p:xfrm>
          <a:off x="1619673" y="908724"/>
          <a:ext cx="5008689" cy="2304252"/>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91496774"/>
                    </a:ext>
                  </a:extLst>
                </a:gridCol>
                <a:gridCol w="218249">
                  <a:extLst>
                    <a:ext uri="{9D8B030D-6E8A-4147-A177-3AD203B41FA5}">
                      <a16:colId xmlns:a16="http://schemas.microsoft.com/office/drawing/2014/main" val="3126406634"/>
                    </a:ext>
                  </a:extLst>
                </a:gridCol>
                <a:gridCol w="208280">
                  <a:extLst>
                    <a:ext uri="{9D8B030D-6E8A-4147-A177-3AD203B41FA5}">
                      <a16:colId xmlns:a16="http://schemas.microsoft.com/office/drawing/2014/main" val="3609996138"/>
                    </a:ext>
                  </a:extLst>
                </a:gridCol>
                <a:gridCol w="208280">
                  <a:extLst>
                    <a:ext uri="{9D8B030D-6E8A-4147-A177-3AD203B41FA5}">
                      <a16:colId xmlns:a16="http://schemas.microsoft.com/office/drawing/2014/main" val="2118254243"/>
                    </a:ext>
                  </a:extLst>
                </a:gridCol>
                <a:gridCol w="208280">
                  <a:extLst>
                    <a:ext uri="{9D8B030D-6E8A-4147-A177-3AD203B41FA5}">
                      <a16:colId xmlns:a16="http://schemas.microsoft.com/office/drawing/2014/main" val="3877812736"/>
                    </a:ext>
                  </a:extLst>
                </a:gridCol>
                <a:gridCol w="208280">
                  <a:extLst>
                    <a:ext uri="{9D8B030D-6E8A-4147-A177-3AD203B41FA5}">
                      <a16:colId xmlns:a16="http://schemas.microsoft.com/office/drawing/2014/main" val="151328202"/>
                    </a:ext>
                  </a:extLst>
                </a:gridCol>
                <a:gridCol w="208280">
                  <a:extLst>
                    <a:ext uri="{9D8B030D-6E8A-4147-A177-3AD203B41FA5}">
                      <a16:colId xmlns:a16="http://schemas.microsoft.com/office/drawing/2014/main" val="4198008267"/>
                    </a:ext>
                  </a:extLst>
                </a:gridCol>
                <a:gridCol w="208280">
                  <a:extLst>
                    <a:ext uri="{9D8B030D-6E8A-4147-A177-3AD203B41FA5}">
                      <a16:colId xmlns:a16="http://schemas.microsoft.com/office/drawing/2014/main" val="1828522626"/>
                    </a:ext>
                  </a:extLst>
                </a:gridCol>
                <a:gridCol w="208280">
                  <a:extLst>
                    <a:ext uri="{9D8B030D-6E8A-4147-A177-3AD203B41FA5}">
                      <a16:colId xmlns:a16="http://schemas.microsoft.com/office/drawing/2014/main" val="1526088327"/>
                    </a:ext>
                  </a:extLst>
                </a:gridCol>
                <a:gridCol w="208280">
                  <a:extLst>
                    <a:ext uri="{9D8B030D-6E8A-4147-A177-3AD203B41FA5}">
                      <a16:colId xmlns:a16="http://schemas.microsoft.com/office/drawing/2014/main" val="3694374336"/>
                    </a:ext>
                  </a:extLst>
                </a:gridCol>
                <a:gridCol w="208280">
                  <a:extLst>
                    <a:ext uri="{9D8B030D-6E8A-4147-A177-3AD203B41FA5}">
                      <a16:colId xmlns:a16="http://schemas.microsoft.com/office/drawing/2014/main" val="1972091191"/>
                    </a:ext>
                  </a:extLst>
                </a:gridCol>
                <a:gridCol w="208280">
                  <a:extLst>
                    <a:ext uri="{9D8B030D-6E8A-4147-A177-3AD203B41FA5}">
                      <a16:colId xmlns:a16="http://schemas.microsoft.com/office/drawing/2014/main" val="184377470"/>
                    </a:ext>
                  </a:extLst>
                </a:gridCol>
                <a:gridCol w="208280">
                  <a:extLst>
                    <a:ext uri="{9D8B030D-6E8A-4147-A177-3AD203B41FA5}">
                      <a16:colId xmlns:a16="http://schemas.microsoft.com/office/drawing/2014/main" val="2427564290"/>
                    </a:ext>
                  </a:extLst>
                </a:gridCol>
                <a:gridCol w="208280">
                  <a:extLst>
                    <a:ext uri="{9D8B030D-6E8A-4147-A177-3AD203B41FA5}">
                      <a16:colId xmlns:a16="http://schemas.microsoft.com/office/drawing/2014/main" val="4041886283"/>
                    </a:ext>
                  </a:extLst>
                </a:gridCol>
                <a:gridCol w="208280">
                  <a:extLst>
                    <a:ext uri="{9D8B030D-6E8A-4147-A177-3AD203B41FA5}">
                      <a16:colId xmlns:a16="http://schemas.microsoft.com/office/drawing/2014/main" val="2823804442"/>
                    </a:ext>
                  </a:extLst>
                </a:gridCol>
                <a:gridCol w="208280">
                  <a:extLst>
                    <a:ext uri="{9D8B030D-6E8A-4147-A177-3AD203B41FA5}">
                      <a16:colId xmlns:a16="http://schemas.microsoft.com/office/drawing/2014/main" val="2056148230"/>
                    </a:ext>
                  </a:extLst>
                </a:gridCol>
                <a:gridCol w="208280">
                  <a:extLst>
                    <a:ext uri="{9D8B030D-6E8A-4147-A177-3AD203B41FA5}">
                      <a16:colId xmlns:a16="http://schemas.microsoft.com/office/drawing/2014/main" val="3009044500"/>
                    </a:ext>
                  </a:extLst>
                </a:gridCol>
                <a:gridCol w="208280">
                  <a:extLst>
                    <a:ext uri="{9D8B030D-6E8A-4147-A177-3AD203B41FA5}">
                      <a16:colId xmlns:a16="http://schemas.microsoft.com/office/drawing/2014/main" val="43746243"/>
                    </a:ext>
                  </a:extLst>
                </a:gridCol>
                <a:gridCol w="208280">
                  <a:extLst>
                    <a:ext uri="{9D8B030D-6E8A-4147-A177-3AD203B41FA5}">
                      <a16:colId xmlns:a16="http://schemas.microsoft.com/office/drawing/2014/main" val="2969679418"/>
                    </a:ext>
                  </a:extLst>
                </a:gridCol>
                <a:gridCol w="208280">
                  <a:extLst>
                    <a:ext uri="{9D8B030D-6E8A-4147-A177-3AD203B41FA5}">
                      <a16:colId xmlns:a16="http://schemas.microsoft.com/office/drawing/2014/main" val="2346790267"/>
                    </a:ext>
                  </a:extLst>
                </a:gridCol>
                <a:gridCol w="208280">
                  <a:extLst>
                    <a:ext uri="{9D8B030D-6E8A-4147-A177-3AD203B41FA5}">
                      <a16:colId xmlns:a16="http://schemas.microsoft.com/office/drawing/2014/main" val="3758046090"/>
                    </a:ext>
                  </a:extLst>
                </a:gridCol>
                <a:gridCol w="208280">
                  <a:extLst>
                    <a:ext uri="{9D8B030D-6E8A-4147-A177-3AD203B41FA5}">
                      <a16:colId xmlns:a16="http://schemas.microsoft.com/office/drawing/2014/main" val="932926859"/>
                    </a:ext>
                  </a:extLst>
                </a:gridCol>
                <a:gridCol w="208280">
                  <a:extLst>
                    <a:ext uri="{9D8B030D-6E8A-4147-A177-3AD203B41FA5}">
                      <a16:colId xmlns:a16="http://schemas.microsoft.com/office/drawing/2014/main" val="1315313601"/>
                    </a:ext>
                  </a:extLst>
                </a:gridCol>
                <a:gridCol w="208280">
                  <a:extLst>
                    <a:ext uri="{9D8B030D-6E8A-4147-A177-3AD203B41FA5}">
                      <a16:colId xmlns:a16="http://schemas.microsoft.com/office/drawing/2014/main" val="2118043074"/>
                    </a:ext>
                  </a:extLst>
                </a:gridCol>
              </a:tblGrid>
              <a:tr h="384042">
                <a:tc gridSpan="16">
                  <a:txBody>
                    <a:bodyPr/>
                    <a:lstStyle/>
                    <a:p>
                      <a:pPr algn="ctr"/>
                      <a:r>
                        <a:rPr lang="en-US" dirty="0"/>
                        <a:t>Address Space (16bit)</a:t>
                      </a:r>
                    </a:p>
                  </a:txBody>
                  <a:tcPr>
                    <a:solidFill>
                      <a:srgbClr val="FFFF00"/>
                    </a:solidFill>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gridSpan="8">
                  <a:txBody>
                    <a:bodyPr/>
                    <a:lstStyle/>
                    <a:p>
                      <a:pPr algn="ctr"/>
                      <a:r>
                        <a:rPr lang="en-US" dirty="0"/>
                        <a:t>8 bit Memory</a:t>
                      </a:r>
                    </a:p>
                  </a:txBody>
                  <a:tcPr anchor="ctr">
                    <a:solidFill>
                      <a:schemeClr val="accent2">
                        <a:lumMod val="60000"/>
                        <a:lumOff val="40000"/>
                      </a:schemeClr>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70815119"/>
                  </a:ext>
                </a:extLst>
              </a:tr>
              <a:tr h="384042">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extLst>
                  <a:ext uri="{0D108BD9-81ED-4DB2-BD59-A6C34878D82A}">
                    <a16:rowId xmlns:a16="http://schemas.microsoft.com/office/drawing/2014/main" val="3867682576"/>
                  </a:ext>
                </a:extLst>
              </a:tr>
              <a:tr h="384042">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extLst>
                  <a:ext uri="{0D108BD9-81ED-4DB2-BD59-A6C34878D82A}">
                    <a16:rowId xmlns:a16="http://schemas.microsoft.com/office/drawing/2014/main" val="1724769544"/>
                  </a:ext>
                </a:extLst>
              </a:tr>
              <a:tr h="384042">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extLst>
                  <a:ext uri="{0D108BD9-81ED-4DB2-BD59-A6C34878D82A}">
                    <a16:rowId xmlns:a16="http://schemas.microsoft.com/office/drawing/2014/main" val="1156416954"/>
                  </a:ext>
                </a:extLst>
              </a:tr>
              <a:tr h="384042">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extLst>
                  <a:ext uri="{0D108BD9-81ED-4DB2-BD59-A6C34878D82A}">
                    <a16:rowId xmlns:a16="http://schemas.microsoft.com/office/drawing/2014/main" val="607058244"/>
                  </a:ext>
                </a:extLst>
              </a:tr>
              <a:tr h="384042">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extLst>
                  <a:ext uri="{0D108BD9-81ED-4DB2-BD59-A6C34878D82A}">
                    <a16:rowId xmlns:a16="http://schemas.microsoft.com/office/drawing/2014/main" val="2194573912"/>
                  </a:ext>
                </a:extLst>
              </a:tr>
            </a:tbl>
          </a:graphicData>
        </a:graphic>
      </p:graphicFrame>
      <p:sp>
        <p:nvSpPr>
          <p:cNvPr id="4" name="Rectangle 3">
            <a:extLst>
              <a:ext uri="{FF2B5EF4-FFF2-40B4-BE49-F238E27FC236}">
                <a16:creationId xmlns:a16="http://schemas.microsoft.com/office/drawing/2014/main" id="{AE56885D-FF95-CC48-BE9B-530AEBBF94AA}"/>
              </a:ext>
            </a:extLst>
          </p:cNvPr>
          <p:cNvSpPr/>
          <p:nvPr/>
        </p:nvSpPr>
        <p:spPr>
          <a:xfrm>
            <a:off x="251520" y="5904135"/>
            <a:ext cx="8497193" cy="757130"/>
          </a:xfrm>
          <a:prstGeom prst="rect">
            <a:avLst/>
          </a:prstGeom>
        </p:spPr>
        <p:txBody>
          <a:bodyPr wrap="square">
            <a:spAutoFit/>
          </a:bodyPr>
          <a:lstStyle/>
          <a:p>
            <a:pPr algn="just" eaLnBrk="1" hangingPunct="1">
              <a:lnSpc>
                <a:spcPct val="80000"/>
              </a:lnSpc>
              <a:spcBef>
                <a:spcPct val="20000"/>
              </a:spcBef>
            </a:pPr>
            <a:r>
              <a:rPr lang="el-GR" altLang="en-US" dirty="0">
                <a:cs typeface="Arial" panose="020B0604020202020204" pitchFamily="34" charset="0"/>
              </a:rPr>
              <a:t>Με αυτόν τον τρόπο είναι δυνατή η προσπέλαση οιασδήποτε διεύθυνσης στην μνήμη. Από αυτήν ακριβώς την ικανότητα προκύπτει η ονομασία </a:t>
            </a:r>
            <a:r>
              <a:rPr lang="en-US" altLang="en-US" b="1" dirty="0">
                <a:cs typeface="Arial" panose="020B0604020202020204" pitchFamily="34" charset="0"/>
              </a:rPr>
              <a:t>RAM</a:t>
            </a:r>
            <a:r>
              <a:rPr lang="el-GR" altLang="en-US" b="1" dirty="0">
                <a:cs typeface="Arial" panose="020B0604020202020204" pitchFamily="34" charset="0"/>
              </a:rPr>
              <a:t> (</a:t>
            </a:r>
            <a:r>
              <a:rPr lang="en-US" altLang="en-US" b="1" dirty="0">
                <a:cs typeface="Arial" panose="020B0604020202020204" pitchFamily="34" charset="0"/>
              </a:rPr>
              <a:t>Random</a:t>
            </a:r>
            <a:r>
              <a:rPr lang="el-GR" altLang="en-US" b="1" dirty="0">
                <a:cs typeface="Arial" panose="020B0604020202020204" pitchFamily="34" charset="0"/>
              </a:rPr>
              <a:t> </a:t>
            </a:r>
            <a:r>
              <a:rPr lang="en-US" altLang="en-US" b="1" dirty="0">
                <a:cs typeface="Arial" panose="020B0604020202020204" pitchFamily="34" charset="0"/>
              </a:rPr>
              <a:t>Access</a:t>
            </a:r>
            <a:r>
              <a:rPr lang="el-GR" altLang="en-US" b="1" dirty="0">
                <a:cs typeface="Arial" panose="020B0604020202020204" pitchFamily="34" charset="0"/>
              </a:rPr>
              <a:t> </a:t>
            </a:r>
            <a:r>
              <a:rPr lang="en-US" altLang="en-US" b="1" dirty="0">
                <a:cs typeface="Arial" panose="020B0604020202020204" pitchFamily="34" charset="0"/>
              </a:rPr>
              <a:t>Memory</a:t>
            </a:r>
            <a:r>
              <a:rPr lang="el-GR" altLang="en-US" b="1" dirty="0">
                <a:cs typeface="Arial" panose="020B0604020202020204" pitchFamily="34" charset="0"/>
              </a:rPr>
              <a:t>).</a:t>
            </a:r>
            <a:endParaRPr lang="en-US" altLang="en-US" b="1" dirty="0">
              <a:cs typeface="Arial" panose="020B0604020202020204" pitchFamily="34" charset="0"/>
            </a:endParaRPr>
          </a:p>
        </p:txBody>
      </p:sp>
    </p:spTree>
    <p:extLst>
      <p:ext uri="{BB962C8B-B14F-4D97-AF65-F5344CB8AC3E}">
        <p14:creationId xmlns:p14="http://schemas.microsoft.com/office/powerpoint/2010/main" val="2514186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740964"/>
          </a:xfrm>
        </p:spPr>
        <p:txBody>
          <a:bodyPr/>
          <a:lstStyle/>
          <a:p>
            <a:r>
              <a:rPr lang="el" b="1" dirty="0">
                <a:solidFill>
                  <a:srgbClr val="000000"/>
                </a:solidFill>
                <a:latin typeface="Arial" panose="020B0604020202020204" pitchFamily="34" charset="0"/>
                <a:cs typeface="Arial" panose="020B0604020202020204" pitchFamily="34" charset="0"/>
              </a:rPr>
              <a:t>2. Κύρια Μνήμη - Ι</a:t>
            </a:r>
            <a:endParaRPr lang="en-US" dirty="0">
              <a:latin typeface="Arial" panose="020B0604020202020204" pitchFamily="34" charset="0"/>
              <a:cs typeface="Arial" panose="020B0604020202020204" pitchFamily="34" charset="0"/>
            </a:endParaRPr>
          </a:p>
        </p:txBody>
      </p:sp>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11</a:t>
            </a:fld>
            <a:endParaRPr lang="en-US" dirty="0"/>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sp>
        <p:nvSpPr>
          <p:cNvPr id="3" name="Rectangle 2">
            <a:extLst>
              <a:ext uri="{FF2B5EF4-FFF2-40B4-BE49-F238E27FC236}">
                <a16:creationId xmlns:a16="http://schemas.microsoft.com/office/drawing/2014/main" id="{EEF524BD-D308-6748-B6AA-BC91E73F7B0E}"/>
              </a:ext>
            </a:extLst>
          </p:cNvPr>
          <p:cNvSpPr/>
          <p:nvPr/>
        </p:nvSpPr>
        <p:spPr>
          <a:xfrm>
            <a:off x="107504" y="864640"/>
            <a:ext cx="8737598" cy="1643527"/>
          </a:xfrm>
          <a:prstGeom prst="rect">
            <a:avLst/>
          </a:prstGeom>
        </p:spPr>
        <p:txBody>
          <a:bodyPr wrap="square">
            <a:spAutoFit/>
          </a:bodyPr>
          <a:lstStyle/>
          <a:p>
            <a:pPr marL="174625" indent="-174625" algn="just" defTabSz="711200" eaLnBrk="1" hangingPunct="1">
              <a:lnSpc>
                <a:spcPct val="80000"/>
              </a:lnSpc>
            </a:pPr>
            <a:r>
              <a:rPr lang="el-GR" altLang="en-US" dirty="0">
                <a:cs typeface="Arial" panose="020B0604020202020204" pitchFamily="34" charset="0"/>
              </a:rPr>
              <a:t>Στην μνήμη αποθηκεύονται (ι) δεδομένα εισόδου όπως αριθμοί και χαρακτήρες, (</a:t>
            </a:r>
            <a:r>
              <a:rPr lang="el-GR" altLang="en-US" dirty="0" err="1">
                <a:cs typeface="Arial" panose="020B0604020202020204" pitchFamily="34" charset="0"/>
              </a:rPr>
              <a:t>ιι</a:t>
            </a:r>
            <a:r>
              <a:rPr lang="el-GR" altLang="en-US" dirty="0">
                <a:cs typeface="Arial" panose="020B0604020202020204" pitchFamily="34" charset="0"/>
              </a:rPr>
              <a:t>) εντολές σε γλώσσα μηχανής, και (</a:t>
            </a:r>
            <a:r>
              <a:rPr lang="el-GR" altLang="en-US" dirty="0" err="1">
                <a:cs typeface="Arial" panose="020B0604020202020204" pitchFamily="34" charset="0"/>
              </a:rPr>
              <a:t>ιιι</a:t>
            </a:r>
            <a:r>
              <a:rPr lang="el-GR" altLang="en-US" dirty="0">
                <a:cs typeface="Arial" panose="020B0604020202020204" pitchFamily="34" charset="0"/>
              </a:rPr>
              <a:t>) δεδομένα εξόδου. Έστω η πράξη: 3+10. </a:t>
            </a:r>
            <a:r>
              <a:rPr lang="el-GR" altLang="en-US" b="1" dirty="0">
                <a:solidFill>
                  <a:srgbClr val="FF0000"/>
                </a:solidFill>
                <a:cs typeface="Arial" panose="020B0604020202020204" pitchFamily="34" charset="0"/>
              </a:rPr>
              <a:t>Εντολή προγραμματισμού</a:t>
            </a:r>
            <a:r>
              <a:rPr lang="el-GR" altLang="en-US" dirty="0">
                <a:cs typeface="Arial" panose="020B0604020202020204" pitchFamily="34" charset="0"/>
              </a:rPr>
              <a:t> είναι η πρόσθεση (“</a:t>
            </a:r>
            <a:r>
              <a:rPr lang="el-GR" altLang="en-US" b="1" dirty="0">
                <a:solidFill>
                  <a:srgbClr val="FF0000"/>
                </a:solidFill>
                <a:cs typeface="Arial" panose="020B0604020202020204" pitchFamily="34" charset="0"/>
              </a:rPr>
              <a:t>+</a:t>
            </a:r>
            <a:r>
              <a:rPr lang="el-GR" altLang="en-US" dirty="0">
                <a:cs typeface="Arial" panose="020B0604020202020204" pitchFamily="34" charset="0"/>
              </a:rPr>
              <a:t>”) ενώ</a:t>
            </a:r>
            <a:r>
              <a:rPr lang="en-US" altLang="en-US" dirty="0">
                <a:cs typeface="Arial" panose="020B0604020202020204" pitchFamily="34" charset="0"/>
              </a:rPr>
              <a:t> </a:t>
            </a:r>
            <a:r>
              <a:rPr lang="el-GR" altLang="en-US" b="1" dirty="0">
                <a:solidFill>
                  <a:srgbClr val="663300"/>
                </a:solidFill>
                <a:cs typeface="Arial" panose="020B0604020202020204" pitchFamily="34" charset="0"/>
              </a:rPr>
              <a:t>δεδομένα εισόδου</a:t>
            </a:r>
            <a:r>
              <a:rPr lang="el-GR" altLang="en-US" dirty="0">
                <a:cs typeface="Arial" panose="020B0604020202020204" pitchFamily="34" charset="0"/>
              </a:rPr>
              <a:t> είναι οι αριθμοί (</a:t>
            </a:r>
            <a:r>
              <a:rPr lang="el-GR" altLang="en-US" b="1" dirty="0">
                <a:solidFill>
                  <a:srgbClr val="663300"/>
                </a:solidFill>
                <a:cs typeface="Arial" panose="020B0604020202020204" pitchFamily="34" charset="0"/>
              </a:rPr>
              <a:t>3,10</a:t>
            </a:r>
            <a:r>
              <a:rPr lang="el-GR" altLang="en-US" dirty="0">
                <a:cs typeface="Arial" panose="020B0604020202020204" pitchFamily="34" charset="0"/>
              </a:rPr>
              <a:t>). Τόσο η εντολή όσο και τα δεδομένα</a:t>
            </a:r>
            <a:r>
              <a:rPr lang="en-US" altLang="en-US" dirty="0">
                <a:cs typeface="Arial" panose="020B0604020202020204" pitchFamily="34" charset="0"/>
              </a:rPr>
              <a:t> </a:t>
            </a:r>
            <a:r>
              <a:rPr lang="el-GR" altLang="en-US" dirty="0">
                <a:cs typeface="Arial" panose="020B0604020202020204" pitchFamily="34" charset="0"/>
              </a:rPr>
              <a:t>εισόδου κωδικοποιούνται ως αλληλουχίες </a:t>
            </a:r>
            <a:r>
              <a:rPr lang="en-US" altLang="en-US" dirty="0">
                <a:cs typeface="Arial" panose="020B0604020202020204" pitchFamily="34" charset="0"/>
              </a:rPr>
              <a:t>bit</a:t>
            </a:r>
            <a:r>
              <a:rPr lang="el-GR" altLang="en-US" dirty="0">
                <a:cs typeface="Arial" panose="020B0604020202020204" pitchFamily="34" charset="0"/>
              </a:rPr>
              <a:t>, αποθηκευμένες στην κεντρική μνήμη. Όταν η </a:t>
            </a:r>
            <a:r>
              <a:rPr lang="en-US" altLang="en-US" dirty="0">
                <a:cs typeface="Arial" panose="020B0604020202020204" pitchFamily="34" charset="0"/>
              </a:rPr>
              <a:t>CPU</a:t>
            </a:r>
            <a:r>
              <a:rPr lang="el-GR" altLang="en-US" dirty="0">
                <a:cs typeface="Arial" panose="020B0604020202020204" pitchFamily="34" charset="0"/>
              </a:rPr>
              <a:t> εκτελέσει την πράξη και βγάλει το αποτέλεσμα (</a:t>
            </a:r>
            <a:r>
              <a:rPr lang="el-GR" altLang="en-US" b="1" dirty="0">
                <a:solidFill>
                  <a:srgbClr val="33CC33"/>
                </a:solidFill>
                <a:cs typeface="Arial" panose="020B0604020202020204" pitchFamily="34" charset="0"/>
              </a:rPr>
              <a:t>13</a:t>
            </a:r>
            <a:r>
              <a:rPr lang="el-GR" altLang="en-US" dirty="0">
                <a:cs typeface="Arial" panose="020B0604020202020204" pitchFamily="34" charset="0"/>
              </a:rPr>
              <a:t>) θα το αποθηκεύσει και αυτό σε κωδικοποιημένη μορφή στην κεντρική μνήμη ως </a:t>
            </a:r>
            <a:r>
              <a:rPr lang="el-GR" altLang="en-US" b="1" dirty="0">
                <a:solidFill>
                  <a:srgbClr val="33CC33"/>
                </a:solidFill>
                <a:cs typeface="Arial" panose="020B0604020202020204" pitchFamily="34" charset="0"/>
              </a:rPr>
              <a:t>δεδομένο εξόδου</a:t>
            </a:r>
            <a:r>
              <a:rPr lang="el-GR" altLang="en-US" dirty="0">
                <a:cs typeface="Arial" panose="020B0604020202020204" pitchFamily="34" charset="0"/>
              </a:rPr>
              <a:t>.</a:t>
            </a:r>
            <a:endParaRPr lang="en-GB" altLang="en-US" dirty="0">
              <a:cs typeface="Arial" panose="020B0604020202020204" pitchFamily="34" charset="0"/>
            </a:endParaRPr>
          </a:p>
        </p:txBody>
      </p:sp>
      <p:graphicFrame>
        <p:nvGraphicFramePr>
          <p:cNvPr id="10" name="Table 9">
            <a:extLst>
              <a:ext uri="{FF2B5EF4-FFF2-40B4-BE49-F238E27FC236}">
                <a16:creationId xmlns:a16="http://schemas.microsoft.com/office/drawing/2014/main" id="{50BDA329-B0D4-3848-B38C-8A11E633ED27}"/>
              </a:ext>
            </a:extLst>
          </p:cNvPr>
          <p:cNvGraphicFramePr>
            <a:graphicFrameLocks noGrp="1"/>
          </p:cNvGraphicFramePr>
          <p:nvPr>
            <p:extLst>
              <p:ext uri="{D42A27DB-BD31-4B8C-83A1-F6EECF244321}">
                <p14:modId xmlns:p14="http://schemas.microsoft.com/office/powerpoint/2010/main" val="2116053216"/>
              </p:ext>
            </p:extLst>
          </p:nvPr>
        </p:nvGraphicFramePr>
        <p:xfrm>
          <a:off x="627673" y="3140968"/>
          <a:ext cx="5007108" cy="333756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91496774"/>
                    </a:ext>
                  </a:extLst>
                </a:gridCol>
                <a:gridCol w="216668">
                  <a:extLst>
                    <a:ext uri="{9D8B030D-6E8A-4147-A177-3AD203B41FA5}">
                      <a16:colId xmlns:a16="http://schemas.microsoft.com/office/drawing/2014/main" val="3126406634"/>
                    </a:ext>
                  </a:extLst>
                </a:gridCol>
                <a:gridCol w="208280">
                  <a:extLst>
                    <a:ext uri="{9D8B030D-6E8A-4147-A177-3AD203B41FA5}">
                      <a16:colId xmlns:a16="http://schemas.microsoft.com/office/drawing/2014/main" val="3609996138"/>
                    </a:ext>
                  </a:extLst>
                </a:gridCol>
                <a:gridCol w="208280">
                  <a:extLst>
                    <a:ext uri="{9D8B030D-6E8A-4147-A177-3AD203B41FA5}">
                      <a16:colId xmlns:a16="http://schemas.microsoft.com/office/drawing/2014/main" val="2118254243"/>
                    </a:ext>
                  </a:extLst>
                </a:gridCol>
                <a:gridCol w="208280">
                  <a:extLst>
                    <a:ext uri="{9D8B030D-6E8A-4147-A177-3AD203B41FA5}">
                      <a16:colId xmlns:a16="http://schemas.microsoft.com/office/drawing/2014/main" val="3877812736"/>
                    </a:ext>
                  </a:extLst>
                </a:gridCol>
                <a:gridCol w="208280">
                  <a:extLst>
                    <a:ext uri="{9D8B030D-6E8A-4147-A177-3AD203B41FA5}">
                      <a16:colId xmlns:a16="http://schemas.microsoft.com/office/drawing/2014/main" val="151328202"/>
                    </a:ext>
                  </a:extLst>
                </a:gridCol>
                <a:gridCol w="208280">
                  <a:extLst>
                    <a:ext uri="{9D8B030D-6E8A-4147-A177-3AD203B41FA5}">
                      <a16:colId xmlns:a16="http://schemas.microsoft.com/office/drawing/2014/main" val="4198008267"/>
                    </a:ext>
                  </a:extLst>
                </a:gridCol>
                <a:gridCol w="208280">
                  <a:extLst>
                    <a:ext uri="{9D8B030D-6E8A-4147-A177-3AD203B41FA5}">
                      <a16:colId xmlns:a16="http://schemas.microsoft.com/office/drawing/2014/main" val="1828522626"/>
                    </a:ext>
                  </a:extLst>
                </a:gridCol>
                <a:gridCol w="208280">
                  <a:extLst>
                    <a:ext uri="{9D8B030D-6E8A-4147-A177-3AD203B41FA5}">
                      <a16:colId xmlns:a16="http://schemas.microsoft.com/office/drawing/2014/main" val="1526088327"/>
                    </a:ext>
                  </a:extLst>
                </a:gridCol>
                <a:gridCol w="208280">
                  <a:extLst>
                    <a:ext uri="{9D8B030D-6E8A-4147-A177-3AD203B41FA5}">
                      <a16:colId xmlns:a16="http://schemas.microsoft.com/office/drawing/2014/main" val="3694374336"/>
                    </a:ext>
                  </a:extLst>
                </a:gridCol>
                <a:gridCol w="208280">
                  <a:extLst>
                    <a:ext uri="{9D8B030D-6E8A-4147-A177-3AD203B41FA5}">
                      <a16:colId xmlns:a16="http://schemas.microsoft.com/office/drawing/2014/main" val="1972091191"/>
                    </a:ext>
                  </a:extLst>
                </a:gridCol>
                <a:gridCol w="208280">
                  <a:extLst>
                    <a:ext uri="{9D8B030D-6E8A-4147-A177-3AD203B41FA5}">
                      <a16:colId xmlns:a16="http://schemas.microsoft.com/office/drawing/2014/main" val="184377470"/>
                    </a:ext>
                  </a:extLst>
                </a:gridCol>
                <a:gridCol w="208280">
                  <a:extLst>
                    <a:ext uri="{9D8B030D-6E8A-4147-A177-3AD203B41FA5}">
                      <a16:colId xmlns:a16="http://schemas.microsoft.com/office/drawing/2014/main" val="2427564290"/>
                    </a:ext>
                  </a:extLst>
                </a:gridCol>
                <a:gridCol w="208280">
                  <a:extLst>
                    <a:ext uri="{9D8B030D-6E8A-4147-A177-3AD203B41FA5}">
                      <a16:colId xmlns:a16="http://schemas.microsoft.com/office/drawing/2014/main" val="4041886283"/>
                    </a:ext>
                  </a:extLst>
                </a:gridCol>
                <a:gridCol w="208280">
                  <a:extLst>
                    <a:ext uri="{9D8B030D-6E8A-4147-A177-3AD203B41FA5}">
                      <a16:colId xmlns:a16="http://schemas.microsoft.com/office/drawing/2014/main" val="2823804442"/>
                    </a:ext>
                  </a:extLst>
                </a:gridCol>
                <a:gridCol w="208280">
                  <a:extLst>
                    <a:ext uri="{9D8B030D-6E8A-4147-A177-3AD203B41FA5}">
                      <a16:colId xmlns:a16="http://schemas.microsoft.com/office/drawing/2014/main" val="2056148230"/>
                    </a:ext>
                  </a:extLst>
                </a:gridCol>
                <a:gridCol w="208280">
                  <a:extLst>
                    <a:ext uri="{9D8B030D-6E8A-4147-A177-3AD203B41FA5}">
                      <a16:colId xmlns:a16="http://schemas.microsoft.com/office/drawing/2014/main" val="3009044500"/>
                    </a:ext>
                  </a:extLst>
                </a:gridCol>
                <a:gridCol w="208280">
                  <a:extLst>
                    <a:ext uri="{9D8B030D-6E8A-4147-A177-3AD203B41FA5}">
                      <a16:colId xmlns:a16="http://schemas.microsoft.com/office/drawing/2014/main" val="43746243"/>
                    </a:ext>
                  </a:extLst>
                </a:gridCol>
                <a:gridCol w="208280">
                  <a:extLst>
                    <a:ext uri="{9D8B030D-6E8A-4147-A177-3AD203B41FA5}">
                      <a16:colId xmlns:a16="http://schemas.microsoft.com/office/drawing/2014/main" val="2969679418"/>
                    </a:ext>
                  </a:extLst>
                </a:gridCol>
                <a:gridCol w="208280">
                  <a:extLst>
                    <a:ext uri="{9D8B030D-6E8A-4147-A177-3AD203B41FA5}">
                      <a16:colId xmlns:a16="http://schemas.microsoft.com/office/drawing/2014/main" val="2346790267"/>
                    </a:ext>
                  </a:extLst>
                </a:gridCol>
                <a:gridCol w="208280">
                  <a:extLst>
                    <a:ext uri="{9D8B030D-6E8A-4147-A177-3AD203B41FA5}">
                      <a16:colId xmlns:a16="http://schemas.microsoft.com/office/drawing/2014/main" val="3758046090"/>
                    </a:ext>
                  </a:extLst>
                </a:gridCol>
                <a:gridCol w="208280">
                  <a:extLst>
                    <a:ext uri="{9D8B030D-6E8A-4147-A177-3AD203B41FA5}">
                      <a16:colId xmlns:a16="http://schemas.microsoft.com/office/drawing/2014/main" val="932926859"/>
                    </a:ext>
                  </a:extLst>
                </a:gridCol>
                <a:gridCol w="208280">
                  <a:extLst>
                    <a:ext uri="{9D8B030D-6E8A-4147-A177-3AD203B41FA5}">
                      <a16:colId xmlns:a16="http://schemas.microsoft.com/office/drawing/2014/main" val="1315313601"/>
                    </a:ext>
                  </a:extLst>
                </a:gridCol>
                <a:gridCol w="208280">
                  <a:extLst>
                    <a:ext uri="{9D8B030D-6E8A-4147-A177-3AD203B41FA5}">
                      <a16:colId xmlns:a16="http://schemas.microsoft.com/office/drawing/2014/main" val="2118043074"/>
                    </a:ext>
                  </a:extLst>
                </a:gridCol>
              </a:tblGrid>
              <a:tr h="370840">
                <a:tc gridSpan="16">
                  <a:txBody>
                    <a:bodyPr/>
                    <a:lstStyle/>
                    <a:p>
                      <a:pPr algn="ctr"/>
                      <a:r>
                        <a:rPr lang="en-US" dirty="0"/>
                        <a:t>Address Space (16bit)</a:t>
                      </a:r>
                    </a:p>
                  </a:txBody>
                  <a:tcPr>
                    <a:solidFill>
                      <a:srgbClr val="FFFF00"/>
                    </a:solidFill>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gridSpan="8">
                  <a:txBody>
                    <a:bodyPr/>
                    <a:lstStyle/>
                    <a:p>
                      <a:pPr algn="ctr"/>
                      <a:r>
                        <a:rPr lang="en-US" dirty="0"/>
                        <a:t>8 bit Memory</a:t>
                      </a:r>
                    </a:p>
                  </a:txBody>
                  <a:tcPr anchor="ctr">
                    <a:solidFill>
                      <a:schemeClr val="accent2">
                        <a:lumMod val="60000"/>
                        <a:lumOff val="40000"/>
                      </a:schemeClr>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70815119"/>
                  </a:ext>
                </a:extLst>
              </a:tr>
              <a:tr h="370840">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l-GR" dirty="0"/>
                        <a:t>?</a:t>
                      </a:r>
                      <a:endParaRPr lang="en-US" dirty="0"/>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extLst>
                  <a:ext uri="{0D108BD9-81ED-4DB2-BD59-A6C34878D82A}">
                    <a16:rowId xmlns:a16="http://schemas.microsoft.com/office/drawing/2014/main" val="3867682576"/>
                  </a:ext>
                </a:extLst>
              </a:tr>
              <a:tr h="370840">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l-GR" dirty="0"/>
                        <a:t>?</a:t>
                      </a:r>
                      <a:endParaRPr lang="en-US" dirty="0"/>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extLst>
                  <a:ext uri="{0D108BD9-81ED-4DB2-BD59-A6C34878D82A}">
                    <a16:rowId xmlns:a16="http://schemas.microsoft.com/office/drawing/2014/main" val="1724769544"/>
                  </a:ext>
                </a:extLst>
              </a:tr>
              <a:tr h="370840">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l-GR" dirty="0"/>
                        <a:t>?</a:t>
                      </a:r>
                      <a:endParaRPr lang="en-US" dirty="0"/>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l-GR" dirty="0"/>
                        <a:t>?</a:t>
                      </a:r>
                      <a:endParaRPr lang="en-US" dirty="0"/>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l-GR" dirty="0"/>
                        <a:t>?</a:t>
                      </a:r>
                      <a:endParaRPr lang="en-US" dirty="0"/>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extLst>
                  <a:ext uri="{0D108BD9-81ED-4DB2-BD59-A6C34878D82A}">
                    <a16:rowId xmlns:a16="http://schemas.microsoft.com/office/drawing/2014/main" val="1156416954"/>
                  </a:ext>
                </a:extLst>
              </a:tr>
              <a:tr h="370840">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1</a:t>
                      </a:r>
                      <a:endParaRPr lang="en-US" dirty="0"/>
                    </a:p>
                  </a:txBody>
                  <a:tcPr>
                    <a:solidFill>
                      <a:srgbClr val="FFFF00"/>
                    </a:solidFill>
                  </a:tcPr>
                </a:tc>
                <a:tc>
                  <a:txBody>
                    <a:bodyPr/>
                    <a:lstStyle/>
                    <a:p>
                      <a:pPr algn="ctr"/>
                      <a:r>
                        <a:rPr lang="el-GR" dirty="0"/>
                        <a:t>1</a:t>
                      </a:r>
                      <a:endParaRPr lang="en-US" dirty="0"/>
                    </a:p>
                  </a:txBody>
                  <a:tcPr>
                    <a:solidFill>
                      <a:srgbClr val="FFFF00"/>
                    </a:solidFill>
                  </a:tcPr>
                </a:tc>
                <a:tc>
                  <a:txBody>
                    <a:bodyPr/>
                    <a:lstStyle/>
                    <a:p>
                      <a:pPr algn="ctr"/>
                      <a:r>
                        <a:rPr lang="el-GR" dirty="0"/>
                        <a:t>0</a:t>
                      </a:r>
                      <a:endParaRPr lang="en-US" dirty="0"/>
                    </a:p>
                  </a:txBody>
                  <a:tcPr>
                    <a:solidFill>
                      <a:schemeClr val="accent2">
                        <a:lumMod val="60000"/>
                        <a:lumOff val="40000"/>
                      </a:schemeClr>
                    </a:solidFill>
                  </a:tcPr>
                </a:tc>
                <a:tc>
                  <a:txBody>
                    <a:bodyPr/>
                    <a:lstStyle/>
                    <a:p>
                      <a:pPr algn="ctr"/>
                      <a:r>
                        <a:rPr lang="el-GR" dirty="0"/>
                        <a:t>0</a:t>
                      </a:r>
                      <a:endParaRPr lang="en-US" dirty="0"/>
                    </a:p>
                  </a:txBody>
                  <a:tcPr>
                    <a:solidFill>
                      <a:schemeClr val="accent2">
                        <a:lumMod val="60000"/>
                        <a:lumOff val="40000"/>
                      </a:schemeClr>
                    </a:solidFill>
                  </a:tcPr>
                </a:tc>
                <a:tc>
                  <a:txBody>
                    <a:bodyPr/>
                    <a:lstStyle/>
                    <a:p>
                      <a:pPr algn="ctr"/>
                      <a:r>
                        <a:rPr lang="el-GR" dirty="0"/>
                        <a:t>0</a:t>
                      </a:r>
                      <a:endParaRPr lang="en-US" dirty="0"/>
                    </a:p>
                  </a:txBody>
                  <a:tcPr>
                    <a:solidFill>
                      <a:schemeClr val="accent2">
                        <a:lumMod val="60000"/>
                        <a:lumOff val="40000"/>
                      </a:schemeClr>
                    </a:solidFill>
                  </a:tcPr>
                </a:tc>
                <a:tc>
                  <a:txBody>
                    <a:bodyPr/>
                    <a:lstStyle/>
                    <a:p>
                      <a:pPr algn="ctr"/>
                      <a:r>
                        <a:rPr lang="el-GR" dirty="0"/>
                        <a:t>0</a:t>
                      </a:r>
                      <a:endParaRPr lang="en-US" dirty="0"/>
                    </a:p>
                  </a:txBody>
                  <a:tcPr>
                    <a:solidFill>
                      <a:schemeClr val="accent2">
                        <a:lumMod val="60000"/>
                        <a:lumOff val="40000"/>
                      </a:schemeClr>
                    </a:solidFill>
                  </a:tcPr>
                </a:tc>
                <a:tc>
                  <a:txBody>
                    <a:bodyPr/>
                    <a:lstStyle/>
                    <a:p>
                      <a:pPr algn="ctr"/>
                      <a:r>
                        <a:rPr lang="el-GR" dirty="0"/>
                        <a:t>1</a:t>
                      </a:r>
                      <a:endParaRPr lang="en-US" dirty="0"/>
                    </a:p>
                  </a:txBody>
                  <a:tcPr>
                    <a:solidFill>
                      <a:schemeClr val="accent2">
                        <a:lumMod val="60000"/>
                        <a:lumOff val="40000"/>
                      </a:schemeClr>
                    </a:solidFill>
                  </a:tcPr>
                </a:tc>
                <a:tc>
                  <a:txBody>
                    <a:bodyPr/>
                    <a:lstStyle/>
                    <a:p>
                      <a:pPr algn="ctr"/>
                      <a:r>
                        <a:rPr lang="el-GR" dirty="0"/>
                        <a:t>0</a:t>
                      </a:r>
                      <a:endParaRPr lang="en-US" dirty="0"/>
                    </a:p>
                  </a:txBody>
                  <a:tcPr>
                    <a:solidFill>
                      <a:schemeClr val="accent2">
                        <a:lumMod val="60000"/>
                        <a:lumOff val="40000"/>
                      </a:schemeClr>
                    </a:solidFill>
                  </a:tcPr>
                </a:tc>
                <a:tc>
                  <a:txBody>
                    <a:bodyPr/>
                    <a:lstStyle/>
                    <a:p>
                      <a:pPr algn="ctr"/>
                      <a:r>
                        <a:rPr lang="el-GR" dirty="0"/>
                        <a:t>1</a:t>
                      </a:r>
                      <a:endParaRPr lang="en-US" dirty="0"/>
                    </a:p>
                  </a:txBody>
                  <a:tcPr>
                    <a:solidFill>
                      <a:schemeClr val="accent2">
                        <a:lumMod val="60000"/>
                        <a:lumOff val="40000"/>
                      </a:schemeClr>
                    </a:solidFill>
                  </a:tcPr>
                </a:tc>
                <a:tc>
                  <a:txBody>
                    <a:bodyPr/>
                    <a:lstStyle/>
                    <a:p>
                      <a:pPr algn="ctr"/>
                      <a:r>
                        <a:rPr lang="el-GR" dirty="0"/>
                        <a:t>0</a:t>
                      </a:r>
                      <a:endParaRPr lang="en-US" dirty="0"/>
                    </a:p>
                  </a:txBody>
                  <a:tcPr>
                    <a:solidFill>
                      <a:schemeClr val="accent2">
                        <a:lumMod val="60000"/>
                        <a:lumOff val="40000"/>
                      </a:schemeClr>
                    </a:solidFill>
                  </a:tcPr>
                </a:tc>
                <a:extLst>
                  <a:ext uri="{0D108BD9-81ED-4DB2-BD59-A6C34878D82A}">
                    <a16:rowId xmlns:a16="http://schemas.microsoft.com/office/drawing/2014/main" val="1314537017"/>
                  </a:ext>
                </a:extLst>
              </a:tr>
              <a:tr h="370840">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1</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chemeClr val="accent2">
                        <a:lumMod val="60000"/>
                        <a:lumOff val="40000"/>
                      </a:schemeClr>
                    </a:solidFill>
                  </a:tcPr>
                </a:tc>
                <a:tc>
                  <a:txBody>
                    <a:bodyPr/>
                    <a:lstStyle/>
                    <a:p>
                      <a:pPr algn="ctr"/>
                      <a:r>
                        <a:rPr lang="el-GR" dirty="0"/>
                        <a:t>0</a:t>
                      </a:r>
                      <a:endParaRPr lang="en-US" dirty="0"/>
                    </a:p>
                  </a:txBody>
                  <a:tcPr>
                    <a:solidFill>
                      <a:schemeClr val="accent2">
                        <a:lumMod val="60000"/>
                        <a:lumOff val="40000"/>
                      </a:schemeClr>
                    </a:solidFill>
                  </a:tcPr>
                </a:tc>
                <a:tc>
                  <a:txBody>
                    <a:bodyPr/>
                    <a:lstStyle/>
                    <a:p>
                      <a:pPr algn="ctr"/>
                      <a:r>
                        <a:rPr lang="el-GR" dirty="0"/>
                        <a:t>0</a:t>
                      </a:r>
                      <a:endParaRPr lang="en-US" dirty="0"/>
                    </a:p>
                  </a:txBody>
                  <a:tcPr>
                    <a:solidFill>
                      <a:schemeClr val="accent2">
                        <a:lumMod val="60000"/>
                        <a:lumOff val="40000"/>
                      </a:schemeClr>
                    </a:solidFill>
                  </a:tcPr>
                </a:tc>
                <a:tc>
                  <a:txBody>
                    <a:bodyPr/>
                    <a:lstStyle/>
                    <a:p>
                      <a:pPr algn="ctr"/>
                      <a:r>
                        <a:rPr lang="el-GR" dirty="0"/>
                        <a:t>0</a:t>
                      </a:r>
                      <a:endParaRPr lang="en-US" dirty="0"/>
                    </a:p>
                  </a:txBody>
                  <a:tcPr>
                    <a:solidFill>
                      <a:schemeClr val="accent2">
                        <a:lumMod val="60000"/>
                        <a:lumOff val="40000"/>
                      </a:schemeClr>
                    </a:solidFill>
                  </a:tcPr>
                </a:tc>
                <a:tc>
                  <a:txBody>
                    <a:bodyPr/>
                    <a:lstStyle/>
                    <a:p>
                      <a:pPr algn="ctr"/>
                      <a:r>
                        <a:rPr lang="el-GR" dirty="0"/>
                        <a:t>0</a:t>
                      </a:r>
                      <a:endParaRPr lang="en-US" dirty="0"/>
                    </a:p>
                  </a:txBody>
                  <a:tcPr>
                    <a:solidFill>
                      <a:schemeClr val="accent2">
                        <a:lumMod val="60000"/>
                        <a:lumOff val="40000"/>
                      </a:schemeClr>
                    </a:solidFill>
                  </a:tcPr>
                </a:tc>
                <a:tc>
                  <a:txBody>
                    <a:bodyPr/>
                    <a:lstStyle/>
                    <a:p>
                      <a:pPr algn="ctr"/>
                      <a:r>
                        <a:rPr lang="el-GR" dirty="0"/>
                        <a:t>0</a:t>
                      </a:r>
                      <a:endParaRPr lang="en-US" dirty="0"/>
                    </a:p>
                  </a:txBody>
                  <a:tcPr>
                    <a:solidFill>
                      <a:schemeClr val="accent2">
                        <a:lumMod val="60000"/>
                        <a:lumOff val="40000"/>
                      </a:schemeClr>
                    </a:solidFill>
                  </a:tcPr>
                </a:tc>
                <a:tc>
                  <a:txBody>
                    <a:bodyPr/>
                    <a:lstStyle/>
                    <a:p>
                      <a:pPr algn="ctr"/>
                      <a:r>
                        <a:rPr lang="el-GR" dirty="0"/>
                        <a:t>1</a:t>
                      </a:r>
                      <a:endParaRPr lang="en-US" dirty="0"/>
                    </a:p>
                  </a:txBody>
                  <a:tcPr>
                    <a:solidFill>
                      <a:schemeClr val="accent2">
                        <a:lumMod val="60000"/>
                        <a:lumOff val="40000"/>
                      </a:schemeClr>
                    </a:solidFill>
                  </a:tcPr>
                </a:tc>
                <a:tc>
                  <a:txBody>
                    <a:bodyPr/>
                    <a:lstStyle/>
                    <a:p>
                      <a:pPr algn="ctr"/>
                      <a:r>
                        <a:rPr lang="el-GR" dirty="0"/>
                        <a:t>1</a:t>
                      </a:r>
                      <a:endParaRPr lang="en-US" dirty="0"/>
                    </a:p>
                  </a:txBody>
                  <a:tcPr>
                    <a:solidFill>
                      <a:schemeClr val="accent2">
                        <a:lumMod val="60000"/>
                        <a:lumOff val="40000"/>
                      </a:schemeClr>
                    </a:solidFill>
                  </a:tcPr>
                </a:tc>
                <a:extLst>
                  <a:ext uri="{0D108BD9-81ED-4DB2-BD59-A6C34878D82A}">
                    <a16:rowId xmlns:a16="http://schemas.microsoft.com/office/drawing/2014/main" val="3784801726"/>
                  </a:ext>
                </a:extLst>
              </a:tr>
              <a:tr h="370840">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1</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1</a:t>
                      </a:r>
                      <a:endParaRPr lang="en-US" dirty="0"/>
                    </a:p>
                  </a:txBody>
                  <a:tcPr>
                    <a:solidFill>
                      <a:srgbClr val="FFFF00"/>
                    </a:solidFill>
                  </a:tcPr>
                </a:tc>
                <a:tc>
                  <a:txBody>
                    <a:bodyPr/>
                    <a:lstStyle/>
                    <a:p>
                      <a:pPr algn="ctr"/>
                      <a:r>
                        <a:rPr lang="el-GR" dirty="0"/>
                        <a:t>.</a:t>
                      </a:r>
                      <a:endParaRPr lang="en-US" dirty="0"/>
                    </a:p>
                  </a:txBody>
                  <a:tcPr>
                    <a:solidFill>
                      <a:schemeClr val="accent2">
                        <a:lumMod val="60000"/>
                        <a:lumOff val="40000"/>
                      </a:schemeClr>
                    </a:solidFill>
                  </a:tcPr>
                </a:tc>
                <a:tc>
                  <a:txBody>
                    <a:bodyPr/>
                    <a:lstStyle/>
                    <a:p>
                      <a:pPr algn="ctr"/>
                      <a:r>
                        <a:rPr lang="el-GR" dirty="0"/>
                        <a:t>.</a:t>
                      </a:r>
                      <a:endParaRPr lang="en-US" dirty="0"/>
                    </a:p>
                  </a:txBody>
                  <a:tcPr>
                    <a:solidFill>
                      <a:schemeClr val="accent2">
                        <a:lumMod val="60000"/>
                        <a:lumOff val="40000"/>
                      </a:schemeClr>
                    </a:solidFill>
                  </a:tcPr>
                </a:tc>
                <a:tc>
                  <a:txBody>
                    <a:bodyPr/>
                    <a:lstStyle/>
                    <a:p>
                      <a:pPr algn="ctr"/>
                      <a:r>
                        <a:rPr lang="el-GR" dirty="0"/>
                        <a:t>.</a:t>
                      </a:r>
                      <a:endParaRPr lang="en-US" dirty="0"/>
                    </a:p>
                  </a:txBody>
                  <a:tcPr>
                    <a:solidFill>
                      <a:schemeClr val="accent2">
                        <a:lumMod val="60000"/>
                        <a:lumOff val="40000"/>
                      </a:schemeClr>
                    </a:solidFill>
                  </a:tcPr>
                </a:tc>
                <a:tc>
                  <a:txBody>
                    <a:bodyPr/>
                    <a:lstStyle/>
                    <a:p>
                      <a:pPr algn="ctr"/>
                      <a:r>
                        <a:rPr lang="el-GR" dirty="0"/>
                        <a:t>.</a:t>
                      </a:r>
                      <a:endParaRPr lang="en-US" dirty="0"/>
                    </a:p>
                  </a:txBody>
                  <a:tcPr>
                    <a:solidFill>
                      <a:schemeClr val="accent2">
                        <a:lumMod val="60000"/>
                        <a:lumOff val="40000"/>
                      </a:schemeClr>
                    </a:solidFill>
                  </a:tcPr>
                </a:tc>
                <a:tc>
                  <a:txBody>
                    <a:bodyPr/>
                    <a:lstStyle/>
                    <a:p>
                      <a:pPr algn="ctr"/>
                      <a:r>
                        <a:rPr lang="el-GR" dirty="0"/>
                        <a:t>.</a:t>
                      </a:r>
                      <a:endParaRPr lang="en-US" dirty="0"/>
                    </a:p>
                  </a:txBody>
                  <a:tcPr>
                    <a:solidFill>
                      <a:schemeClr val="accent2">
                        <a:lumMod val="60000"/>
                        <a:lumOff val="40000"/>
                      </a:schemeClr>
                    </a:solidFill>
                  </a:tcPr>
                </a:tc>
                <a:tc>
                  <a:txBody>
                    <a:bodyPr/>
                    <a:lstStyle/>
                    <a:p>
                      <a:pPr algn="ctr"/>
                      <a:r>
                        <a:rPr lang="el-GR" dirty="0"/>
                        <a:t>.</a:t>
                      </a:r>
                      <a:endParaRPr lang="en-US" dirty="0"/>
                    </a:p>
                  </a:txBody>
                  <a:tcPr>
                    <a:solidFill>
                      <a:schemeClr val="accent2">
                        <a:lumMod val="60000"/>
                        <a:lumOff val="40000"/>
                      </a:schemeClr>
                    </a:solidFill>
                  </a:tcPr>
                </a:tc>
                <a:tc>
                  <a:txBody>
                    <a:bodyPr/>
                    <a:lstStyle/>
                    <a:p>
                      <a:pPr algn="ctr"/>
                      <a:r>
                        <a:rPr lang="el-GR" dirty="0"/>
                        <a:t>.</a:t>
                      </a:r>
                      <a:endParaRPr lang="en-US" dirty="0"/>
                    </a:p>
                  </a:txBody>
                  <a:tcPr>
                    <a:solidFill>
                      <a:schemeClr val="accent2">
                        <a:lumMod val="60000"/>
                        <a:lumOff val="40000"/>
                      </a:schemeClr>
                    </a:solidFill>
                  </a:tcPr>
                </a:tc>
                <a:tc>
                  <a:txBody>
                    <a:bodyPr/>
                    <a:lstStyle/>
                    <a:p>
                      <a:pPr algn="ctr"/>
                      <a:r>
                        <a:rPr lang="el-GR" dirty="0"/>
                        <a:t>.</a:t>
                      </a:r>
                      <a:endParaRPr lang="en-US" dirty="0"/>
                    </a:p>
                  </a:txBody>
                  <a:tcPr>
                    <a:solidFill>
                      <a:schemeClr val="accent2">
                        <a:lumMod val="60000"/>
                        <a:lumOff val="40000"/>
                      </a:schemeClr>
                    </a:solidFill>
                  </a:tcPr>
                </a:tc>
                <a:extLst>
                  <a:ext uri="{0D108BD9-81ED-4DB2-BD59-A6C34878D82A}">
                    <a16:rowId xmlns:a16="http://schemas.microsoft.com/office/drawing/2014/main" val="2819459321"/>
                  </a:ext>
                </a:extLst>
              </a:tr>
              <a:tr h="370840">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extLst>
                  <a:ext uri="{0D108BD9-81ED-4DB2-BD59-A6C34878D82A}">
                    <a16:rowId xmlns:a16="http://schemas.microsoft.com/office/drawing/2014/main" val="607058244"/>
                  </a:ext>
                </a:extLst>
              </a:tr>
              <a:tr h="370840">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1</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l-GR" dirty="0"/>
                        <a:t>0</a:t>
                      </a:r>
                      <a:endParaRPr lang="en-US" dirty="0"/>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l-GR" dirty="0"/>
                        <a:t>1</a:t>
                      </a:r>
                      <a:endParaRPr lang="en-US" dirty="0"/>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l-GR" dirty="0"/>
                        <a:t>1</a:t>
                      </a:r>
                      <a:endParaRPr lang="en-US" dirty="0"/>
                    </a:p>
                  </a:txBody>
                  <a:tcPr>
                    <a:solidFill>
                      <a:schemeClr val="accent2">
                        <a:lumMod val="60000"/>
                        <a:lumOff val="40000"/>
                      </a:schemeClr>
                    </a:solidFill>
                  </a:tcPr>
                </a:tc>
                <a:extLst>
                  <a:ext uri="{0D108BD9-81ED-4DB2-BD59-A6C34878D82A}">
                    <a16:rowId xmlns:a16="http://schemas.microsoft.com/office/drawing/2014/main" val="2194573912"/>
                  </a:ext>
                </a:extLst>
              </a:tr>
            </a:tbl>
          </a:graphicData>
        </a:graphic>
      </p:graphicFrame>
      <p:sp>
        <p:nvSpPr>
          <p:cNvPr id="4" name="TextBox 3">
            <a:extLst>
              <a:ext uri="{FF2B5EF4-FFF2-40B4-BE49-F238E27FC236}">
                <a16:creationId xmlns:a16="http://schemas.microsoft.com/office/drawing/2014/main" id="{8A93EFE1-0D67-ED4B-80C8-8F2625FFF2BE}"/>
              </a:ext>
            </a:extLst>
          </p:cNvPr>
          <p:cNvSpPr txBox="1"/>
          <p:nvPr/>
        </p:nvSpPr>
        <p:spPr>
          <a:xfrm>
            <a:off x="5608318" y="3501008"/>
            <a:ext cx="3511282" cy="338554"/>
          </a:xfrm>
          <a:prstGeom prst="rect">
            <a:avLst/>
          </a:prstGeom>
        </p:spPr>
        <p:txBody>
          <a:bodyPr wrap="none">
            <a:spAutoFit/>
          </a:bodyPr>
          <a:lstStyle>
            <a:defPPr>
              <a:defRPr lang="el-GR"/>
            </a:defPPr>
            <a:lvl1pPr>
              <a:defRPr b="1">
                <a:solidFill>
                  <a:srgbClr val="FF0000"/>
                </a:solidFill>
                <a:cs typeface="Arial" panose="020B0604020202020204" pitchFamily="34" charset="0"/>
              </a:defRPr>
            </a:lvl1pPr>
          </a:lstStyle>
          <a:p>
            <a:r>
              <a:rPr lang="el-GR" sz="1600" dirty="0"/>
              <a:t>Στείλε στο </a:t>
            </a:r>
            <a:r>
              <a:rPr lang="en-US" sz="1600" dirty="0"/>
              <a:t>CPU </a:t>
            </a:r>
            <a:r>
              <a:rPr lang="el-GR" sz="1600" dirty="0"/>
              <a:t>την θέση </a:t>
            </a:r>
            <a:r>
              <a:rPr lang="en-US" sz="1600" dirty="0"/>
              <a:t>3</a:t>
            </a:r>
            <a:r>
              <a:rPr lang="el-GR" sz="1600" dirty="0"/>
              <a:t> της </a:t>
            </a:r>
            <a:r>
              <a:rPr lang="en-US" sz="1600" dirty="0"/>
              <a:t>KM</a:t>
            </a:r>
          </a:p>
        </p:txBody>
      </p:sp>
      <p:sp>
        <p:nvSpPr>
          <p:cNvPr id="11" name="TextBox 10">
            <a:extLst>
              <a:ext uri="{FF2B5EF4-FFF2-40B4-BE49-F238E27FC236}">
                <a16:creationId xmlns:a16="http://schemas.microsoft.com/office/drawing/2014/main" id="{38D269CA-9752-AA48-B461-DA9867A8FB0D}"/>
              </a:ext>
            </a:extLst>
          </p:cNvPr>
          <p:cNvSpPr txBox="1"/>
          <p:nvPr/>
        </p:nvSpPr>
        <p:spPr>
          <a:xfrm>
            <a:off x="-36512" y="3140968"/>
            <a:ext cx="737702" cy="369332"/>
          </a:xfrm>
          <a:prstGeom prst="rect">
            <a:avLst/>
          </a:prstGeom>
          <a:noFill/>
        </p:spPr>
        <p:txBody>
          <a:bodyPr wrap="none" rtlCol="0">
            <a:spAutoFit/>
          </a:bodyPr>
          <a:lstStyle/>
          <a:p>
            <a:r>
              <a:rPr lang="el-GR" dirty="0"/>
              <a:t>Θέση</a:t>
            </a:r>
            <a:endParaRPr lang="en-US" dirty="0"/>
          </a:p>
        </p:txBody>
      </p:sp>
      <p:sp>
        <p:nvSpPr>
          <p:cNvPr id="12" name="TextBox 11">
            <a:extLst>
              <a:ext uri="{FF2B5EF4-FFF2-40B4-BE49-F238E27FC236}">
                <a16:creationId xmlns:a16="http://schemas.microsoft.com/office/drawing/2014/main" id="{8482BB2C-423E-B44F-8495-654242CA6F4D}"/>
              </a:ext>
            </a:extLst>
          </p:cNvPr>
          <p:cNvSpPr txBox="1"/>
          <p:nvPr/>
        </p:nvSpPr>
        <p:spPr>
          <a:xfrm>
            <a:off x="226646" y="3510300"/>
            <a:ext cx="312906" cy="369332"/>
          </a:xfrm>
          <a:prstGeom prst="rect">
            <a:avLst/>
          </a:prstGeom>
          <a:noFill/>
        </p:spPr>
        <p:txBody>
          <a:bodyPr wrap="none" rtlCol="0">
            <a:spAutoFit/>
          </a:bodyPr>
          <a:lstStyle/>
          <a:p>
            <a:r>
              <a:rPr lang="el-GR" dirty="0"/>
              <a:t>0</a:t>
            </a:r>
            <a:endParaRPr lang="en-US" dirty="0"/>
          </a:p>
        </p:txBody>
      </p:sp>
      <p:sp>
        <p:nvSpPr>
          <p:cNvPr id="13" name="TextBox 12">
            <a:extLst>
              <a:ext uri="{FF2B5EF4-FFF2-40B4-BE49-F238E27FC236}">
                <a16:creationId xmlns:a16="http://schemas.microsoft.com/office/drawing/2014/main" id="{A1725BF3-4574-854B-8204-0676B527EFC5}"/>
              </a:ext>
            </a:extLst>
          </p:cNvPr>
          <p:cNvSpPr txBox="1"/>
          <p:nvPr/>
        </p:nvSpPr>
        <p:spPr>
          <a:xfrm>
            <a:off x="226646" y="3879632"/>
            <a:ext cx="312906" cy="369332"/>
          </a:xfrm>
          <a:prstGeom prst="rect">
            <a:avLst/>
          </a:prstGeom>
          <a:noFill/>
        </p:spPr>
        <p:txBody>
          <a:bodyPr wrap="none" rtlCol="0">
            <a:spAutoFit/>
          </a:bodyPr>
          <a:lstStyle/>
          <a:p>
            <a:r>
              <a:rPr lang="el-GR" dirty="0"/>
              <a:t>1</a:t>
            </a:r>
            <a:endParaRPr lang="en-US" dirty="0"/>
          </a:p>
        </p:txBody>
      </p:sp>
      <p:sp>
        <p:nvSpPr>
          <p:cNvPr id="14" name="TextBox 13">
            <a:extLst>
              <a:ext uri="{FF2B5EF4-FFF2-40B4-BE49-F238E27FC236}">
                <a16:creationId xmlns:a16="http://schemas.microsoft.com/office/drawing/2014/main" id="{5EA46AE8-834F-C840-B364-6B40F54B83B7}"/>
              </a:ext>
            </a:extLst>
          </p:cNvPr>
          <p:cNvSpPr txBox="1"/>
          <p:nvPr/>
        </p:nvSpPr>
        <p:spPr>
          <a:xfrm>
            <a:off x="226646" y="4248964"/>
            <a:ext cx="312906" cy="369332"/>
          </a:xfrm>
          <a:prstGeom prst="rect">
            <a:avLst/>
          </a:prstGeom>
          <a:noFill/>
        </p:spPr>
        <p:txBody>
          <a:bodyPr wrap="none" rtlCol="0">
            <a:spAutoFit/>
          </a:bodyPr>
          <a:lstStyle/>
          <a:p>
            <a:r>
              <a:rPr lang="el-GR" dirty="0"/>
              <a:t>2</a:t>
            </a:r>
            <a:endParaRPr lang="en-US" dirty="0"/>
          </a:p>
        </p:txBody>
      </p:sp>
      <p:sp>
        <p:nvSpPr>
          <p:cNvPr id="15" name="TextBox 14">
            <a:extLst>
              <a:ext uri="{FF2B5EF4-FFF2-40B4-BE49-F238E27FC236}">
                <a16:creationId xmlns:a16="http://schemas.microsoft.com/office/drawing/2014/main" id="{DCE74938-5FF4-CC4C-A85F-238B1691F2DF}"/>
              </a:ext>
            </a:extLst>
          </p:cNvPr>
          <p:cNvSpPr txBox="1"/>
          <p:nvPr/>
        </p:nvSpPr>
        <p:spPr>
          <a:xfrm>
            <a:off x="226646" y="4618296"/>
            <a:ext cx="312906" cy="369332"/>
          </a:xfrm>
          <a:prstGeom prst="rect">
            <a:avLst/>
          </a:prstGeom>
          <a:noFill/>
        </p:spPr>
        <p:txBody>
          <a:bodyPr wrap="none" rtlCol="0">
            <a:spAutoFit/>
          </a:bodyPr>
          <a:lstStyle/>
          <a:p>
            <a:r>
              <a:rPr lang="el-GR" dirty="0"/>
              <a:t>3</a:t>
            </a:r>
            <a:endParaRPr lang="en-US" dirty="0"/>
          </a:p>
        </p:txBody>
      </p:sp>
      <p:sp>
        <p:nvSpPr>
          <p:cNvPr id="16" name="TextBox 15">
            <a:extLst>
              <a:ext uri="{FF2B5EF4-FFF2-40B4-BE49-F238E27FC236}">
                <a16:creationId xmlns:a16="http://schemas.microsoft.com/office/drawing/2014/main" id="{CC97AADB-870A-F740-80AC-E1AE06956AAB}"/>
              </a:ext>
            </a:extLst>
          </p:cNvPr>
          <p:cNvSpPr txBox="1"/>
          <p:nvPr/>
        </p:nvSpPr>
        <p:spPr>
          <a:xfrm>
            <a:off x="226646" y="5005553"/>
            <a:ext cx="312906" cy="369332"/>
          </a:xfrm>
          <a:prstGeom prst="rect">
            <a:avLst/>
          </a:prstGeom>
          <a:noFill/>
        </p:spPr>
        <p:txBody>
          <a:bodyPr wrap="none" rtlCol="0">
            <a:spAutoFit/>
          </a:bodyPr>
          <a:lstStyle/>
          <a:p>
            <a:r>
              <a:rPr lang="el-GR" dirty="0"/>
              <a:t>4</a:t>
            </a:r>
            <a:endParaRPr lang="en-US" dirty="0"/>
          </a:p>
        </p:txBody>
      </p:sp>
      <p:sp>
        <p:nvSpPr>
          <p:cNvPr id="18" name="TextBox 17">
            <a:extLst>
              <a:ext uri="{FF2B5EF4-FFF2-40B4-BE49-F238E27FC236}">
                <a16:creationId xmlns:a16="http://schemas.microsoft.com/office/drawing/2014/main" id="{BFA50BB0-FFE3-E640-BE73-96B3947F4F5C}"/>
              </a:ext>
            </a:extLst>
          </p:cNvPr>
          <p:cNvSpPr txBox="1"/>
          <p:nvPr/>
        </p:nvSpPr>
        <p:spPr>
          <a:xfrm>
            <a:off x="226646" y="5374885"/>
            <a:ext cx="312906" cy="369332"/>
          </a:xfrm>
          <a:prstGeom prst="rect">
            <a:avLst/>
          </a:prstGeom>
          <a:noFill/>
        </p:spPr>
        <p:txBody>
          <a:bodyPr wrap="none" rtlCol="0">
            <a:spAutoFit/>
          </a:bodyPr>
          <a:lstStyle/>
          <a:p>
            <a:r>
              <a:rPr lang="el-GR" dirty="0"/>
              <a:t>5</a:t>
            </a:r>
            <a:endParaRPr lang="en-US" dirty="0"/>
          </a:p>
        </p:txBody>
      </p:sp>
      <p:sp>
        <p:nvSpPr>
          <p:cNvPr id="19" name="TextBox 18">
            <a:extLst>
              <a:ext uri="{FF2B5EF4-FFF2-40B4-BE49-F238E27FC236}">
                <a16:creationId xmlns:a16="http://schemas.microsoft.com/office/drawing/2014/main" id="{36C1AC79-71AF-0F46-A66F-90D134FBBC9E}"/>
              </a:ext>
            </a:extLst>
          </p:cNvPr>
          <p:cNvSpPr txBox="1"/>
          <p:nvPr/>
        </p:nvSpPr>
        <p:spPr>
          <a:xfrm>
            <a:off x="5608318" y="3870340"/>
            <a:ext cx="3511282" cy="338554"/>
          </a:xfrm>
          <a:prstGeom prst="rect">
            <a:avLst/>
          </a:prstGeom>
          <a:noFill/>
        </p:spPr>
        <p:txBody>
          <a:bodyPr wrap="none" rtlCol="0">
            <a:spAutoFit/>
          </a:bodyPr>
          <a:lstStyle/>
          <a:p>
            <a:r>
              <a:rPr lang="el-GR" sz="1600" b="1" dirty="0">
                <a:solidFill>
                  <a:srgbClr val="FF0000"/>
                </a:solidFill>
                <a:cs typeface="Arial" panose="020B0604020202020204" pitchFamily="34" charset="0"/>
              </a:rPr>
              <a:t>Στείλε στο </a:t>
            </a:r>
            <a:r>
              <a:rPr lang="en-US" sz="1600" b="1" dirty="0">
                <a:solidFill>
                  <a:srgbClr val="FF0000"/>
                </a:solidFill>
                <a:cs typeface="Arial" panose="020B0604020202020204" pitchFamily="34" charset="0"/>
              </a:rPr>
              <a:t>CPU </a:t>
            </a:r>
            <a:r>
              <a:rPr lang="el-GR" sz="1600" b="1" dirty="0">
                <a:solidFill>
                  <a:srgbClr val="FF0000"/>
                </a:solidFill>
                <a:cs typeface="Arial" panose="020B0604020202020204" pitchFamily="34" charset="0"/>
              </a:rPr>
              <a:t>την θέση </a:t>
            </a:r>
            <a:r>
              <a:rPr lang="en-US" sz="1600" b="1" dirty="0">
                <a:solidFill>
                  <a:srgbClr val="FF0000"/>
                </a:solidFill>
                <a:cs typeface="Arial" panose="020B0604020202020204" pitchFamily="34" charset="0"/>
              </a:rPr>
              <a:t>4 </a:t>
            </a:r>
            <a:r>
              <a:rPr lang="el-GR" sz="1600" b="1" dirty="0">
                <a:solidFill>
                  <a:srgbClr val="FF0000"/>
                </a:solidFill>
                <a:cs typeface="Arial" panose="020B0604020202020204" pitchFamily="34" charset="0"/>
              </a:rPr>
              <a:t>της ΚΜ</a:t>
            </a:r>
            <a:endParaRPr lang="en-US" sz="1600" b="1" dirty="0">
              <a:solidFill>
                <a:srgbClr val="FF0000"/>
              </a:solidFill>
              <a:cs typeface="Arial" panose="020B0604020202020204" pitchFamily="34" charset="0"/>
            </a:endParaRPr>
          </a:p>
        </p:txBody>
      </p:sp>
      <p:sp>
        <p:nvSpPr>
          <p:cNvPr id="20" name="TextBox 19">
            <a:extLst>
              <a:ext uri="{FF2B5EF4-FFF2-40B4-BE49-F238E27FC236}">
                <a16:creationId xmlns:a16="http://schemas.microsoft.com/office/drawing/2014/main" id="{4B763085-DCF3-EC4C-8B22-D8C3B1116702}"/>
              </a:ext>
            </a:extLst>
          </p:cNvPr>
          <p:cNvSpPr txBox="1"/>
          <p:nvPr/>
        </p:nvSpPr>
        <p:spPr>
          <a:xfrm>
            <a:off x="5608318" y="4248964"/>
            <a:ext cx="3236784" cy="338554"/>
          </a:xfrm>
          <a:prstGeom prst="rect">
            <a:avLst/>
          </a:prstGeom>
          <a:noFill/>
        </p:spPr>
        <p:txBody>
          <a:bodyPr wrap="none" rtlCol="0">
            <a:spAutoFit/>
          </a:bodyPr>
          <a:lstStyle/>
          <a:p>
            <a:r>
              <a:rPr lang="el-GR" sz="1600" b="1" dirty="0">
                <a:solidFill>
                  <a:srgbClr val="FF0000"/>
                </a:solidFill>
                <a:cs typeface="Arial" panose="020B0604020202020204" pitchFamily="34" charset="0"/>
              </a:rPr>
              <a:t>Πρόσθεσε θέσεις </a:t>
            </a:r>
            <a:r>
              <a:rPr lang="en-US" sz="1600" b="1" dirty="0">
                <a:solidFill>
                  <a:srgbClr val="FF0000"/>
                </a:solidFill>
                <a:cs typeface="Arial" panose="020B0604020202020204" pitchFamily="34" charset="0"/>
              </a:rPr>
              <a:t>3</a:t>
            </a:r>
            <a:r>
              <a:rPr lang="el-GR" sz="1600" b="1" dirty="0">
                <a:solidFill>
                  <a:srgbClr val="FF0000"/>
                </a:solidFill>
                <a:cs typeface="Arial" panose="020B0604020202020204" pitchFamily="34" charset="0"/>
              </a:rPr>
              <a:t>&amp;</a:t>
            </a:r>
            <a:r>
              <a:rPr lang="en-US" sz="1600" b="1" dirty="0">
                <a:solidFill>
                  <a:srgbClr val="FF0000"/>
                </a:solidFill>
                <a:cs typeface="Arial" panose="020B0604020202020204" pitchFamily="34" charset="0"/>
              </a:rPr>
              <a:t>4 </a:t>
            </a:r>
            <a:r>
              <a:rPr lang="en-US" sz="1600" b="1" dirty="0">
                <a:solidFill>
                  <a:srgbClr val="FF0000"/>
                </a:solidFill>
                <a:cs typeface="Arial" panose="020B0604020202020204" pitchFamily="34" charset="0"/>
                <a:sym typeface="Wingdings" pitchFamily="2" charset="2"/>
              </a:rPr>
              <a:t> </a:t>
            </a:r>
            <a:r>
              <a:rPr lang="el-GR" sz="1600" b="1" dirty="0">
                <a:solidFill>
                  <a:srgbClr val="FF0000"/>
                </a:solidFill>
                <a:cs typeface="Arial" panose="020B0604020202020204" pitchFamily="34" charset="0"/>
                <a:sym typeface="Wingdings" pitchFamily="2" charset="2"/>
              </a:rPr>
              <a:t>θέση 8</a:t>
            </a:r>
            <a:endParaRPr lang="en-US" sz="1600" b="1" dirty="0">
              <a:solidFill>
                <a:srgbClr val="FF0000"/>
              </a:solidFill>
              <a:cs typeface="Arial" panose="020B0604020202020204" pitchFamily="34" charset="0"/>
            </a:endParaRPr>
          </a:p>
        </p:txBody>
      </p:sp>
      <p:sp>
        <p:nvSpPr>
          <p:cNvPr id="21" name="TextBox 20">
            <a:extLst>
              <a:ext uri="{FF2B5EF4-FFF2-40B4-BE49-F238E27FC236}">
                <a16:creationId xmlns:a16="http://schemas.microsoft.com/office/drawing/2014/main" id="{49684708-8BEC-2C45-9E55-6BC79FE4CB94}"/>
              </a:ext>
            </a:extLst>
          </p:cNvPr>
          <p:cNvSpPr txBox="1"/>
          <p:nvPr/>
        </p:nvSpPr>
        <p:spPr>
          <a:xfrm>
            <a:off x="5638819" y="5001587"/>
            <a:ext cx="1651799" cy="338554"/>
          </a:xfrm>
          <a:prstGeom prst="rect">
            <a:avLst/>
          </a:prstGeom>
          <a:noFill/>
        </p:spPr>
        <p:txBody>
          <a:bodyPr wrap="none" rtlCol="0">
            <a:spAutoFit/>
          </a:bodyPr>
          <a:lstStyle/>
          <a:p>
            <a:r>
              <a:rPr lang="en-US" sz="1600" b="1" dirty="0">
                <a:solidFill>
                  <a:srgbClr val="663300"/>
                </a:solidFill>
                <a:cs typeface="Arial" panose="020B0604020202020204" pitchFamily="34" charset="0"/>
              </a:rPr>
              <a:t>O </a:t>
            </a:r>
            <a:r>
              <a:rPr lang="el-GR" sz="1600" b="1" dirty="0">
                <a:solidFill>
                  <a:srgbClr val="663300"/>
                </a:solidFill>
                <a:cs typeface="Arial" panose="020B0604020202020204" pitchFamily="34" charset="0"/>
              </a:rPr>
              <a:t>Αριθμός «3» </a:t>
            </a:r>
            <a:endParaRPr lang="en-US" sz="1600" b="1" dirty="0">
              <a:solidFill>
                <a:srgbClr val="663300"/>
              </a:solidFill>
              <a:cs typeface="Arial" panose="020B0604020202020204" pitchFamily="34" charset="0"/>
            </a:endParaRPr>
          </a:p>
        </p:txBody>
      </p:sp>
      <p:sp>
        <p:nvSpPr>
          <p:cNvPr id="24" name="TextBox 23">
            <a:extLst>
              <a:ext uri="{FF2B5EF4-FFF2-40B4-BE49-F238E27FC236}">
                <a16:creationId xmlns:a16="http://schemas.microsoft.com/office/drawing/2014/main" id="{3537CC81-0F3F-5241-BAF5-71BC1649B36C}"/>
              </a:ext>
            </a:extLst>
          </p:cNvPr>
          <p:cNvSpPr txBox="1"/>
          <p:nvPr/>
        </p:nvSpPr>
        <p:spPr>
          <a:xfrm>
            <a:off x="2123728" y="2560111"/>
            <a:ext cx="1407758" cy="353943"/>
          </a:xfrm>
          <a:prstGeom prst="rect">
            <a:avLst/>
          </a:prstGeom>
          <a:noFill/>
        </p:spPr>
        <p:txBody>
          <a:bodyPr wrap="none" rtlCol="0">
            <a:spAutoFit/>
          </a:bodyPr>
          <a:lstStyle/>
          <a:p>
            <a:r>
              <a:rPr lang="el-GR" sz="1700" dirty="0"/>
              <a:t>Παράδειγμα:</a:t>
            </a:r>
            <a:endParaRPr lang="en-US" sz="1700" dirty="0"/>
          </a:p>
        </p:txBody>
      </p:sp>
      <p:sp>
        <p:nvSpPr>
          <p:cNvPr id="26" name="TextBox 25">
            <a:extLst>
              <a:ext uri="{FF2B5EF4-FFF2-40B4-BE49-F238E27FC236}">
                <a16:creationId xmlns:a16="http://schemas.microsoft.com/office/drawing/2014/main" id="{58FCD94D-A84D-4348-884C-E78F969A2E09}"/>
              </a:ext>
            </a:extLst>
          </p:cNvPr>
          <p:cNvSpPr txBox="1"/>
          <p:nvPr/>
        </p:nvSpPr>
        <p:spPr>
          <a:xfrm>
            <a:off x="226646" y="6135892"/>
            <a:ext cx="312906" cy="369332"/>
          </a:xfrm>
          <a:prstGeom prst="rect">
            <a:avLst/>
          </a:prstGeom>
          <a:noFill/>
        </p:spPr>
        <p:txBody>
          <a:bodyPr wrap="none" rtlCol="0">
            <a:spAutoFit/>
          </a:bodyPr>
          <a:lstStyle/>
          <a:p>
            <a:r>
              <a:rPr lang="el-GR" dirty="0"/>
              <a:t>8</a:t>
            </a:r>
            <a:endParaRPr lang="en-US" dirty="0"/>
          </a:p>
        </p:txBody>
      </p:sp>
      <p:sp>
        <p:nvSpPr>
          <p:cNvPr id="27" name="TextBox 26">
            <a:extLst>
              <a:ext uri="{FF2B5EF4-FFF2-40B4-BE49-F238E27FC236}">
                <a16:creationId xmlns:a16="http://schemas.microsoft.com/office/drawing/2014/main" id="{284B889F-77D3-E844-8781-6CC60555ED07}"/>
              </a:ext>
            </a:extLst>
          </p:cNvPr>
          <p:cNvSpPr txBox="1"/>
          <p:nvPr/>
        </p:nvSpPr>
        <p:spPr>
          <a:xfrm>
            <a:off x="5634781" y="6115720"/>
            <a:ext cx="2908553" cy="338554"/>
          </a:xfrm>
          <a:prstGeom prst="rect">
            <a:avLst/>
          </a:prstGeom>
          <a:noFill/>
        </p:spPr>
        <p:txBody>
          <a:bodyPr wrap="none" rtlCol="0">
            <a:spAutoFit/>
          </a:bodyPr>
          <a:lstStyle/>
          <a:p>
            <a:r>
              <a:rPr lang="el-GR" sz="1600" b="1" dirty="0">
                <a:solidFill>
                  <a:srgbClr val="33CC33"/>
                </a:solidFill>
                <a:cs typeface="Arial" panose="020B0604020202020204" pitchFamily="34" charset="0"/>
              </a:rPr>
              <a:t>Ο Αριθμός 13 (στην θέση 8) </a:t>
            </a:r>
            <a:endParaRPr lang="en-US" sz="1600" b="1" dirty="0">
              <a:solidFill>
                <a:srgbClr val="33CC33"/>
              </a:solidFill>
              <a:cs typeface="Arial" panose="020B0604020202020204" pitchFamily="34" charset="0"/>
            </a:endParaRPr>
          </a:p>
        </p:txBody>
      </p:sp>
      <p:sp>
        <p:nvSpPr>
          <p:cNvPr id="5" name="Rectangle 4">
            <a:extLst>
              <a:ext uri="{FF2B5EF4-FFF2-40B4-BE49-F238E27FC236}">
                <a16:creationId xmlns:a16="http://schemas.microsoft.com/office/drawing/2014/main" id="{4DA46DB3-9F93-7A45-8838-59FF46FE1189}"/>
              </a:ext>
            </a:extLst>
          </p:cNvPr>
          <p:cNvSpPr/>
          <p:nvPr/>
        </p:nvSpPr>
        <p:spPr>
          <a:xfrm>
            <a:off x="3419872" y="2427161"/>
            <a:ext cx="1298753" cy="646331"/>
          </a:xfrm>
          <a:prstGeom prst="rect">
            <a:avLst/>
          </a:prstGeom>
        </p:spPr>
        <p:txBody>
          <a:bodyPr wrap="none">
            <a:spAutoFit/>
          </a:bodyPr>
          <a:lstStyle/>
          <a:p>
            <a:r>
              <a:rPr lang="el-GR" altLang="en-US" b="1" dirty="0">
                <a:solidFill>
                  <a:srgbClr val="663300"/>
                </a:solidFill>
                <a:cs typeface="Arial" panose="020B0604020202020204" pitchFamily="34" charset="0"/>
              </a:rPr>
              <a:t>δεδομένα </a:t>
            </a:r>
          </a:p>
          <a:p>
            <a:r>
              <a:rPr lang="el-GR" altLang="en-US" b="1" dirty="0">
                <a:solidFill>
                  <a:srgbClr val="663300"/>
                </a:solidFill>
                <a:cs typeface="Arial" panose="020B0604020202020204" pitchFamily="34" charset="0"/>
              </a:rPr>
              <a:t>εισόδου</a:t>
            </a:r>
            <a:r>
              <a:rPr lang="el-GR" altLang="en-US" dirty="0">
                <a:cs typeface="Arial" panose="020B0604020202020204" pitchFamily="34" charset="0"/>
              </a:rPr>
              <a:t> </a:t>
            </a:r>
            <a:endParaRPr lang="en-US" dirty="0"/>
          </a:p>
        </p:txBody>
      </p:sp>
      <p:sp>
        <p:nvSpPr>
          <p:cNvPr id="6" name="Rectangle 5">
            <a:extLst>
              <a:ext uri="{FF2B5EF4-FFF2-40B4-BE49-F238E27FC236}">
                <a16:creationId xmlns:a16="http://schemas.microsoft.com/office/drawing/2014/main" id="{463B7545-00E5-704C-80B0-5C5DB7D982B6}"/>
              </a:ext>
            </a:extLst>
          </p:cNvPr>
          <p:cNvSpPr/>
          <p:nvPr/>
        </p:nvSpPr>
        <p:spPr>
          <a:xfrm>
            <a:off x="4718625" y="2420888"/>
            <a:ext cx="1298753" cy="646331"/>
          </a:xfrm>
          <a:prstGeom prst="rect">
            <a:avLst/>
          </a:prstGeom>
        </p:spPr>
        <p:txBody>
          <a:bodyPr wrap="none">
            <a:spAutoFit/>
          </a:bodyPr>
          <a:lstStyle/>
          <a:p>
            <a:r>
              <a:rPr lang="el-GR" altLang="en-US" b="1" dirty="0">
                <a:solidFill>
                  <a:srgbClr val="33CC33"/>
                </a:solidFill>
                <a:cs typeface="Arial" panose="020B0604020202020204" pitchFamily="34" charset="0"/>
              </a:rPr>
              <a:t>δεδομένα </a:t>
            </a:r>
          </a:p>
          <a:p>
            <a:r>
              <a:rPr lang="el-GR" altLang="en-US" b="1" dirty="0">
                <a:solidFill>
                  <a:srgbClr val="33CC33"/>
                </a:solidFill>
                <a:cs typeface="Arial" panose="020B0604020202020204" pitchFamily="34" charset="0"/>
              </a:rPr>
              <a:t>εξόδου</a:t>
            </a:r>
            <a:endParaRPr lang="en-US" dirty="0"/>
          </a:p>
        </p:txBody>
      </p:sp>
      <p:sp>
        <p:nvSpPr>
          <p:cNvPr id="7" name="Rectangle 6">
            <a:extLst>
              <a:ext uri="{FF2B5EF4-FFF2-40B4-BE49-F238E27FC236}">
                <a16:creationId xmlns:a16="http://schemas.microsoft.com/office/drawing/2014/main" id="{AF633807-4424-6B43-B723-B4599C3DF16B}"/>
              </a:ext>
            </a:extLst>
          </p:cNvPr>
          <p:cNvSpPr/>
          <p:nvPr/>
        </p:nvSpPr>
        <p:spPr>
          <a:xfrm>
            <a:off x="5947379" y="2420888"/>
            <a:ext cx="2289409" cy="646331"/>
          </a:xfrm>
          <a:prstGeom prst="rect">
            <a:avLst/>
          </a:prstGeom>
        </p:spPr>
        <p:txBody>
          <a:bodyPr wrap="none">
            <a:spAutoFit/>
          </a:bodyPr>
          <a:lstStyle/>
          <a:p>
            <a:r>
              <a:rPr lang="el-GR" altLang="en-US" b="1" dirty="0">
                <a:solidFill>
                  <a:srgbClr val="FF0000"/>
                </a:solidFill>
                <a:cs typeface="Arial" panose="020B0604020202020204" pitchFamily="34" charset="0"/>
              </a:rPr>
              <a:t>Εντολή </a:t>
            </a:r>
          </a:p>
          <a:p>
            <a:r>
              <a:rPr lang="el-GR" altLang="en-US" b="1" dirty="0">
                <a:solidFill>
                  <a:srgbClr val="FF0000"/>
                </a:solidFill>
                <a:cs typeface="Arial" panose="020B0604020202020204" pitchFamily="34" charset="0"/>
              </a:rPr>
              <a:t>προγραμματισμού</a:t>
            </a:r>
            <a:r>
              <a:rPr lang="el-GR" altLang="en-US" dirty="0">
                <a:cs typeface="Arial" panose="020B0604020202020204" pitchFamily="34" charset="0"/>
              </a:rPr>
              <a:t> </a:t>
            </a:r>
            <a:endParaRPr lang="en-US" dirty="0"/>
          </a:p>
        </p:txBody>
      </p:sp>
      <p:sp>
        <p:nvSpPr>
          <p:cNvPr id="28" name="TextBox 27">
            <a:extLst>
              <a:ext uri="{FF2B5EF4-FFF2-40B4-BE49-F238E27FC236}">
                <a16:creationId xmlns:a16="http://schemas.microsoft.com/office/drawing/2014/main" id="{39953B2C-B0D9-2744-B64C-301DF05235F7}"/>
              </a:ext>
            </a:extLst>
          </p:cNvPr>
          <p:cNvSpPr txBox="1"/>
          <p:nvPr/>
        </p:nvSpPr>
        <p:spPr>
          <a:xfrm>
            <a:off x="5638819" y="4622991"/>
            <a:ext cx="1765612" cy="338554"/>
          </a:xfrm>
          <a:prstGeom prst="rect">
            <a:avLst/>
          </a:prstGeom>
          <a:noFill/>
        </p:spPr>
        <p:txBody>
          <a:bodyPr wrap="none" rtlCol="0">
            <a:spAutoFit/>
          </a:bodyPr>
          <a:lstStyle/>
          <a:p>
            <a:r>
              <a:rPr lang="en-US" sz="1600" b="1" dirty="0">
                <a:solidFill>
                  <a:srgbClr val="663300"/>
                </a:solidFill>
                <a:cs typeface="Arial" panose="020B0604020202020204" pitchFamily="34" charset="0"/>
              </a:rPr>
              <a:t>O </a:t>
            </a:r>
            <a:r>
              <a:rPr lang="el-GR" sz="1600" b="1" dirty="0">
                <a:solidFill>
                  <a:srgbClr val="663300"/>
                </a:solidFill>
                <a:cs typeface="Arial" panose="020B0604020202020204" pitchFamily="34" charset="0"/>
              </a:rPr>
              <a:t>Αριθμός «10» </a:t>
            </a:r>
            <a:endParaRPr lang="en-US" sz="1600" b="1" dirty="0">
              <a:solidFill>
                <a:srgbClr val="663300"/>
              </a:solidFill>
              <a:cs typeface="Arial" panose="020B0604020202020204" pitchFamily="34" charset="0"/>
            </a:endParaRPr>
          </a:p>
        </p:txBody>
      </p:sp>
    </p:spTree>
    <p:extLst>
      <p:ext uri="{BB962C8B-B14F-4D97-AF65-F5344CB8AC3E}">
        <p14:creationId xmlns:p14="http://schemas.microsoft.com/office/powerpoint/2010/main" val="130755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P spid="15" grpId="0"/>
      <p:bldP spid="16" grpId="0"/>
      <p:bldP spid="18" grpId="0"/>
      <p:bldP spid="19" grpId="0"/>
      <p:bldP spid="20" grpId="0"/>
      <p:bldP spid="21" grpId="0"/>
      <p:bldP spid="24" grpId="0"/>
      <p:bldP spid="26" grpId="0"/>
      <p:bldP spid="27" grpId="0"/>
      <p:bldP spid="5" grpId="0"/>
      <p:bldP spid="6" grpId="0"/>
      <p:bldP spid="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740964"/>
          </a:xfrm>
        </p:spPr>
        <p:txBody>
          <a:bodyPr/>
          <a:lstStyle/>
          <a:p>
            <a:r>
              <a:rPr lang="el" sz="3400" b="1" dirty="0">
                <a:solidFill>
                  <a:srgbClr val="000000"/>
                </a:solidFill>
                <a:latin typeface="Arial" panose="020B0604020202020204" pitchFamily="34" charset="0"/>
                <a:cs typeface="Arial" panose="020B0604020202020204" pitchFamily="34" charset="0"/>
              </a:rPr>
              <a:t>2. Μέγεθος Μνήμης &amp; Χώρος Διεθύνσεων </a:t>
            </a:r>
            <a:endParaRPr lang="en-US" sz="3400" dirty="0">
              <a:latin typeface="Arial" panose="020B0604020202020204" pitchFamily="34" charset="0"/>
              <a:cs typeface="Arial" panose="020B0604020202020204" pitchFamily="34" charset="0"/>
            </a:endParaRPr>
          </a:p>
        </p:txBody>
      </p:sp>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12</a:t>
            </a:fld>
            <a:endParaRPr lang="en-US" dirty="0"/>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graphicFrame>
        <p:nvGraphicFramePr>
          <p:cNvPr id="4" name="Table 3">
            <a:extLst>
              <a:ext uri="{FF2B5EF4-FFF2-40B4-BE49-F238E27FC236}">
                <a16:creationId xmlns:a16="http://schemas.microsoft.com/office/drawing/2014/main" id="{2D35E745-F88E-EA40-8317-FBD447F1189B}"/>
              </a:ext>
            </a:extLst>
          </p:cNvPr>
          <p:cNvGraphicFramePr>
            <a:graphicFrameLocks noGrp="1"/>
          </p:cNvGraphicFramePr>
          <p:nvPr>
            <p:extLst>
              <p:ext uri="{D42A27DB-BD31-4B8C-83A1-F6EECF244321}">
                <p14:modId xmlns:p14="http://schemas.microsoft.com/office/powerpoint/2010/main" val="2530608746"/>
              </p:ext>
            </p:extLst>
          </p:nvPr>
        </p:nvGraphicFramePr>
        <p:xfrm>
          <a:off x="2483768" y="2644120"/>
          <a:ext cx="6096000" cy="2225040"/>
        </p:xfrm>
        <a:graphic>
          <a:graphicData uri="http://schemas.openxmlformats.org/drawingml/2006/table">
            <a:tbl>
              <a:tblPr firstRow="1" bandRow="1">
                <a:tableStyleId>{5940675A-B579-460E-94D1-54222C63F5DA}</a:tableStyleId>
              </a:tblPr>
              <a:tblGrid>
                <a:gridCol w="239688">
                  <a:extLst>
                    <a:ext uri="{9D8B030D-6E8A-4147-A177-3AD203B41FA5}">
                      <a16:colId xmlns:a16="http://schemas.microsoft.com/office/drawing/2014/main" val="2091496774"/>
                    </a:ext>
                  </a:extLst>
                </a:gridCol>
                <a:gridCol w="268312">
                  <a:extLst>
                    <a:ext uri="{9D8B030D-6E8A-4147-A177-3AD203B41FA5}">
                      <a16:colId xmlns:a16="http://schemas.microsoft.com/office/drawing/2014/main" val="3126406634"/>
                    </a:ext>
                  </a:extLst>
                </a:gridCol>
                <a:gridCol w="254000">
                  <a:extLst>
                    <a:ext uri="{9D8B030D-6E8A-4147-A177-3AD203B41FA5}">
                      <a16:colId xmlns:a16="http://schemas.microsoft.com/office/drawing/2014/main" val="3609996138"/>
                    </a:ext>
                  </a:extLst>
                </a:gridCol>
                <a:gridCol w="254000">
                  <a:extLst>
                    <a:ext uri="{9D8B030D-6E8A-4147-A177-3AD203B41FA5}">
                      <a16:colId xmlns:a16="http://schemas.microsoft.com/office/drawing/2014/main" val="2118254243"/>
                    </a:ext>
                  </a:extLst>
                </a:gridCol>
                <a:gridCol w="254000">
                  <a:extLst>
                    <a:ext uri="{9D8B030D-6E8A-4147-A177-3AD203B41FA5}">
                      <a16:colId xmlns:a16="http://schemas.microsoft.com/office/drawing/2014/main" val="3877812736"/>
                    </a:ext>
                  </a:extLst>
                </a:gridCol>
                <a:gridCol w="254000">
                  <a:extLst>
                    <a:ext uri="{9D8B030D-6E8A-4147-A177-3AD203B41FA5}">
                      <a16:colId xmlns:a16="http://schemas.microsoft.com/office/drawing/2014/main" val="151328202"/>
                    </a:ext>
                  </a:extLst>
                </a:gridCol>
                <a:gridCol w="254000">
                  <a:extLst>
                    <a:ext uri="{9D8B030D-6E8A-4147-A177-3AD203B41FA5}">
                      <a16:colId xmlns:a16="http://schemas.microsoft.com/office/drawing/2014/main" val="4198008267"/>
                    </a:ext>
                  </a:extLst>
                </a:gridCol>
                <a:gridCol w="254000">
                  <a:extLst>
                    <a:ext uri="{9D8B030D-6E8A-4147-A177-3AD203B41FA5}">
                      <a16:colId xmlns:a16="http://schemas.microsoft.com/office/drawing/2014/main" val="1828522626"/>
                    </a:ext>
                  </a:extLst>
                </a:gridCol>
                <a:gridCol w="254000">
                  <a:extLst>
                    <a:ext uri="{9D8B030D-6E8A-4147-A177-3AD203B41FA5}">
                      <a16:colId xmlns:a16="http://schemas.microsoft.com/office/drawing/2014/main" val="1526088327"/>
                    </a:ext>
                  </a:extLst>
                </a:gridCol>
                <a:gridCol w="254000">
                  <a:extLst>
                    <a:ext uri="{9D8B030D-6E8A-4147-A177-3AD203B41FA5}">
                      <a16:colId xmlns:a16="http://schemas.microsoft.com/office/drawing/2014/main" val="3694374336"/>
                    </a:ext>
                  </a:extLst>
                </a:gridCol>
                <a:gridCol w="254000">
                  <a:extLst>
                    <a:ext uri="{9D8B030D-6E8A-4147-A177-3AD203B41FA5}">
                      <a16:colId xmlns:a16="http://schemas.microsoft.com/office/drawing/2014/main" val="1972091191"/>
                    </a:ext>
                  </a:extLst>
                </a:gridCol>
                <a:gridCol w="254000">
                  <a:extLst>
                    <a:ext uri="{9D8B030D-6E8A-4147-A177-3AD203B41FA5}">
                      <a16:colId xmlns:a16="http://schemas.microsoft.com/office/drawing/2014/main" val="184377470"/>
                    </a:ext>
                  </a:extLst>
                </a:gridCol>
                <a:gridCol w="254000">
                  <a:extLst>
                    <a:ext uri="{9D8B030D-6E8A-4147-A177-3AD203B41FA5}">
                      <a16:colId xmlns:a16="http://schemas.microsoft.com/office/drawing/2014/main" val="2427564290"/>
                    </a:ext>
                  </a:extLst>
                </a:gridCol>
                <a:gridCol w="254000">
                  <a:extLst>
                    <a:ext uri="{9D8B030D-6E8A-4147-A177-3AD203B41FA5}">
                      <a16:colId xmlns:a16="http://schemas.microsoft.com/office/drawing/2014/main" val="4041886283"/>
                    </a:ext>
                  </a:extLst>
                </a:gridCol>
                <a:gridCol w="254000">
                  <a:extLst>
                    <a:ext uri="{9D8B030D-6E8A-4147-A177-3AD203B41FA5}">
                      <a16:colId xmlns:a16="http://schemas.microsoft.com/office/drawing/2014/main" val="2823804442"/>
                    </a:ext>
                  </a:extLst>
                </a:gridCol>
                <a:gridCol w="254000">
                  <a:extLst>
                    <a:ext uri="{9D8B030D-6E8A-4147-A177-3AD203B41FA5}">
                      <a16:colId xmlns:a16="http://schemas.microsoft.com/office/drawing/2014/main" val="2056148230"/>
                    </a:ext>
                  </a:extLst>
                </a:gridCol>
                <a:gridCol w="254000">
                  <a:extLst>
                    <a:ext uri="{9D8B030D-6E8A-4147-A177-3AD203B41FA5}">
                      <a16:colId xmlns:a16="http://schemas.microsoft.com/office/drawing/2014/main" val="3009044500"/>
                    </a:ext>
                  </a:extLst>
                </a:gridCol>
                <a:gridCol w="254000">
                  <a:extLst>
                    <a:ext uri="{9D8B030D-6E8A-4147-A177-3AD203B41FA5}">
                      <a16:colId xmlns:a16="http://schemas.microsoft.com/office/drawing/2014/main" val="43746243"/>
                    </a:ext>
                  </a:extLst>
                </a:gridCol>
                <a:gridCol w="254000">
                  <a:extLst>
                    <a:ext uri="{9D8B030D-6E8A-4147-A177-3AD203B41FA5}">
                      <a16:colId xmlns:a16="http://schemas.microsoft.com/office/drawing/2014/main" val="2969679418"/>
                    </a:ext>
                  </a:extLst>
                </a:gridCol>
                <a:gridCol w="254000">
                  <a:extLst>
                    <a:ext uri="{9D8B030D-6E8A-4147-A177-3AD203B41FA5}">
                      <a16:colId xmlns:a16="http://schemas.microsoft.com/office/drawing/2014/main" val="2346790267"/>
                    </a:ext>
                  </a:extLst>
                </a:gridCol>
                <a:gridCol w="254000">
                  <a:extLst>
                    <a:ext uri="{9D8B030D-6E8A-4147-A177-3AD203B41FA5}">
                      <a16:colId xmlns:a16="http://schemas.microsoft.com/office/drawing/2014/main" val="3758046090"/>
                    </a:ext>
                  </a:extLst>
                </a:gridCol>
                <a:gridCol w="254000">
                  <a:extLst>
                    <a:ext uri="{9D8B030D-6E8A-4147-A177-3AD203B41FA5}">
                      <a16:colId xmlns:a16="http://schemas.microsoft.com/office/drawing/2014/main" val="932926859"/>
                    </a:ext>
                  </a:extLst>
                </a:gridCol>
                <a:gridCol w="254000">
                  <a:extLst>
                    <a:ext uri="{9D8B030D-6E8A-4147-A177-3AD203B41FA5}">
                      <a16:colId xmlns:a16="http://schemas.microsoft.com/office/drawing/2014/main" val="1315313601"/>
                    </a:ext>
                  </a:extLst>
                </a:gridCol>
                <a:gridCol w="254000">
                  <a:extLst>
                    <a:ext uri="{9D8B030D-6E8A-4147-A177-3AD203B41FA5}">
                      <a16:colId xmlns:a16="http://schemas.microsoft.com/office/drawing/2014/main" val="2118043074"/>
                    </a:ext>
                  </a:extLst>
                </a:gridCol>
              </a:tblGrid>
              <a:tr h="370840">
                <a:tc gridSpan="16">
                  <a:txBody>
                    <a:bodyPr/>
                    <a:lstStyle/>
                    <a:p>
                      <a:pPr algn="ctr"/>
                      <a:r>
                        <a:rPr lang="en-US" dirty="0"/>
                        <a:t>Address Space (16bit)</a:t>
                      </a:r>
                    </a:p>
                  </a:txBody>
                  <a:tcPr>
                    <a:solidFill>
                      <a:srgbClr val="FFFF00"/>
                    </a:solidFill>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gridSpan="8">
                  <a:txBody>
                    <a:bodyPr/>
                    <a:lstStyle/>
                    <a:p>
                      <a:pPr algn="ctr"/>
                      <a:r>
                        <a:rPr lang="en-US" dirty="0"/>
                        <a:t>8 bit Memory</a:t>
                      </a:r>
                    </a:p>
                  </a:txBody>
                  <a:tcPr anchor="ctr">
                    <a:solidFill>
                      <a:schemeClr val="accent2">
                        <a:lumMod val="60000"/>
                        <a:lumOff val="40000"/>
                      </a:schemeClr>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70815119"/>
                  </a:ext>
                </a:extLst>
              </a:tr>
              <a:tr h="370840">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extLst>
                  <a:ext uri="{0D108BD9-81ED-4DB2-BD59-A6C34878D82A}">
                    <a16:rowId xmlns:a16="http://schemas.microsoft.com/office/drawing/2014/main" val="3867682576"/>
                  </a:ext>
                </a:extLst>
              </a:tr>
              <a:tr h="370840">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extLst>
                  <a:ext uri="{0D108BD9-81ED-4DB2-BD59-A6C34878D82A}">
                    <a16:rowId xmlns:a16="http://schemas.microsoft.com/office/drawing/2014/main" val="1724769544"/>
                  </a:ext>
                </a:extLst>
              </a:tr>
              <a:tr h="370840">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extLst>
                  <a:ext uri="{0D108BD9-81ED-4DB2-BD59-A6C34878D82A}">
                    <a16:rowId xmlns:a16="http://schemas.microsoft.com/office/drawing/2014/main" val="1156416954"/>
                  </a:ext>
                </a:extLst>
              </a:tr>
              <a:tr h="370840">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extLst>
                  <a:ext uri="{0D108BD9-81ED-4DB2-BD59-A6C34878D82A}">
                    <a16:rowId xmlns:a16="http://schemas.microsoft.com/office/drawing/2014/main" val="607058244"/>
                  </a:ext>
                </a:extLst>
              </a:tr>
              <a:tr h="370840">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extLst>
                  <a:ext uri="{0D108BD9-81ED-4DB2-BD59-A6C34878D82A}">
                    <a16:rowId xmlns:a16="http://schemas.microsoft.com/office/drawing/2014/main" val="2194573912"/>
                  </a:ext>
                </a:extLst>
              </a:tr>
            </a:tbl>
          </a:graphicData>
        </a:graphic>
      </p:graphicFrame>
      <p:sp>
        <p:nvSpPr>
          <p:cNvPr id="5" name="Rectangle 4">
            <a:extLst>
              <a:ext uri="{FF2B5EF4-FFF2-40B4-BE49-F238E27FC236}">
                <a16:creationId xmlns:a16="http://schemas.microsoft.com/office/drawing/2014/main" id="{C83B3DDF-CBCE-6B44-8D92-8C570A748B32}"/>
              </a:ext>
            </a:extLst>
          </p:cNvPr>
          <p:cNvSpPr/>
          <p:nvPr/>
        </p:nvSpPr>
        <p:spPr>
          <a:xfrm>
            <a:off x="95189" y="5852082"/>
            <a:ext cx="4620176" cy="369332"/>
          </a:xfrm>
          <a:prstGeom prst="rect">
            <a:avLst/>
          </a:prstGeom>
        </p:spPr>
        <p:txBody>
          <a:bodyPr wrap="none">
            <a:spAutoFit/>
          </a:bodyPr>
          <a:lstStyle/>
          <a:p>
            <a:r>
              <a:rPr lang="el-GR" altLang="en-US" b="1" dirty="0"/>
              <a:t>Πόσο μεγάλη είναι η παραπάνω μνήμη?</a:t>
            </a:r>
          </a:p>
        </p:txBody>
      </p:sp>
      <p:sp>
        <p:nvSpPr>
          <p:cNvPr id="7" name="Rectangle 6">
            <a:extLst>
              <a:ext uri="{FF2B5EF4-FFF2-40B4-BE49-F238E27FC236}">
                <a16:creationId xmlns:a16="http://schemas.microsoft.com/office/drawing/2014/main" id="{B6C76ABC-1DAC-164E-AD54-59D3C3C5A75F}"/>
              </a:ext>
            </a:extLst>
          </p:cNvPr>
          <p:cNvSpPr/>
          <p:nvPr/>
        </p:nvSpPr>
        <p:spPr>
          <a:xfrm>
            <a:off x="573755" y="2644120"/>
            <a:ext cx="1928733" cy="369332"/>
          </a:xfrm>
          <a:prstGeom prst="rect">
            <a:avLst/>
          </a:prstGeom>
        </p:spPr>
        <p:txBody>
          <a:bodyPr wrap="none">
            <a:spAutoFit/>
          </a:bodyPr>
          <a:lstStyle/>
          <a:p>
            <a:r>
              <a:rPr lang="en-US" altLang="en-US" dirty="0"/>
              <a:t>2^16 </a:t>
            </a:r>
            <a:r>
              <a:rPr lang="el-GR" altLang="en-US" dirty="0"/>
              <a:t>διευθύνσεις</a:t>
            </a:r>
            <a:endParaRPr lang="en-US" altLang="en-US" dirty="0"/>
          </a:p>
        </p:txBody>
      </p:sp>
      <p:sp>
        <p:nvSpPr>
          <p:cNvPr id="11" name="Rectangle 10">
            <a:extLst>
              <a:ext uri="{FF2B5EF4-FFF2-40B4-BE49-F238E27FC236}">
                <a16:creationId xmlns:a16="http://schemas.microsoft.com/office/drawing/2014/main" id="{53732BCA-1094-D649-849F-ABAAD5CF97BD}"/>
              </a:ext>
            </a:extLst>
          </p:cNvPr>
          <p:cNvSpPr/>
          <p:nvPr/>
        </p:nvSpPr>
        <p:spPr>
          <a:xfrm>
            <a:off x="244015" y="881763"/>
            <a:ext cx="8655970" cy="1200329"/>
          </a:xfrm>
          <a:prstGeom prst="rect">
            <a:avLst/>
          </a:prstGeom>
        </p:spPr>
        <p:txBody>
          <a:bodyPr wrap="square">
            <a:spAutoFit/>
          </a:bodyPr>
          <a:lstStyle/>
          <a:p>
            <a:pPr marL="174625" indent="-174625" algn="just" eaLnBrk="1" hangingPunct="1">
              <a:lnSpc>
                <a:spcPct val="80000"/>
              </a:lnSpc>
            </a:pPr>
            <a:r>
              <a:rPr lang="en-US" altLang="en-US" dirty="0">
                <a:cs typeface="Arial" panose="020B0604020202020204" pitchFamily="34" charset="0"/>
              </a:rPr>
              <a:t>  </a:t>
            </a:r>
            <a:r>
              <a:rPr lang="el-GR" altLang="en-US" dirty="0">
                <a:cs typeface="Arial" panose="020B0604020202020204" pitchFamily="34" charset="0"/>
              </a:rPr>
              <a:t>Ο αριθμός των </a:t>
            </a:r>
            <a:r>
              <a:rPr lang="en-US" altLang="en-US" dirty="0">
                <a:cs typeface="Arial" panose="020B0604020202020204" pitchFamily="34" charset="0"/>
              </a:rPr>
              <a:t>bit</a:t>
            </a:r>
            <a:r>
              <a:rPr lang="el-GR" altLang="en-US" dirty="0">
                <a:cs typeface="Arial" panose="020B0604020202020204" pitchFamily="34" charset="0"/>
              </a:rPr>
              <a:t> που χρησιμοποιείται για να </a:t>
            </a:r>
            <a:r>
              <a:rPr lang="el-GR" altLang="en-US" dirty="0" err="1">
                <a:cs typeface="Arial" panose="020B0604020202020204" pitchFamily="34" charset="0"/>
              </a:rPr>
              <a:t>περιγραφεί</a:t>
            </a:r>
            <a:r>
              <a:rPr lang="el-GR" altLang="en-US" dirty="0">
                <a:cs typeface="Arial" panose="020B0604020202020204" pitchFamily="34" charset="0"/>
              </a:rPr>
              <a:t> η διεύθυνση του κάθε </a:t>
            </a:r>
            <a:r>
              <a:rPr lang="en-US" altLang="en-US" dirty="0">
                <a:cs typeface="Arial" panose="020B0604020202020204" pitchFamily="34" charset="0"/>
              </a:rPr>
              <a:t>byte</a:t>
            </a:r>
            <a:r>
              <a:rPr lang="el-GR" altLang="en-US" dirty="0">
                <a:cs typeface="Arial" panose="020B0604020202020204" pitchFamily="34" charset="0"/>
              </a:rPr>
              <a:t> μνήμης εξαρτάται από το </a:t>
            </a:r>
            <a:r>
              <a:rPr lang="en-US" altLang="en-US" dirty="0">
                <a:cs typeface="Arial" panose="020B0604020202020204" pitchFamily="34" charset="0"/>
              </a:rPr>
              <a:t>chip</a:t>
            </a:r>
            <a:r>
              <a:rPr lang="el-GR" altLang="en-US" dirty="0">
                <a:cs typeface="Arial" panose="020B0604020202020204" pitchFamily="34" charset="0"/>
              </a:rPr>
              <a:t> της</a:t>
            </a:r>
            <a:r>
              <a:rPr lang="en-US" altLang="en-US" dirty="0">
                <a:cs typeface="Arial" panose="020B0604020202020204" pitchFamily="34" charset="0"/>
              </a:rPr>
              <a:t> CPU</a:t>
            </a:r>
            <a:r>
              <a:rPr lang="el-GR" altLang="en-US" dirty="0">
                <a:cs typeface="Arial" panose="020B0604020202020204" pitchFamily="34" charset="0"/>
              </a:rPr>
              <a:t> και είναι ίσος με το εύρος του διαύλου διευθύνσεως. Για ένα δίαυλο διευθύνσεως </a:t>
            </a:r>
            <a:r>
              <a:rPr lang="en-US" altLang="en-US" i="1" dirty="0">
                <a:cs typeface="Arial" panose="020B0604020202020204" pitchFamily="34" charset="0"/>
              </a:rPr>
              <a:t>m</a:t>
            </a:r>
            <a:r>
              <a:rPr lang="el-GR" altLang="en-US" dirty="0">
                <a:cs typeface="Arial" panose="020B0604020202020204" pitchFamily="34" charset="0"/>
              </a:rPr>
              <a:t> </a:t>
            </a:r>
            <a:r>
              <a:rPr lang="en-US" altLang="en-US" dirty="0">
                <a:cs typeface="Arial" panose="020B0604020202020204" pitchFamily="34" charset="0"/>
              </a:rPr>
              <a:t>bit</a:t>
            </a:r>
            <a:r>
              <a:rPr lang="el-GR" altLang="en-US" dirty="0">
                <a:cs typeface="Arial" panose="020B0604020202020204" pitchFamily="34" charset="0"/>
              </a:rPr>
              <a:t>, ο μέγιστος αριθμός </a:t>
            </a:r>
            <a:r>
              <a:rPr lang="en-US" altLang="en-US" dirty="0">
                <a:cs typeface="Arial" panose="020B0604020202020204" pitchFamily="34" charset="0"/>
              </a:rPr>
              <a:t>byte</a:t>
            </a:r>
            <a:r>
              <a:rPr lang="el-GR" altLang="en-US" dirty="0">
                <a:cs typeface="Arial" panose="020B0604020202020204" pitchFamily="34" charset="0"/>
              </a:rPr>
              <a:t> της κυρίας μνήμης που μπορεί να προσπελάσει η </a:t>
            </a:r>
            <a:r>
              <a:rPr lang="en-US" altLang="en-US" dirty="0">
                <a:cs typeface="Arial" panose="020B0604020202020204" pitchFamily="34" charset="0"/>
              </a:rPr>
              <a:t>CPU</a:t>
            </a:r>
            <a:r>
              <a:rPr lang="el-GR" altLang="en-US" dirty="0">
                <a:cs typeface="Arial" panose="020B0604020202020204" pitchFamily="34" charset="0"/>
              </a:rPr>
              <a:t> είναι 2</a:t>
            </a:r>
            <a:r>
              <a:rPr lang="en-US" altLang="en-US" i="1" baseline="30000" dirty="0">
                <a:cs typeface="Arial" panose="020B0604020202020204" pitchFamily="34" charset="0"/>
              </a:rPr>
              <a:t>m</a:t>
            </a:r>
            <a:r>
              <a:rPr lang="el-GR" altLang="en-US" dirty="0">
                <a:cs typeface="Arial" panose="020B0604020202020204" pitchFamily="34" charset="0"/>
              </a:rPr>
              <a:t> με διευθύνσεις που εκτείνονται από 0 έως 2</a:t>
            </a:r>
            <a:r>
              <a:rPr lang="en-US" altLang="en-US" i="1" baseline="30000" dirty="0">
                <a:cs typeface="Arial" panose="020B0604020202020204" pitchFamily="34" charset="0"/>
              </a:rPr>
              <a:t>m</a:t>
            </a:r>
            <a:r>
              <a:rPr lang="el-GR" altLang="en-US" dirty="0">
                <a:cs typeface="Arial" panose="020B0604020202020204" pitchFamily="34" charset="0"/>
              </a:rPr>
              <a:t>-1</a:t>
            </a:r>
          </a:p>
        </p:txBody>
      </p:sp>
      <p:sp>
        <p:nvSpPr>
          <p:cNvPr id="18" name="Rectangle 17">
            <a:extLst>
              <a:ext uri="{FF2B5EF4-FFF2-40B4-BE49-F238E27FC236}">
                <a16:creationId xmlns:a16="http://schemas.microsoft.com/office/drawing/2014/main" id="{CA4636E7-2DFF-D844-829C-933047ABB3AE}"/>
              </a:ext>
            </a:extLst>
          </p:cNvPr>
          <p:cNvSpPr/>
          <p:nvPr/>
        </p:nvSpPr>
        <p:spPr>
          <a:xfrm>
            <a:off x="1538121" y="3013452"/>
            <a:ext cx="930063" cy="369332"/>
          </a:xfrm>
          <a:prstGeom prst="rect">
            <a:avLst/>
          </a:prstGeom>
        </p:spPr>
        <p:txBody>
          <a:bodyPr wrap="none">
            <a:spAutoFit/>
          </a:bodyPr>
          <a:lstStyle/>
          <a:p>
            <a:r>
              <a:rPr lang="el-GR" altLang="en-US" dirty="0"/>
              <a:t>Θέση 0</a:t>
            </a:r>
            <a:endParaRPr lang="en-US" altLang="en-US" dirty="0"/>
          </a:p>
        </p:txBody>
      </p:sp>
      <p:sp>
        <p:nvSpPr>
          <p:cNvPr id="19" name="Rectangle 18">
            <a:extLst>
              <a:ext uri="{FF2B5EF4-FFF2-40B4-BE49-F238E27FC236}">
                <a16:creationId xmlns:a16="http://schemas.microsoft.com/office/drawing/2014/main" id="{7863F6D4-6091-8044-A539-2EC7BA43ADBA}"/>
              </a:ext>
            </a:extLst>
          </p:cNvPr>
          <p:cNvSpPr/>
          <p:nvPr/>
        </p:nvSpPr>
        <p:spPr>
          <a:xfrm>
            <a:off x="1545913" y="3382784"/>
            <a:ext cx="930063" cy="369332"/>
          </a:xfrm>
          <a:prstGeom prst="rect">
            <a:avLst/>
          </a:prstGeom>
        </p:spPr>
        <p:txBody>
          <a:bodyPr wrap="none">
            <a:spAutoFit/>
          </a:bodyPr>
          <a:lstStyle/>
          <a:p>
            <a:r>
              <a:rPr lang="el-GR" altLang="en-US" dirty="0"/>
              <a:t>Θέση 1</a:t>
            </a:r>
            <a:endParaRPr lang="en-US" altLang="en-US" dirty="0"/>
          </a:p>
        </p:txBody>
      </p:sp>
      <p:sp>
        <p:nvSpPr>
          <p:cNvPr id="20" name="Rectangle 19">
            <a:extLst>
              <a:ext uri="{FF2B5EF4-FFF2-40B4-BE49-F238E27FC236}">
                <a16:creationId xmlns:a16="http://schemas.microsoft.com/office/drawing/2014/main" id="{272FA97D-89C0-A841-9C10-6EA21DAC17A0}"/>
              </a:ext>
            </a:extLst>
          </p:cNvPr>
          <p:cNvSpPr/>
          <p:nvPr/>
        </p:nvSpPr>
        <p:spPr>
          <a:xfrm>
            <a:off x="1553705" y="3752116"/>
            <a:ext cx="930063" cy="369332"/>
          </a:xfrm>
          <a:prstGeom prst="rect">
            <a:avLst/>
          </a:prstGeom>
        </p:spPr>
        <p:txBody>
          <a:bodyPr wrap="none">
            <a:spAutoFit/>
          </a:bodyPr>
          <a:lstStyle/>
          <a:p>
            <a:r>
              <a:rPr lang="el-GR" altLang="en-US" dirty="0"/>
              <a:t>Θέση 2</a:t>
            </a:r>
            <a:endParaRPr lang="en-US" altLang="en-US" dirty="0"/>
          </a:p>
        </p:txBody>
      </p:sp>
      <p:sp>
        <p:nvSpPr>
          <p:cNvPr id="21" name="Rectangle 20">
            <a:extLst>
              <a:ext uri="{FF2B5EF4-FFF2-40B4-BE49-F238E27FC236}">
                <a16:creationId xmlns:a16="http://schemas.microsoft.com/office/drawing/2014/main" id="{88908BBA-686C-8349-8556-9D244DCE1486}"/>
              </a:ext>
            </a:extLst>
          </p:cNvPr>
          <p:cNvSpPr/>
          <p:nvPr/>
        </p:nvSpPr>
        <p:spPr>
          <a:xfrm>
            <a:off x="1059464" y="4499828"/>
            <a:ext cx="1443024" cy="369332"/>
          </a:xfrm>
          <a:prstGeom prst="rect">
            <a:avLst/>
          </a:prstGeom>
        </p:spPr>
        <p:txBody>
          <a:bodyPr wrap="none">
            <a:spAutoFit/>
          </a:bodyPr>
          <a:lstStyle/>
          <a:p>
            <a:r>
              <a:rPr lang="el-GR" altLang="en-US" dirty="0"/>
              <a:t>Θέση 65536</a:t>
            </a:r>
            <a:endParaRPr lang="en-US" altLang="en-US" dirty="0"/>
          </a:p>
        </p:txBody>
      </p:sp>
      <p:grpSp>
        <p:nvGrpSpPr>
          <p:cNvPr id="3" name="Group 2">
            <a:extLst>
              <a:ext uri="{FF2B5EF4-FFF2-40B4-BE49-F238E27FC236}">
                <a16:creationId xmlns:a16="http://schemas.microsoft.com/office/drawing/2014/main" id="{A38B6AB7-0042-3642-9627-98C993D0C48C}"/>
              </a:ext>
            </a:extLst>
          </p:cNvPr>
          <p:cNvGrpSpPr/>
          <p:nvPr/>
        </p:nvGrpSpPr>
        <p:grpSpPr>
          <a:xfrm>
            <a:off x="1752564" y="2040420"/>
            <a:ext cx="4242941" cy="644853"/>
            <a:chOff x="1752564" y="2536553"/>
            <a:chExt cx="4242941" cy="644853"/>
          </a:xfrm>
        </p:grpSpPr>
        <p:sp>
          <p:nvSpPr>
            <p:cNvPr id="12" name="Rectangle 11">
              <a:extLst>
                <a:ext uri="{FF2B5EF4-FFF2-40B4-BE49-F238E27FC236}">
                  <a16:creationId xmlns:a16="http://schemas.microsoft.com/office/drawing/2014/main" id="{AEEC459C-E6FC-ED47-860F-5C3722CE6757}"/>
                </a:ext>
              </a:extLst>
            </p:cNvPr>
            <p:cNvSpPr/>
            <p:nvPr/>
          </p:nvSpPr>
          <p:spPr>
            <a:xfrm>
              <a:off x="2771802" y="2536553"/>
              <a:ext cx="3223703" cy="369332"/>
            </a:xfrm>
            <a:prstGeom prst="rect">
              <a:avLst/>
            </a:prstGeom>
          </p:spPr>
          <p:txBody>
            <a:bodyPr wrap="none">
              <a:spAutoFit/>
            </a:bodyPr>
            <a:lstStyle/>
            <a:p>
              <a:r>
                <a:rPr lang="el-GR" altLang="en-US" dirty="0">
                  <a:cs typeface="Arial" panose="020B0604020202020204" pitchFamily="34" charset="0"/>
                </a:rPr>
                <a:t>Δίαυλο διευθύνσεως </a:t>
              </a:r>
              <a:r>
                <a:rPr lang="en-US" altLang="en-US" i="1" dirty="0">
                  <a:cs typeface="Arial" panose="020B0604020202020204" pitchFamily="34" charset="0"/>
                </a:rPr>
                <a:t>m=16</a:t>
              </a:r>
              <a:r>
                <a:rPr lang="el-GR" altLang="en-US" dirty="0">
                  <a:cs typeface="Arial" panose="020B0604020202020204" pitchFamily="34" charset="0"/>
                </a:rPr>
                <a:t> </a:t>
              </a:r>
              <a:r>
                <a:rPr lang="en-US" altLang="en-US" dirty="0">
                  <a:cs typeface="Arial" panose="020B0604020202020204" pitchFamily="34" charset="0"/>
                </a:rPr>
                <a:t>bit</a:t>
              </a:r>
              <a:endParaRPr lang="en-US" dirty="0"/>
            </a:p>
          </p:txBody>
        </p:sp>
        <p:sp>
          <p:nvSpPr>
            <p:cNvPr id="2" name="Bent Arrow 1">
              <a:extLst>
                <a:ext uri="{FF2B5EF4-FFF2-40B4-BE49-F238E27FC236}">
                  <a16:creationId xmlns:a16="http://schemas.microsoft.com/office/drawing/2014/main" id="{1DE4F09F-5293-7243-94B8-0B5E55FFAF41}"/>
                </a:ext>
              </a:extLst>
            </p:cNvPr>
            <p:cNvSpPr/>
            <p:nvPr/>
          </p:nvSpPr>
          <p:spPr>
            <a:xfrm rot="16200000" flipH="1">
              <a:off x="2007239" y="2416843"/>
              <a:ext cx="509888" cy="101923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solidFill>
                  <a:schemeClr val="tx1"/>
                </a:solidFill>
              </a:endParaRPr>
            </a:p>
          </p:txBody>
        </p:sp>
      </p:grpSp>
      <p:sp>
        <p:nvSpPr>
          <p:cNvPr id="16" name="Rectangle 15">
            <a:extLst>
              <a:ext uri="{FF2B5EF4-FFF2-40B4-BE49-F238E27FC236}">
                <a16:creationId xmlns:a16="http://schemas.microsoft.com/office/drawing/2014/main" id="{F1294594-D066-FA4E-8397-383399A6B18F}"/>
              </a:ext>
            </a:extLst>
          </p:cNvPr>
          <p:cNvSpPr/>
          <p:nvPr/>
        </p:nvSpPr>
        <p:spPr>
          <a:xfrm rot="18856605">
            <a:off x="-35106" y="3623409"/>
            <a:ext cx="1715534" cy="369332"/>
          </a:xfrm>
          <a:prstGeom prst="rect">
            <a:avLst/>
          </a:prstGeom>
        </p:spPr>
        <p:txBody>
          <a:bodyPr wrap="none">
            <a:spAutoFit/>
          </a:bodyPr>
          <a:lstStyle/>
          <a:p>
            <a:r>
              <a:rPr lang="en-US" altLang="en-US" dirty="0"/>
              <a:t>2^16 </a:t>
            </a:r>
            <a:r>
              <a:rPr lang="el-GR" altLang="en-US" dirty="0"/>
              <a:t>«όροφοι»</a:t>
            </a:r>
            <a:endParaRPr lang="en-US" altLang="en-US" dirty="0"/>
          </a:p>
        </p:txBody>
      </p:sp>
      <p:sp>
        <p:nvSpPr>
          <p:cNvPr id="22" name="Rectangle 21">
            <a:extLst>
              <a:ext uri="{FF2B5EF4-FFF2-40B4-BE49-F238E27FC236}">
                <a16:creationId xmlns:a16="http://schemas.microsoft.com/office/drawing/2014/main" id="{AA01EEE7-FD12-CB40-B5BE-F675E30FCE90}"/>
              </a:ext>
            </a:extLst>
          </p:cNvPr>
          <p:cNvSpPr/>
          <p:nvPr/>
        </p:nvSpPr>
        <p:spPr>
          <a:xfrm>
            <a:off x="91616" y="5254435"/>
            <a:ext cx="6879191" cy="369332"/>
          </a:xfrm>
          <a:prstGeom prst="rect">
            <a:avLst/>
          </a:prstGeom>
        </p:spPr>
        <p:txBody>
          <a:bodyPr wrap="none">
            <a:spAutoFit/>
          </a:bodyPr>
          <a:lstStyle/>
          <a:p>
            <a:r>
              <a:rPr lang="el-GR" altLang="en-US" b="1" dirty="0"/>
              <a:t>Με ποιο κύκλωμα μπορώ να επιλέξω το </a:t>
            </a:r>
            <a:r>
              <a:rPr lang="en-US" altLang="en-US" b="1" dirty="0"/>
              <a:t>MSD </a:t>
            </a:r>
            <a:r>
              <a:rPr lang="el-GR" altLang="en-US" b="1" dirty="0"/>
              <a:t>της θέσης 2? </a:t>
            </a:r>
          </a:p>
        </p:txBody>
      </p:sp>
      <p:grpSp>
        <p:nvGrpSpPr>
          <p:cNvPr id="28" name="Group 27">
            <a:extLst>
              <a:ext uri="{FF2B5EF4-FFF2-40B4-BE49-F238E27FC236}">
                <a16:creationId xmlns:a16="http://schemas.microsoft.com/office/drawing/2014/main" id="{419DBB51-4E38-2B4B-93CB-B003967183F9}"/>
              </a:ext>
            </a:extLst>
          </p:cNvPr>
          <p:cNvGrpSpPr/>
          <p:nvPr/>
        </p:nvGrpSpPr>
        <p:grpSpPr>
          <a:xfrm>
            <a:off x="3998957" y="4102413"/>
            <a:ext cx="4554518" cy="2704236"/>
            <a:chOff x="3998957" y="4102413"/>
            <a:chExt cx="4554518" cy="2704236"/>
          </a:xfrm>
        </p:grpSpPr>
        <p:graphicFrame>
          <p:nvGraphicFramePr>
            <p:cNvPr id="17" name="Object 5">
              <a:extLst>
                <a:ext uri="{FF2B5EF4-FFF2-40B4-BE49-F238E27FC236}">
                  <a16:creationId xmlns:a16="http://schemas.microsoft.com/office/drawing/2014/main" id="{2A0AEA39-DE23-4646-966E-C76A9F4786A1}"/>
                </a:ext>
              </a:extLst>
            </p:cNvPr>
            <p:cNvGraphicFramePr>
              <a:graphicFrameLocks noChangeAspect="1"/>
            </p:cNvGraphicFramePr>
            <p:nvPr>
              <p:extLst>
                <p:ext uri="{D42A27DB-BD31-4B8C-83A1-F6EECF244321}">
                  <p14:modId xmlns:p14="http://schemas.microsoft.com/office/powerpoint/2010/main" val="821644245"/>
                </p:ext>
              </p:extLst>
            </p:nvPr>
          </p:nvGraphicFramePr>
          <p:xfrm>
            <a:off x="7031382" y="5056166"/>
            <a:ext cx="1517479" cy="1488057"/>
          </p:xfrm>
          <a:graphic>
            <a:graphicData uri="http://schemas.openxmlformats.org/presentationml/2006/ole">
              <mc:AlternateContent xmlns:mc="http://schemas.openxmlformats.org/markup-compatibility/2006">
                <mc:Choice xmlns:v="urn:schemas-microsoft-com:vml" Requires="v">
                  <p:oleObj name="Visio" r:id="rId3" imgW="3300374" imgH="3259836" progId="">
                    <p:embed/>
                  </p:oleObj>
                </mc:Choice>
                <mc:Fallback>
                  <p:oleObj name="Visio" r:id="rId3" imgW="3300374" imgH="3259836" progId="">
                    <p:embed/>
                    <p:pic>
                      <p:nvPicPr>
                        <p:cNvPr id="2"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1382" y="5056166"/>
                          <a:ext cx="1517479" cy="148805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6" name="Picture 5">
              <a:extLst>
                <a:ext uri="{FF2B5EF4-FFF2-40B4-BE49-F238E27FC236}">
                  <a16:creationId xmlns:a16="http://schemas.microsoft.com/office/drawing/2014/main" id="{ABCEE9E2-8180-364B-AB30-22751020E316}"/>
                </a:ext>
              </a:extLst>
            </p:cNvPr>
            <p:cNvPicPr>
              <a:picLocks noChangeAspect="1"/>
            </p:cNvPicPr>
            <p:nvPr/>
          </p:nvPicPr>
          <p:blipFill>
            <a:blip r:embed="rId5"/>
            <a:stretch>
              <a:fillRect/>
            </a:stretch>
          </p:blipFill>
          <p:spPr>
            <a:xfrm>
              <a:off x="5301284" y="6544224"/>
              <a:ext cx="3252191" cy="262425"/>
            </a:xfrm>
            <a:prstGeom prst="rect">
              <a:avLst/>
            </a:prstGeom>
          </p:spPr>
        </p:pic>
        <p:pic>
          <p:nvPicPr>
            <p:cNvPr id="9" name="Picture 8">
              <a:extLst>
                <a:ext uri="{FF2B5EF4-FFF2-40B4-BE49-F238E27FC236}">
                  <a16:creationId xmlns:a16="http://schemas.microsoft.com/office/drawing/2014/main" id="{BEE71AB7-C084-314D-A78A-FE958E04A60B}"/>
                </a:ext>
              </a:extLst>
            </p:cNvPr>
            <p:cNvPicPr>
              <a:picLocks noChangeAspect="1"/>
            </p:cNvPicPr>
            <p:nvPr/>
          </p:nvPicPr>
          <p:blipFill>
            <a:blip r:embed="rId6"/>
            <a:stretch>
              <a:fillRect/>
            </a:stretch>
          </p:blipFill>
          <p:spPr>
            <a:xfrm>
              <a:off x="6780852" y="5177275"/>
              <a:ext cx="164778" cy="1213366"/>
            </a:xfrm>
            <a:prstGeom prst="rect">
              <a:avLst/>
            </a:prstGeom>
          </p:spPr>
        </p:pic>
        <p:pic>
          <p:nvPicPr>
            <p:cNvPr id="10" name="Picture 9">
              <a:extLst>
                <a:ext uri="{FF2B5EF4-FFF2-40B4-BE49-F238E27FC236}">
                  <a16:creationId xmlns:a16="http://schemas.microsoft.com/office/drawing/2014/main" id="{FA837345-16B7-994D-BBB2-7D8938227D0C}"/>
                </a:ext>
              </a:extLst>
            </p:cNvPr>
            <p:cNvPicPr>
              <a:picLocks noChangeAspect="1"/>
            </p:cNvPicPr>
            <p:nvPr/>
          </p:nvPicPr>
          <p:blipFill rotWithShape="1">
            <a:blip r:embed="rId7"/>
            <a:srcRect t="10663"/>
            <a:stretch/>
          </p:blipFill>
          <p:spPr>
            <a:xfrm>
              <a:off x="7865143" y="5337896"/>
              <a:ext cx="424113" cy="495004"/>
            </a:xfrm>
            <a:prstGeom prst="rect">
              <a:avLst/>
            </a:prstGeom>
          </p:spPr>
        </p:pic>
        <p:cxnSp>
          <p:nvCxnSpPr>
            <p:cNvPr id="14" name="Straight Arrow Connector 13">
              <a:extLst>
                <a:ext uri="{FF2B5EF4-FFF2-40B4-BE49-F238E27FC236}">
                  <a16:creationId xmlns:a16="http://schemas.microsoft.com/office/drawing/2014/main" id="{9BBAD27B-C707-B04B-9D63-72691D9E0E11}"/>
                </a:ext>
              </a:extLst>
            </p:cNvPr>
            <p:cNvCxnSpPr>
              <a:cxnSpLocks/>
              <a:stCxn id="29" idx="2"/>
              <a:endCxn id="6" idx="1"/>
            </p:cNvCxnSpPr>
            <p:nvPr/>
          </p:nvCxnSpPr>
          <p:spPr>
            <a:xfrm>
              <a:off x="3998957" y="4102413"/>
              <a:ext cx="1302327" cy="25730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101815B-B70C-994D-A89B-E33F3BA7CE21}"/>
                </a:ext>
              </a:extLst>
            </p:cNvPr>
            <p:cNvCxnSpPr>
              <a:cxnSpLocks/>
              <a:stCxn id="33" idx="2"/>
            </p:cNvCxnSpPr>
            <p:nvPr/>
          </p:nvCxnSpPr>
          <p:spPr>
            <a:xfrm>
              <a:off x="6648534" y="4893766"/>
              <a:ext cx="214708" cy="4124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45E11801-01F0-8445-BE5A-CA0D8D68B03A}"/>
              </a:ext>
            </a:extLst>
          </p:cNvPr>
          <p:cNvSpPr/>
          <p:nvPr/>
        </p:nvSpPr>
        <p:spPr>
          <a:xfrm>
            <a:off x="1481697" y="3789040"/>
            <a:ext cx="5034519" cy="31337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33" name="Rectangle 32">
            <a:extLst>
              <a:ext uri="{FF2B5EF4-FFF2-40B4-BE49-F238E27FC236}">
                <a16:creationId xmlns:a16="http://schemas.microsoft.com/office/drawing/2014/main" id="{C9CC0099-432B-764B-AC0B-2CA46928B7D6}"/>
              </a:ext>
            </a:extLst>
          </p:cNvPr>
          <p:cNvSpPr/>
          <p:nvPr/>
        </p:nvSpPr>
        <p:spPr>
          <a:xfrm>
            <a:off x="6516216" y="2642618"/>
            <a:ext cx="264636" cy="225114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Tree>
    <p:extLst>
      <p:ext uri="{BB962C8B-B14F-4D97-AF65-F5344CB8AC3E}">
        <p14:creationId xmlns:p14="http://schemas.microsoft.com/office/powerpoint/2010/main" val="66363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8" grpId="0"/>
      <p:bldP spid="19" grpId="0"/>
      <p:bldP spid="20" grpId="0"/>
      <p:bldP spid="21" grpId="0"/>
      <p:bldP spid="16" grpId="0"/>
      <p:bldP spid="22" grpId="1"/>
      <p:bldP spid="29"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740964"/>
          </a:xfrm>
        </p:spPr>
        <p:txBody>
          <a:bodyPr/>
          <a:lstStyle/>
          <a:p>
            <a:r>
              <a:rPr lang="el" sz="3400" b="1" dirty="0">
                <a:solidFill>
                  <a:srgbClr val="000000"/>
                </a:solidFill>
                <a:latin typeface="Arial" panose="020B0604020202020204" pitchFamily="34" charset="0"/>
                <a:cs typeface="Arial" panose="020B0604020202020204" pitchFamily="34" charset="0"/>
              </a:rPr>
              <a:t>2. Μέγεθος Μνήμης &amp; Χώρος Διεθύνσεων </a:t>
            </a:r>
            <a:endParaRPr lang="en-US" sz="3400" dirty="0">
              <a:latin typeface="Arial" panose="020B0604020202020204" pitchFamily="34" charset="0"/>
              <a:cs typeface="Arial" panose="020B0604020202020204" pitchFamily="34" charset="0"/>
            </a:endParaRPr>
          </a:p>
        </p:txBody>
      </p:sp>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13</a:t>
            </a:fld>
            <a:endParaRPr lang="en-US" dirty="0"/>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sp>
        <p:nvSpPr>
          <p:cNvPr id="8" name="Rectangle 7">
            <a:extLst>
              <a:ext uri="{FF2B5EF4-FFF2-40B4-BE49-F238E27FC236}">
                <a16:creationId xmlns:a16="http://schemas.microsoft.com/office/drawing/2014/main" id="{C02DBF9D-BD07-1E4F-86BF-09D86EA1B68F}"/>
              </a:ext>
            </a:extLst>
          </p:cNvPr>
          <p:cNvSpPr/>
          <p:nvPr/>
        </p:nvSpPr>
        <p:spPr>
          <a:xfrm>
            <a:off x="107255" y="1158549"/>
            <a:ext cx="4219908" cy="2585323"/>
          </a:xfrm>
          <a:prstGeom prst="rect">
            <a:avLst/>
          </a:prstGeom>
        </p:spPr>
        <p:txBody>
          <a:bodyPr wrap="square">
            <a:spAutoFit/>
          </a:bodyPr>
          <a:lstStyle/>
          <a:p>
            <a:r>
              <a:rPr lang="en-US" altLang="en-US" dirty="0"/>
              <a:t>M</a:t>
            </a:r>
            <a:r>
              <a:rPr lang="el-GR" altLang="en-US" dirty="0" err="1"/>
              <a:t>νήμη</a:t>
            </a:r>
            <a:r>
              <a:rPr lang="el-GR" altLang="en-US" dirty="0"/>
              <a:t> </a:t>
            </a:r>
            <a:r>
              <a:rPr lang="en-US" altLang="en-US" dirty="0"/>
              <a:t>2^1</a:t>
            </a:r>
            <a:r>
              <a:rPr lang="el-GR" altLang="en-US" dirty="0"/>
              <a:t>6</a:t>
            </a:r>
            <a:r>
              <a:rPr lang="en-US" altLang="en-US" dirty="0"/>
              <a:t> </a:t>
            </a:r>
            <a:r>
              <a:rPr lang="el-GR" altLang="en-US" dirty="0"/>
              <a:t>σειρές όπου κάθε σειρά είναι 1 </a:t>
            </a:r>
            <a:r>
              <a:rPr lang="en-US" altLang="en-US" dirty="0"/>
              <a:t>byte </a:t>
            </a:r>
            <a:r>
              <a:rPr lang="el-GR" altLang="en-US" dirty="0"/>
              <a:t>(μέγεθος λέξης) έχει </a:t>
            </a:r>
          </a:p>
          <a:p>
            <a:r>
              <a:rPr lang="en-US" altLang="en-US" dirty="0"/>
              <a:t> </a:t>
            </a:r>
            <a:r>
              <a:rPr lang="el-GR" altLang="en-US" dirty="0"/>
              <a:t>χωρητικότητα 2^16 </a:t>
            </a:r>
            <a:r>
              <a:rPr lang="en-US" altLang="en-US" dirty="0"/>
              <a:t>bytes</a:t>
            </a:r>
          </a:p>
          <a:p>
            <a:endParaRPr lang="el-GR" altLang="en-US" dirty="0"/>
          </a:p>
          <a:p>
            <a:r>
              <a:rPr lang="el-GR" altLang="en-US" dirty="0"/>
              <a:t>Για την διεύθυνση χρειαζόμαστε αριθμούς από το 0 μέχρι το 65536 δηλαδή 2</a:t>
            </a:r>
            <a:r>
              <a:rPr lang="el-GR" altLang="en-US" baseline="30000" dirty="0"/>
              <a:t>16</a:t>
            </a:r>
            <a:r>
              <a:rPr lang="el-GR" altLang="en-US" dirty="0"/>
              <a:t> διευθύνσεις, δηλαδή ένα Δίαυλος διευθύνσεων</a:t>
            </a:r>
            <a:r>
              <a:rPr lang="en-GB" altLang="en-US" dirty="0"/>
              <a:t> </a:t>
            </a:r>
            <a:r>
              <a:rPr lang="el-GR" altLang="en-US" dirty="0"/>
              <a:t>(</a:t>
            </a:r>
            <a:r>
              <a:rPr lang="en-GB" altLang="en-US" dirty="0"/>
              <a:t>ADDRESS BUS</a:t>
            </a:r>
            <a:r>
              <a:rPr lang="el-GR" altLang="en-US" dirty="0"/>
              <a:t>)</a:t>
            </a:r>
            <a:r>
              <a:rPr lang="en-GB" altLang="en-US" dirty="0"/>
              <a:t> </a:t>
            </a:r>
            <a:r>
              <a:rPr lang="el-GR" altLang="en-US" dirty="0"/>
              <a:t>με 16</a:t>
            </a:r>
            <a:r>
              <a:rPr lang="en-US" altLang="en-US" dirty="0"/>
              <a:t>bits </a:t>
            </a:r>
          </a:p>
        </p:txBody>
      </p:sp>
      <p:graphicFrame>
        <p:nvGraphicFramePr>
          <p:cNvPr id="10" name="Πίνακας 3">
            <a:extLst>
              <a:ext uri="{FF2B5EF4-FFF2-40B4-BE49-F238E27FC236}">
                <a16:creationId xmlns:a16="http://schemas.microsoft.com/office/drawing/2014/main" id="{C0A9ED83-2531-2B41-A69A-E291799654C9}"/>
              </a:ext>
            </a:extLst>
          </p:cNvPr>
          <p:cNvGraphicFramePr>
            <a:graphicFrameLocks noGrp="1"/>
          </p:cNvGraphicFramePr>
          <p:nvPr>
            <p:extLst>
              <p:ext uri="{D42A27DB-BD31-4B8C-83A1-F6EECF244321}">
                <p14:modId xmlns:p14="http://schemas.microsoft.com/office/powerpoint/2010/main" val="3127946058"/>
              </p:ext>
            </p:extLst>
          </p:nvPr>
        </p:nvGraphicFramePr>
        <p:xfrm>
          <a:off x="4343682" y="901822"/>
          <a:ext cx="4696266" cy="2527167"/>
        </p:xfrm>
        <a:graphic>
          <a:graphicData uri="http://schemas.openxmlformats.org/drawingml/2006/table">
            <a:tbl>
              <a:tblPr/>
              <a:tblGrid>
                <a:gridCol w="2564370">
                  <a:extLst>
                    <a:ext uri="{9D8B030D-6E8A-4147-A177-3AD203B41FA5}">
                      <a16:colId xmlns:a16="http://schemas.microsoft.com/office/drawing/2014/main" val="20001"/>
                    </a:ext>
                  </a:extLst>
                </a:gridCol>
                <a:gridCol w="2131896">
                  <a:extLst>
                    <a:ext uri="{9D8B030D-6E8A-4147-A177-3AD203B41FA5}">
                      <a16:colId xmlns:a16="http://schemas.microsoft.com/office/drawing/2014/main" val="20002"/>
                    </a:ext>
                  </a:extLst>
                </a:gridCol>
              </a:tblGrid>
              <a:tr h="474756">
                <a:tc>
                  <a:txBody>
                    <a:bodyPr/>
                    <a:lstStyle/>
                    <a:p>
                      <a:pPr marL="0" marR="0" lvl="0" indent="0" algn="ctr" defTabSz="914400" rtl="0" eaLnBrk="1" fontAlgn="base" latinLnBrk="0" hangingPunct="1">
                        <a:lnSpc>
                          <a:spcPts val="1300"/>
                        </a:lnSpc>
                        <a:spcBef>
                          <a:spcPts val="200"/>
                        </a:spcBef>
                        <a:spcAft>
                          <a:spcPts val="200"/>
                        </a:spcAft>
                        <a:buClrTx/>
                        <a:buSzTx/>
                        <a:buFontTx/>
                        <a:buNone/>
                        <a:tabLst/>
                      </a:pPr>
                      <a:r>
                        <a:rPr kumimoji="0" lang="el-GR" sz="1400" b="1" i="1" u="none" strike="noStrike" cap="none" normalizeH="0" baseline="0">
                          <a:ln>
                            <a:noFill/>
                          </a:ln>
                          <a:solidFill>
                            <a:srgbClr val="FF00FF"/>
                          </a:solidFill>
                          <a:effectLst/>
                          <a:latin typeface="Calibri" pitchFamily="34" charset="0"/>
                          <a:cs typeface="Times New Roman" pitchFamily="18" charset="0"/>
                        </a:rPr>
                        <a:t>Ακριβές πλήθος byte </a:t>
                      </a:r>
                    </a:p>
                  </a:txBody>
                  <a:tcPr marL="57109" marR="57109" marT="0" marB="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ts val="1300"/>
                        </a:lnSpc>
                        <a:spcBef>
                          <a:spcPts val="200"/>
                        </a:spcBef>
                        <a:spcAft>
                          <a:spcPts val="200"/>
                        </a:spcAft>
                        <a:buClrTx/>
                        <a:buSzTx/>
                        <a:buFontTx/>
                        <a:buNone/>
                        <a:tabLst/>
                      </a:pPr>
                      <a:r>
                        <a:rPr kumimoji="0" lang="el-GR" sz="1400" b="1" i="1" u="none" strike="noStrike" cap="none" normalizeH="0" baseline="0">
                          <a:ln>
                            <a:noFill/>
                          </a:ln>
                          <a:solidFill>
                            <a:srgbClr val="FF00FF"/>
                          </a:solidFill>
                          <a:effectLst/>
                          <a:latin typeface="Calibri" pitchFamily="34" charset="0"/>
                          <a:cs typeface="Times New Roman" pitchFamily="18" charset="0"/>
                        </a:rPr>
                        <a:t>Προσέγγιση</a:t>
                      </a:r>
                    </a:p>
                  </a:txBody>
                  <a:tcPr marL="57109" marR="57109" marT="0" marB="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541943">
                <a:tc>
                  <a:txBody>
                    <a:bodyPr/>
                    <a:lstStyle/>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Times New Roman" pitchFamily="18" charset="0"/>
                        </a:rPr>
                        <a:t>2</a:t>
                      </a:r>
                      <a:r>
                        <a:rPr kumimoji="0" lang="en-GB" sz="1400" b="0" i="0" u="none" strike="noStrike" cap="none" normalizeH="0" baseline="30000" dirty="0">
                          <a:ln>
                            <a:noFill/>
                          </a:ln>
                          <a:solidFill>
                            <a:schemeClr val="tx1"/>
                          </a:solidFill>
                          <a:effectLst/>
                          <a:latin typeface="Calibri" pitchFamily="34" charset="0"/>
                          <a:cs typeface="Times New Roman" pitchFamily="18" charset="0"/>
                        </a:rPr>
                        <a:t>10 </a:t>
                      </a:r>
                      <a:r>
                        <a:rPr kumimoji="0" lang="en-GB" sz="1400" b="0" i="0" u="none" strike="noStrike" cap="none" normalizeH="0" baseline="0" dirty="0">
                          <a:ln>
                            <a:noFill/>
                          </a:ln>
                          <a:solidFill>
                            <a:schemeClr val="tx1"/>
                          </a:solidFill>
                          <a:effectLst/>
                          <a:latin typeface="Calibri" pitchFamily="34" charset="0"/>
                          <a:cs typeface="Times New Roman" pitchFamily="18" charset="0"/>
                        </a:rPr>
                        <a:t>(1024) byte</a:t>
                      </a:r>
                      <a:r>
                        <a:rPr kumimoji="0" lang="en-US" sz="1400" b="0" i="0" u="none" strike="noStrike" cap="none" normalizeH="0" baseline="0" dirty="0">
                          <a:ln>
                            <a:noFill/>
                          </a:ln>
                          <a:solidFill>
                            <a:schemeClr val="tx1"/>
                          </a:solidFill>
                          <a:effectLst/>
                          <a:latin typeface="Calibri" pitchFamily="34" charset="0"/>
                          <a:cs typeface="Times New Roman" pitchFamily="18" charset="0"/>
                        </a:rPr>
                        <a:t> </a:t>
                      </a:r>
                    </a:p>
                    <a:p>
                      <a:pPr marL="0" marR="0" lvl="0" indent="0" algn="ctr" defTabSz="914400" rtl="0" eaLnBrk="1" fontAlgn="base" latinLnBrk="0" hangingPunct="1">
                        <a:lnSpc>
                          <a:spcPts val="1300"/>
                        </a:lnSpc>
                        <a:spcBef>
                          <a:spcPts val="200"/>
                        </a:spcBef>
                        <a:spcAft>
                          <a:spcPts val="200"/>
                        </a:spcAft>
                        <a:buClrTx/>
                        <a:buSzTx/>
                        <a:buFontTx/>
                        <a:buNone/>
                        <a:tabLst/>
                      </a:pPr>
                      <a:r>
                        <a:rPr kumimoji="0" lang="en-US" sz="1400" b="0" i="0" u="none" strike="noStrike" cap="none" normalizeH="0" baseline="0" dirty="0">
                          <a:ln>
                            <a:noFill/>
                          </a:ln>
                          <a:solidFill>
                            <a:schemeClr val="tx1"/>
                          </a:solidFill>
                          <a:effectLst/>
                          <a:latin typeface="Calibri" pitchFamily="34" charset="0"/>
                          <a:cs typeface="Times New Roman" pitchFamily="18" charset="0"/>
                        </a:rPr>
                        <a:t>Kibibyte - KiB</a:t>
                      </a:r>
                      <a:endParaRPr kumimoji="0" lang="en-GB" sz="1400" b="0" i="0" u="none" strike="noStrike" cap="none" normalizeH="0" baseline="0" dirty="0">
                        <a:ln>
                          <a:noFill/>
                        </a:ln>
                        <a:solidFill>
                          <a:schemeClr val="tx1"/>
                        </a:solidFill>
                        <a:effectLst/>
                        <a:latin typeface="Calibri" pitchFamily="34" charset="0"/>
                        <a:cs typeface="Times New Roman" pitchFamily="18" charset="0"/>
                      </a:endParaRPr>
                    </a:p>
                  </a:txBody>
                  <a:tcPr marL="57109" marR="57109" marT="0" marB="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Times New Roman" pitchFamily="18" charset="0"/>
                        </a:rPr>
                        <a:t>10</a:t>
                      </a:r>
                      <a:r>
                        <a:rPr kumimoji="0" lang="en-GB" sz="1400" b="0" i="0" u="none" strike="noStrike" cap="none" normalizeH="0" baseline="30000" dirty="0">
                          <a:ln>
                            <a:noFill/>
                          </a:ln>
                          <a:solidFill>
                            <a:schemeClr val="tx1"/>
                          </a:solidFill>
                          <a:effectLst/>
                          <a:latin typeface="Calibri" pitchFamily="34" charset="0"/>
                          <a:cs typeface="Times New Roman" pitchFamily="18" charset="0"/>
                        </a:rPr>
                        <a:t>3</a:t>
                      </a:r>
                      <a:r>
                        <a:rPr kumimoji="0" lang="en-GB" sz="1400" b="0" i="0" u="none" strike="noStrike" cap="none" normalizeH="0" baseline="0" dirty="0">
                          <a:ln>
                            <a:noFill/>
                          </a:ln>
                          <a:solidFill>
                            <a:schemeClr val="tx1"/>
                          </a:solidFill>
                          <a:effectLst/>
                          <a:latin typeface="Calibri" pitchFamily="34" charset="0"/>
                          <a:cs typeface="Times New Roman" pitchFamily="18" charset="0"/>
                        </a:rPr>
                        <a:t> byte (KB)</a:t>
                      </a:r>
                    </a:p>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Times New Roman" pitchFamily="18" charset="0"/>
                        </a:rPr>
                        <a:t>Kilobyte</a:t>
                      </a:r>
                      <a:endParaRPr kumimoji="0" lang="el-GR" sz="1400" b="0" i="0" u="none" strike="noStrike" cap="none" normalizeH="0" baseline="0" dirty="0">
                        <a:ln>
                          <a:noFill/>
                        </a:ln>
                        <a:solidFill>
                          <a:schemeClr val="tx1"/>
                        </a:solidFill>
                        <a:effectLst/>
                        <a:latin typeface="Calibri" pitchFamily="34" charset="0"/>
                        <a:cs typeface="Times New Roman" pitchFamily="18" charset="0"/>
                      </a:endParaRPr>
                    </a:p>
                  </a:txBody>
                  <a:tcPr marL="57109" marR="57109" marT="0" marB="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0956">
                <a:tc>
                  <a:txBody>
                    <a:bodyPr/>
                    <a:lstStyle/>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Times New Roman" pitchFamily="18" charset="0"/>
                        </a:rPr>
                        <a:t>2</a:t>
                      </a:r>
                      <a:r>
                        <a:rPr kumimoji="0" lang="en-GB" sz="1400" b="0" i="0" u="none" strike="noStrike" cap="none" normalizeH="0" baseline="30000" dirty="0">
                          <a:ln>
                            <a:noFill/>
                          </a:ln>
                          <a:solidFill>
                            <a:schemeClr val="tx1"/>
                          </a:solidFill>
                          <a:effectLst/>
                          <a:latin typeface="Calibri" pitchFamily="34" charset="0"/>
                          <a:cs typeface="Times New Roman" pitchFamily="18" charset="0"/>
                        </a:rPr>
                        <a:t>20 </a:t>
                      </a:r>
                      <a:r>
                        <a:rPr kumimoji="0" lang="en-GB" sz="1400" b="0" i="0" u="none" strike="noStrike" cap="none" normalizeH="0" baseline="0" dirty="0">
                          <a:ln>
                            <a:noFill/>
                          </a:ln>
                          <a:solidFill>
                            <a:schemeClr val="tx1"/>
                          </a:solidFill>
                          <a:effectLst/>
                          <a:latin typeface="Calibri" pitchFamily="34" charset="0"/>
                          <a:cs typeface="Times New Roman" pitchFamily="18" charset="0"/>
                        </a:rPr>
                        <a:t>(1.048.576) byte</a:t>
                      </a:r>
                    </a:p>
                    <a:p>
                      <a:pPr marL="0" marR="0" lvl="0" indent="0" algn="ctr" defTabSz="914400" rtl="0" eaLnBrk="1" fontAlgn="base" latinLnBrk="0" hangingPunct="1">
                        <a:lnSpc>
                          <a:spcPts val="1300"/>
                        </a:lnSpc>
                        <a:spcBef>
                          <a:spcPts val="200"/>
                        </a:spcBef>
                        <a:spcAft>
                          <a:spcPts val="200"/>
                        </a:spcAft>
                        <a:buClrTx/>
                        <a:buSzTx/>
                        <a:buFontTx/>
                        <a:buNone/>
                        <a:tabLst/>
                        <a:defRPr/>
                      </a:pPr>
                      <a:r>
                        <a:rPr kumimoji="0" lang="en-US" sz="1400" b="0" i="0" u="none" strike="noStrike" cap="none" normalizeH="0" baseline="0" dirty="0">
                          <a:ln>
                            <a:noFill/>
                          </a:ln>
                          <a:solidFill>
                            <a:schemeClr val="tx1"/>
                          </a:solidFill>
                          <a:effectLst/>
                          <a:latin typeface="Calibri" pitchFamily="34" charset="0"/>
                          <a:cs typeface="Times New Roman" pitchFamily="18" charset="0"/>
                        </a:rPr>
                        <a:t>Mebibyte - KiB</a:t>
                      </a:r>
                      <a:endParaRPr kumimoji="0" lang="en-GB" sz="1400" b="0" i="0" u="none" strike="noStrike" cap="none" normalizeH="0" baseline="0" dirty="0">
                        <a:ln>
                          <a:noFill/>
                        </a:ln>
                        <a:solidFill>
                          <a:schemeClr val="tx1"/>
                        </a:solidFill>
                        <a:effectLst/>
                        <a:latin typeface="Calibri" pitchFamily="34" charset="0"/>
                        <a:cs typeface="Times New Roman" pitchFamily="18" charset="0"/>
                      </a:endParaRPr>
                    </a:p>
                  </a:txBody>
                  <a:tcPr marL="57109" marR="57109" marT="0" marB="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Times New Roman" pitchFamily="18" charset="0"/>
                        </a:rPr>
                        <a:t>10</a:t>
                      </a:r>
                      <a:r>
                        <a:rPr kumimoji="0" lang="en-GB" sz="1400" b="0" i="0" u="none" strike="noStrike" cap="none" normalizeH="0" baseline="30000" dirty="0">
                          <a:ln>
                            <a:noFill/>
                          </a:ln>
                          <a:solidFill>
                            <a:schemeClr val="tx1"/>
                          </a:solidFill>
                          <a:effectLst/>
                          <a:latin typeface="Calibri" pitchFamily="34" charset="0"/>
                          <a:cs typeface="Times New Roman" pitchFamily="18" charset="0"/>
                        </a:rPr>
                        <a:t>6</a:t>
                      </a:r>
                      <a:r>
                        <a:rPr kumimoji="0" lang="en-GB" sz="1400" b="0" i="0" u="none" strike="noStrike" cap="none" normalizeH="0" baseline="0" dirty="0">
                          <a:ln>
                            <a:noFill/>
                          </a:ln>
                          <a:solidFill>
                            <a:schemeClr val="tx1"/>
                          </a:solidFill>
                          <a:effectLst/>
                          <a:latin typeface="Calibri" pitchFamily="34" charset="0"/>
                          <a:cs typeface="Times New Roman" pitchFamily="18" charset="0"/>
                        </a:rPr>
                        <a:t> byte (MB)</a:t>
                      </a:r>
                    </a:p>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Times New Roman" pitchFamily="18" charset="0"/>
                        </a:rPr>
                        <a:t>Megabyte</a:t>
                      </a:r>
                      <a:endParaRPr kumimoji="0" lang="el-GR" sz="1400" b="0" i="0" u="none" strike="noStrike" cap="none" normalizeH="0" baseline="0" dirty="0">
                        <a:ln>
                          <a:noFill/>
                        </a:ln>
                        <a:solidFill>
                          <a:schemeClr val="tx1"/>
                        </a:solidFill>
                        <a:effectLst/>
                        <a:latin typeface="Calibri" pitchFamily="34" charset="0"/>
                        <a:cs typeface="Times New Roman" pitchFamily="18" charset="0"/>
                      </a:endParaRPr>
                    </a:p>
                  </a:txBody>
                  <a:tcPr marL="57109" marR="57109" marT="0" marB="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4756">
                <a:tc>
                  <a:txBody>
                    <a:bodyPr/>
                    <a:lstStyle/>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Times New Roman" pitchFamily="18" charset="0"/>
                        </a:rPr>
                        <a:t>2</a:t>
                      </a:r>
                      <a:r>
                        <a:rPr kumimoji="0" lang="en-GB" sz="1400" b="0" i="0" u="none" strike="noStrike" cap="none" normalizeH="0" baseline="30000" dirty="0">
                          <a:ln>
                            <a:noFill/>
                          </a:ln>
                          <a:solidFill>
                            <a:schemeClr val="tx1"/>
                          </a:solidFill>
                          <a:effectLst/>
                          <a:latin typeface="Calibri" pitchFamily="34" charset="0"/>
                          <a:cs typeface="Times New Roman" pitchFamily="18" charset="0"/>
                        </a:rPr>
                        <a:t>30 </a:t>
                      </a:r>
                      <a:r>
                        <a:rPr kumimoji="0" lang="en-GB" sz="1400" b="0" i="0" u="none" strike="noStrike" cap="none" normalizeH="0" baseline="0" dirty="0">
                          <a:ln>
                            <a:noFill/>
                          </a:ln>
                          <a:solidFill>
                            <a:schemeClr val="tx1"/>
                          </a:solidFill>
                          <a:effectLst/>
                          <a:latin typeface="Calibri" pitchFamily="34" charset="0"/>
                          <a:cs typeface="Times New Roman" pitchFamily="18" charset="0"/>
                        </a:rPr>
                        <a:t>(1.073.741.824) byte</a:t>
                      </a:r>
                    </a:p>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err="1">
                          <a:ln>
                            <a:noFill/>
                          </a:ln>
                          <a:solidFill>
                            <a:schemeClr val="tx1"/>
                          </a:solidFill>
                          <a:effectLst/>
                          <a:latin typeface="Calibri" pitchFamily="34" charset="0"/>
                          <a:cs typeface="Times New Roman" pitchFamily="18" charset="0"/>
                        </a:rPr>
                        <a:t>GibiByte</a:t>
                      </a:r>
                      <a:r>
                        <a:rPr kumimoji="0" lang="en-GB" sz="1400" b="0" i="0" u="none" strike="noStrike" cap="none" normalizeH="0" baseline="0" dirty="0">
                          <a:ln>
                            <a:noFill/>
                          </a:ln>
                          <a:solidFill>
                            <a:schemeClr val="tx1"/>
                          </a:solidFill>
                          <a:effectLst/>
                          <a:latin typeface="Calibri" pitchFamily="34" charset="0"/>
                          <a:cs typeface="Times New Roman" pitchFamily="18" charset="0"/>
                        </a:rPr>
                        <a:t> - </a:t>
                      </a:r>
                      <a:r>
                        <a:rPr kumimoji="0" lang="en-GB" sz="1400" b="0" i="0" u="none" strike="noStrike" cap="none" normalizeH="0" baseline="0" dirty="0" err="1">
                          <a:ln>
                            <a:noFill/>
                          </a:ln>
                          <a:solidFill>
                            <a:schemeClr val="tx1"/>
                          </a:solidFill>
                          <a:effectLst/>
                          <a:latin typeface="Calibri" pitchFamily="34" charset="0"/>
                          <a:cs typeface="Times New Roman" pitchFamily="18" charset="0"/>
                        </a:rPr>
                        <a:t>GiB</a:t>
                      </a:r>
                      <a:endParaRPr kumimoji="0" lang="el-GR" sz="1400" b="0" i="0" u="none" strike="noStrike" cap="none" normalizeH="0" baseline="0" dirty="0">
                        <a:ln>
                          <a:noFill/>
                        </a:ln>
                        <a:solidFill>
                          <a:schemeClr val="tx1"/>
                        </a:solidFill>
                        <a:effectLst/>
                        <a:latin typeface="Calibri" pitchFamily="34" charset="0"/>
                        <a:cs typeface="Times New Roman" pitchFamily="18" charset="0"/>
                      </a:endParaRPr>
                    </a:p>
                  </a:txBody>
                  <a:tcPr marL="57109" marR="57109" marT="0" marB="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Times New Roman" pitchFamily="18" charset="0"/>
                        </a:rPr>
                        <a:t>10</a:t>
                      </a:r>
                      <a:r>
                        <a:rPr kumimoji="0" lang="en-GB" sz="1400" b="0" i="0" u="none" strike="noStrike" cap="none" normalizeH="0" baseline="30000" dirty="0">
                          <a:ln>
                            <a:noFill/>
                          </a:ln>
                          <a:solidFill>
                            <a:schemeClr val="tx1"/>
                          </a:solidFill>
                          <a:effectLst/>
                          <a:latin typeface="Calibri" pitchFamily="34" charset="0"/>
                          <a:cs typeface="Times New Roman" pitchFamily="18" charset="0"/>
                        </a:rPr>
                        <a:t>9</a:t>
                      </a:r>
                      <a:r>
                        <a:rPr kumimoji="0" lang="en-GB" sz="1400" b="0" i="0" u="none" strike="noStrike" cap="none" normalizeH="0" baseline="0" dirty="0">
                          <a:ln>
                            <a:noFill/>
                          </a:ln>
                          <a:solidFill>
                            <a:schemeClr val="tx1"/>
                          </a:solidFill>
                          <a:effectLst/>
                          <a:latin typeface="Calibri" pitchFamily="34" charset="0"/>
                          <a:cs typeface="Times New Roman" pitchFamily="18" charset="0"/>
                        </a:rPr>
                        <a:t> byte (GB)</a:t>
                      </a:r>
                    </a:p>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Times New Roman" pitchFamily="18" charset="0"/>
                        </a:rPr>
                        <a:t>Gigabyte</a:t>
                      </a:r>
                      <a:endParaRPr kumimoji="0" lang="el-GR" sz="1400" b="0" i="0" u="none" strike="noStrike" cap="none" normalizeH="0" baseline="0" dirty="0">
                        <a:ln>
                          <a:noFill/>
                        </a:ln>
                        <a:solidFill>
                          <a:schemeClr val="tx1"/>
                        </a:solidFill>
                        <a:effectLst/>
                        <a:latin typeface="Calibri" pitchFamily="34" charset="0"/>
                        <a:cs typeface="Times New Roman" pitchFamily="18" charset="0"/>
                      </a:endParaRPr>
                    </a:p>
                  </a:txBody>
                  <a:tcPr marL="57109" marR="57109" marT="0" marB="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4756">
                <a:tc>
                  <a:txBody>
                    <a:bodyPr/>
                    <a:lstStyle/>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Times New Roman" pitchFamily="18" charset="0"/>
                        </a:rPr>
                        <a:t>2</a:t>
                      </a:r>
                      <a:r>
                        <a:rPr kumimoji="0" lang="en-GB" sz="1400" b="0" i="0" u="none" strike="noStrike" cap="none" normalizeH="0" baseline="30000" dirty="0">
                          <a:ln>
                            <a:noFill/>
                          </a:ln>
                          <a:solidFill>
                            <a:schemeClr val="tx1"/>
                          </a:solidFill>
                          <a:effectLst/>
                          <a:latin typeface="Calibri" pitchFamily="34" charset="0"/>
                          <a:cs typeface="Times New Roman" pitchFamily="18" charset="0"/>
                        </a:rPr>
                        <a:t>40</a:t>
                      </a:r>
                      <a:r>
                        <a:rPr kumimoji="0" lang="en-GB" sz="1400" b="0" i="0" u="none" strike="noStrike" cap="none" normalizeH="0" baseline="0" dirty="0">
                          <a:ln>
                            <a:noFill/>
                          </a:ln>
                          <a:solidFill>
                            <a:schemeClr val="tx1"/>
                          </a:solidFill>
                          <a:effectLst/>
                          <a:latin typeface="Calibri" pitchFamily="34" charset="0"/>
                          <a:cs typeface="Times New Roman" pitchFamily="18" charset="0"/>
                        </a:rPr>
                        <a:t> byte</a:t>
                      </a:r>
                    </a:p>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Times New Roman" pitchFamily="18" charset="0"/>
                        </a:rPr>
                        <a:t>Tebibyte - </a:t>
                      </a:r>
                      <a:r>
                        <a:rPr kumimoji="0" lang="en-GB" sz="1400" b="0" i="0" u="none" strike="noStrike" cap="none" normalizeH="0" baseline="0" dirty="0" err="1">
                          <a:ln>
                            <a:noFill/>
                          </a:ln>
                          <a:solidFill>
                            <a:schemeClr val="tx1"/>
                          </a:solidFill>
                          <a:effectLst/>
                          <a:latin typeface="Calibri" pitchFamily="34" charset="0"/>
                          <a:cs typeface="Times New Roman" pitchFamily="18" charset="0"/>
                        </a:rPr>
                        <a:t>TiB</a:t>
                      </a:r>
                      <a:endParaRPr kumimoji="0" lang="el-GR" sz="1400" b="0" i="0" u="none" strike="noStrike" cap="none" normalizeH="0" baseline="0" dirty="0">
                        <a:ln>
                          <a:noFill/>
                        </a:ln>
                        <a:solidFill>
                          <a:schemeClr val="tx1"/>
                        </a:solidFill>
                        <a:effectLst/>
                        <a:latin typeface="Calibri" pitchFamily="34" charset="0"/>
                        <a:cs typeface="Times New Roman" pitchFamily="18" charset="0"/>
                      </a:endParaRPr>
                    </a:p>
                  </a:txBody>
                  <a:tcPr marL="57109" marR="57109" marT="0" marB="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Times New Roman" pitchFamily="18" charset="0"/>
                        </a:rPr>
                        <a:t>10</a:t>
                      </a:r>
                      <a:r>
                        <a:rPr kumimoji="0" lang="en-GB" sz="1400" b="0" i="0" u="none" strike="noStrike" cap="none" normalizeH="0" baseline="30000" dirty="0">
                          <a:ln>
                            <a:noFill/>
                          </a:ln>
                          <a:solidFill>
                            <a:schemeClr val="tx1"/>
                          </a:solidFill>
                          <a:effectLst/>
                          <a:latin typeface="Calibri" pitchFamily="34" charset="0"/>
                          <a:cs typeface="Times New Roman" pitchFamily="18" charset="0"/>
                        </a:rPr>
                        <a:t>12</a:t>
                      </a:r>
                      <a:r>
                        <a:rPr kumimoji="0" lang="en-GB" sz="1400" b="0" i="0" u="none" strike="noStrike" cap="none" normalizeH="0" baseline="0" dirty="0">
                          <a:ln>
                            <a:noFill/>
                          </a:ln>
                          <a:solidFill>
                            <a:schemeClr val="tx1"/>
                          </a:solidFill>
                          <a:effectLst/>
                          <a:latin typeface="Calibri" pitchFamily="34" charset="0"/>
                          <a:cs typeface="Times New Roman" pitchFamily="18" charset="0"/>
                        </a:rPr>
                        <a:t> byte (TB)</a:t>
                      </a:r>
                    </a:p>
                    <a:p>
                      <a:pPr marL="0" marR="0" lvl="0" indent="0" algn="ctr" defTabSz="914400" rtl="0" eaLnBrk="1" fontAlgn="base" latinLnBrk="0" hangingPunct="1">
                        <a:lnSpc>
                          <a:spcPts val="1300"/>
                        </a:lnSpc>
                        <a:spcBef>
                          <a:spcPts val="200"/>
                        </a:spcBef>
                        <a:spcAft>
                          <a:spcPts val="200"/>
                        </a:spcAft>
                        <a:buClrTx/>
                        <a:buSzTx/>
                        <a:buFontTx/>
                        <a:buNone/>
                        <a:tabLst/>
                      </a:pPr>
                      <a:r>
                        <a:rPr kumimoji="0" lang="en-GB" sz="1400" b="0" i="0" u="none" strike="noStrike" cap="none" normalizeH="0" baseline="0" dirty="0">
                          <a:ln>
                            <a:noFill/>
                          </a:ln>
                          <a:solidFill>
                            <a:schemeClr val="tx1"/>
                          </a:solidFill>
                          <a:effectLst/>
                          <a:latin typeface="Calibri" pitchFamily="34" charset="0"/>
                          <a:cs typeface="Times New Roman" pitchFamily="18" charset="0"/>
                        </a:rPr>
                        <a:t>Terabyte</a:t>
                      </a:r>
                      <a:endParaRPr kumimoji="0" lang="el-GR" sz="1400" b="0" i="0" u="none" strike="noStrike" cap="none" normalizeH="0" baseline="0" dirty="0">
                        <a:ln>
                          <a:noFill/>
                        </a:ln>
                        <a:solidFill>
                          <a:schemeClr val="tx1"/>
                        </a:solidFill>
                        <a:effectLst/>
                        <a:latin typeface="Calibri" pitchFamily="34" charset="0"/>
                        <a:cs typeface="Times New Roman" pitchFamily="18" charset="0"/>
                      </a:endParaRPr>
                    </a:p>
                  </a:txBody>
                  <a:tcPr marL="57109" marR="57109" marT="0" marB="0" anchor="ctr" horzOverflow="overflow">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4" name="Table 3">
            <a:extLst>
              <a:ext uri="{FF2B5EF4-FFF2-40B4-BE49-F238E27FC236}">
                <a16:creationId xmlns:a16="http://schemas.microsoft.com/office/drawing/2014/main" id="{2D35E745-F88E-EA40-8317-FBD447F1189B}"/>
              </a:ext>
            </a:extLst>
          </p:cNvPr>
          <p:cNvGraphicFramePr>
            <a:graphicFrameLocks noGrp="1"/>
          </p:cNvGraphicFramePr>
          <p:nvPr>
            <p:extLst>
              <p:ext uri="{D42A27DB-BD31-4B8C-83A1-F6EECF244321}">
                <p14:modId xmlns:p14="http://schemas.microsoft.com/office/powerpoint/2010/main" val="2982437890"/>
              </p:ext>
            </p:extLst>
          </p:nvPr>
        </p:nvGraphicFramePr>
        <p:xfrm>
          <a:off x="1877536" y="4091684"/>
          <a:ext cx="6726912" cy="2225040"/>
        </p:xfrm>
        <a:graphic>
          <a:graphicData uri="http://schemas.openxmlformats.org/drawingml/2006/table">
            <a:tbl>
              <a:tblPr firstRow="1" bandRow="1">
                <a:tableStyleId>{5940675A-B579-460E-94D1-54222C63F5DA}</a:tableStyleId>
              </a:tblPr>
              <a:tblGrid>
                <a:gridCol w="280288">
                  <a:extLst>
                    <a:ext uri="{9D8B030D-6E8A-4147-A177-3AD203B41FA5}">
                      <a16:colId xmlns:a16="http://schemas.microsoft.com/office/drawing/2014/main" val="2091496774"/>
                    </a:ext>
                  </a:extLst>
                </a:gridCol>
                <a:gridCol w="280288">
                  <a:extLst>
                    <a:ext uri="{9D8B030D-6E8A-4147-A177-3AD203B41FA5}">
                      <a16:colId xmlns:a16="http://schemas.microsoft.com/office/drawing/2014/main" val="3126406634"/>
                    </a:ext>
                  </a:extLst>
                </a:gridCol>
                <a:gridCol w="280288">
                  <a:extLst>
                    <a:ext uri="{9D8B030D-6E8A-4147-A177-3AD203B41FA5}">
                      <a16:colId xmlns:a16="http://schemas.microsoft.com/office/drawing/2014/main" val="3609996138"/>
                    </a:ext>
                  </a:extLst>
                </a:gridCol>
                <a:gridCol w="280288">
                  <a:extLst>
                    <a:ext uri="{9D8B030D-6E8A-4147-A177-3AD203B41FA5}">
                      <a16:colId xmlns:a16="http://schemas.microsoft.com/office/drawing/2014/main" val="2118254243"/>
                    </a:ext>
                  </a:extLst>
                </a:gridCol>
                <a:gridCol w="280288">
                  <a:extLst>
                    <a:ext uri="{9D8B030D-6E8A-4147-A177-3AD203B41FA5}">
                      <a16:colId xmlns:a16="http://schemas.microsoft.com/office/drawing/2014/main" val="3877812736"/>
                    </a:ext>
                  </a:extLst>
                </a:gridCol>
                <a:gridCol w="280288">
                  <a:extLst>
                    <a:ext uri="{9D8B030D-6E8A-4147-A177-3AD203B41FA5}">
                      <a16:colId xmlns:a16="http://schemas.microsoft.com/office/drawing/2014/main" val="151328202"/>
                    </a:ext>
                  </a:extLst>
                </a:gridCol>
                <a:gridCol w="280288">
                  <a:extLst>
                    <a:ext uri="{9D8B030D-6E8A-4147-A177-3AD203B41FA5}">
                      <a16:colId xmlns:a16="http://schemas.microsoft.com/office/drawing/2014/main" val="4198008267"/>
                    </a:ext>
                  </a:extLst>
                </a:gridCol>
                <a:gridCol w="280288">
                  <a:extLst>
                    <a:ext uri="{9D8B030D-6E8A-4147-A177-3AD203B41FA5}">
                      <a16:colId xmlns:a16="http://schemas.microsoft.com/office/drawing/2014/main" val="1828522626"/>
                    </a:ext>
                  </a:extLst>
                </a:gridCol>
                <a:gridCol w="280288">
                  <a:extLst>
                    <a:ext uri="{9D8B030D-6E8A-4147-A177-3AD203B41FA5}">
                      <a16:colId xmlns:a16="http://schemas.microsoft.com/office/drawing/2014/main" val="1526088327"/>
                    </a:ext>
                  </a:extLst>
                </a:gridCol>
                <a:gridCol w="280288">
                  <a:extLst>
                    <a:ext uri="{9D8B030D-6E8A-4147-A177-3AD203B41FA5}">
                      <a16:colId xmlns:a16="http://schemas.microsoft.com/office/drawing/2014/main" val="3694374336"/>
                    </a:ext>
                  </a:extLst>
                </a:gridCol>
                <a:gridCol w="280288">
                  <a:extLst>
                    <a:ext uri="{9D8B030D-6E8A-4147-A177-3AD203B41FA5}">
                      <a16:colId xmlns:a16="http://schemas.microsoft.com/office/drawing/2014/main" val="1972091191"/>
                    </a:ext>
                  </a:extLst>
                </a:gridCol>
                <a:gridCol w="280288">
                  <a:extLst>
                    <a:ext uri="{9D8B030D-6E8A-4147-A177-3AD203B41FA5}">
                      <a16:colId xmlns:a16="http://schemas.microsoft.com/office/drawing/2014/main" val="184377470"/>
                    </a:ext>
                  </a:extLst>
                </a:gridCol>
                <a:gridCol w="280288">
                  <a:extLst>
                    <a:ext uri="{9D8B030D-6E8A-4147-A177-3AD203B41FA5}">
                      <a16:colId xmlns:a16="http://schemas.microsoft.com/office/drawing/2014/main" val="2427564290"/>
                    </a:ext>
                  </a:extLst>
                </a:gridCol>
                <a:gridCol w="280288">
                  <a:extLst>
                    <a:ext uri="{9D8B030D-6E8A-4147-A177-3AD203B41FA5}">
                      <a16:colId xmlns:a16="http://schemas.microsoft.com/office/drawing/2014/main" val="4041886283"/>
                    </a:ext>
                  </a:extLst>
                </a:gridCol>
                <a:gridCol w="280288">
                  <a:extLst>
                    <a:ext uri="{9D8B030D-6E8A-4147-A177-3AD203B41FA5}">
                      <a16:colId xmlns:a16="http://schemas.microsoft.com/office/drawing/2014/main" val="2823804442"/>
                    </a:ext>
                  </a:extLst>
                </a:gridCol>
                <a:gridCol w="280288">
                  <a:extLst>
                    <a:ext uri="{9D8B030D-6E8A-4147-A177-3AD203B41FA5}">
                      <a16:colId xmlns:a16="http://schemas.microsoft.com/office/drawing/2014/main" val="2056148230"/>
                    </a:ext>
                  </a:extLst>
                </a:gridCol>
                <a:gridCol w="280288">
                  <a:extLst>
                    <a:ext uri="{9D8B030D-6E8A-4147-A177-3AD203B41FA5}">
                      <a16:colId xmlns:a16="http://schemas.microsoft.com/office/drawing/2014/main" val="3009044500"/>
                    </a:ext>
                  </a:extLst>
                </a:gridCol>
                <a:gridCol w="280288">
                  <a:extLst>
                    <a:ext uri="{9D8B030D-6E8A-4147-A177-3AD203B41FA5}">
                      <a16:colId xmlns:a16="http://schemas.microsoft.com/office/drawing/2014/main" val="43746243"/>
                    </a:ext>
                  </a:extLst>
                </a:gridCol>
                <a:gridCol w="280288">
                  <a:extLst>
                    <a:ext uri="{9D8B030D-6E8A-4147-A177-3AD203B41FA5}">
                      <a16:colId xmlns:a16="http://schemas.microsoft.com/office/drawing/2014/main" val="2969679418"/>
                    </a:ext>
                  </a:extLst>
                </a:gridCol>
                <a:gridCol w="280288">
                  <a:extLst>
                    <a:ext uri="{9D8B030D-6E8A-4147-A177-3AD203B41FA5}">
                      <a16:colId xmlns:a16="http://schemas.microsoft.com/office/drawing/2014/main" val="2346790267"/>
                    </a:ext>
                  </a:extLst>
                </a:gridCol>
                <a:gridCol w="280288">
                  <a:extLst>
                    <a:ext uri="{9D8B030D-6E8A-4147-A177-3AD203B41FA5}">
                      <a16:colId xmlns:a16="http://schemas.microsoft.com/office/drawing/2014/main" val="3758046090"/>
                    </a:ext>
                  </a:extLst>
                </a:gridCol>
                <a:gridCol w="280288">
                  <a:extLst>
                    <a:ext uri="{9D8B030D-6E8A-4147-A177-3AD203B41FA5}">
                      <a16:colId xmlns:a16="http://schemas.microsoft.com/office/drawing/2014/main" val="932926859"/>
                    </a:ext>
                  </a:extLst>
                </a:gridCol>
                <a:gridCol w="280288">
                  <a:extLst>
                    <a:ext uri="{9D8B030D-6E8A-4147-A177-3AD203B41FA5}">
                      <a16:colId xmlns:a16="http://schemas.microsoft.com/office/drawing/2014/main" val="1315313601"/>
                    </a:ext>
                  </a:extLst>
                </a:gridCol>
                <a:gridCol w="280288">
                  <a:extLst>
                    <a:ext uri="{9D8B030D-6E8A-4147-A177-3AD203B41FA5}">
                      <a16:colId xmlns:a16="http://schemas.microsoft.com/office/drawing/2014/main" val="2118043074"/>
                    </a:ext>
                  </a:extLst>
                </a:gridCol>
              </a:tblGrid>
              <a:tr h="370840">
                <a:tc gridSpan="16">
                  <a:txBody>
                    <a:bodyPr/>
                    <a:lstStyle/>
                    <a:p>
                      <a:pPr algn="ctr"/>
                      <a:r>
                        <a:rPr lang="en-US" dirty="0"/>
                        <a:t>Address Space (16bit)</a:t>
                      </a:r>
                    </a:p>
                  </a:txBody>
                  <a:tcPr>
                    <a:solidFill>
                      <a:srgbClr val="FFFF00"/>
                    </a:solidFill>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hMerge="1">
                  <a:txBody>
                    <a:bodyPr/>
                    <a:lstStyle/>
                    <a:p>
                      <a:endParaRPr lang="en-US" dirty="0">
                        <a:highlight>
                          <a:srgbClr val="FFFF00"/>
                        </a:highlight>
                      </a:endParaRPr>
                    </a:p>
                  </a:txBody>
                  <a:tcPr/>
                </a:tc>
                <a:tc gridSpan="8">
                  <a:txBody>
                    <a:bodyPr/>
                    <a:lstStyle/>
                    <a:p>
                      <a:pPr algn="ctr"/>
                      <a:r>
                        <a:rPr lang="en-US" dirty="0"/>
                        <a:t>8 bit Memory</a:t>
                      </a:r>
                    </a:p>
                  </a:txBody>
                  <a:tcPr anchor="ctr">
                    <a:solidFill>
                      <a:schemeClr val="accent2">
                        <a:lumMod val="60000"/>
                        <a:lumOff val="40000"/>
                      </a:schemeClr>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70815119"/>
                  </a:ext>
                </a:extLst>
              </a:tr>
              <a:tr h="370840">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extLst>
                  <a:ext uri="{0D108BD9-81ED-4DB2-BD59-A6C34878D82A}">
                    <a16:rowId xmlns:a16="http://schemas.microsoft.com/office/drawing/2014/main" val="3867682576"/>
                  </a:ext>
                </a:extLst>
              </a:tr>
              <a:tr h="370840">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extLst>
                  <a:ext uri="{0D108BD9-81ED-4DB2-BD59-A6C34878D82A}">
                    <a16:rowId xmlns:a16="http://schemas.microsoft.com/office/drawing/2014/main" val="1724769544"/>
                  </a:ext>
                </a:extLst>
              </a:tr>
              <a:tr h="370840">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0</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extLst>
                  <a:ext uri="{0D108BD9-81ED-4DB2-BD59-A6C34878D82A}">
                    <a16:rowId xmlns:a16="http://schemas.microsoft.com/office/drawing/2014/main" val="1156416954"/>
                  </a:ext>
                </a:extLst>
              </a:tr>
              <a:tr h="370840">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rgbClr val="FFFF00"/>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tc>
                  <a:txBody>
                    <a:bodyPr/>
                    <a:lstStyle/>
                    <a:p>
                      <a:pPr algn="ctr"/>
                      <a:r>
                        <a:rPr lang="en-US" dirty="0"/>
                        <a:t>.</a:t>
                      </a:r>
                    </a:p>
                  </a:txBody>
                  <a:tcPr>
                    <a:solidFill>
                      <a:schemeClr val="accent2">
                        <a:lumMod val="60000"/>
                        <a:lumOff val="40000"/>
                      </a:schemeClr>
                    </a:solidFill>
                  </a:tcPr>
                </a:tc>
                <a:extLst>
                  <a:ext uri="{0D108BD9-81ED-4DB2-BD59-A6C34878D82A}">
                    <a16:rowId xmlns:a16="http://schemas.microsoft.com/office/drawing/2014/main" val="607058244"/>
                  </a:ext>
                </a:extLst>
              </a:tr>
              <a:tr h="370840">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1</a:t>
                      </a:r>
                    </a:p>
                  </a:txBody>
                  <a:tcPr>
                    <a:solidFill>
                      <a:srgbClr val="FFFF00"/>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1</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tc>
                  <a:txBody>
                    <a:bodyPr/>
                    <a:lstStyle/>
                    <a:p>
                      <a:pPr algn="ctr"/>
                      <a:r>
                        <a:rPr lang="en-US" dirty="0"/>
                        <a:t>0</a:t>
                      </a:r>
                    </a:p>
                  </a:txBody>
                  <a:tcPr>
                    <a:solidFill>
                      <a:schemeClr val="accent2">
                        <a:lumMod val="60000"/>
                        <a:lumOff val="40000"/>
                      </a:schemeClr>
                    </a:solidFill>
                  </a:tcPr>
                </a:tc>
                <a:extLst>
                  <a:ext uri="{0D108BD9-81ED-4DB2-BD59-A6C34878D82A}">
                    <a16:rowId xmlns:a16="http://schemas.microsoft.com/office/drawing/2014/main" val="2194573912"/>
                  </a:ext>
                </a:extLst>
              </a:tr>
            </a:tbl>
          </a:graphicData>
        </a:graphic>
      </p:graphicFrame>
      <p:sp>
        <p:nvSpPr>
          <p:cNvPr id="5" name="Rectangle 4">
            <a:extLst>
              <a:ext uri="{FF2B5EF4-FFF2-40B4-BE49-F238E27FC236}">
                <a16:creationId xmlns:a16="http://schemas.microsoft.com/office/drawing/2014/main" id="{C83B3DDF-CBCE-6B44-8D92-8C570A748B32}"/>
              </a:ext>
            </a:extLst>
          </p:cNvPr>
          <p:cNvSpPr/>
          <p:nvPr/>
        </p:nvSpPr>
        <p:spPr>
          <a:xfrm>
            <a:off x="3782726" y="3645024"/>
            <a:ext cx="3515706" cy="369332"/>
          </a:xfrm>
          <a:prstGeom prst="rect">
            <a:avLst/>
          </a:prstGeom>
        </p:spPr>
        <p:txBody>
          <a:bodyPr wrap="none">
            <a:spAutoFit/>
          </a:bodyPr>
          <a:lstStyle/>
          <a:p>
            <a:r>
              <a:rPr lang="el-GR" altLang="en-US" dirty="0"/>
              <a:t>Παρ</a:t>
            </a:r>
            <a:r>
              <a:rPr lang="en-US" altLang="en-US" dirty="0" err="1"/>
              <a:t>ά</a:t>
            </a:r>
            <a:r>
              <a:rPr lang="el-GR" altLang="en-US" dirty="0" err="1"/>
              <a:t>δειγμα</a:t>
            </a:r>
            <a:r>
              <a:rPr lang="el-GR" altLang="en-US" dirty="0"/>
              <a:t> Μνήμης 64 </a:t>
            </a:r>
            <a:r>
              <a:rPr lang="el-GR" altLang="en-US" dirty="0" err="1"/>
              <a:t>kilobyte</a:t>
            </a:r>
            <a:r>
              <a:rPr lang="el-GR" altLang="en-US" dirty="0"/>
              <a:t> </a:t>
            </a:r>
            <a:endParaRPr lang="en-US" dirty="0"/>
          </a:p>
        </p:txBody>
      </p:sp>
      <p:sp>
        <p:nvSpPr>
          <p:cNvPr id="7" name="Rectangle 6">
            <a:extLst>
              <a:ext uri="{FF2B5EF4-FFF2-40B4-BE49-F238E27FC236}">
                <a16:creationId xmlns:a16="http://schemas.microsoft.com/office/drawing/2014/main" id="{B6C76ABC-1DAC-164E-AD54-59D3C3C5A75F}"/>
              </a:ext>
            </a:extLst>
          </p:cNvPr>
          <p:cNvSpPr/>
          <p:nvPr/>
        </p:nvSpPr>
        <p:spPr>
          <a:xfrm rot="20013207">
            <a:off x="350617" y="4247801"/>
            <a:ext cx="1217000" cy="369332"/>
          </a:xfrm>
          <a:prstGeom prst="rect">
            <a:avLst/>
          </a:prstGeom>
        </p:spPr>
        <p:txBody>
          <a:bodyPr wrap="none">
            <a:spAutoFit/>
          </a:bodyPr>
          <a:lstStyle/>
          <a:p>
            <a:r>
              <a:rPr lang="en-US" altLang="en-US" dirty="0"/>
              <a:t>2^16 lines</a:t>
            </a:r>
          </a:p>
        </p:txBody>
      </p:sp>
      <p:sp>
        <p:nvSpPr>
          <p:cNvPr id="16" name="Rectangle 15">
            <a:extLst>
              <a:ext uri="{FF2B5EF4-FFF2-40B4-BE49-F238E27FC236}">
                <a16:creationId xmlns:a16="http://schemas.microsoft.com/office/drawing/2014/main" id="{68799DF8-877E-AB49-93A7-CABF9C43641D}"/>
              </a:ext>
            </a:extLst>
          </p:cNvPr>
          <p:cNvSpPr/>
          <p:nvPr/>
        </p:nvSpPr>
        <p:spPr>
          <a:xfrm>
            <a:off x="239143" y="5061231"/>
            <a:ext cx="1492716" cy="1200329"/>
          </a:xfrm>
          <a:prstGeom prst="rect">
            <a:avLst/>
          </a:prstGeom>
        </p:spPr>
        <p:txBody>
          <a:bodyPr wrap="none">
            <a:spAutoFit/>
          </a:bodyPr>
          <a:lstStyle/>
          <a:p>
            <a:r>
              <a:rPr lang="en-US" altLang="en-US" dirty="0">
                <a:solidFill>
                  <a:schemeClr val="tx2"/>
                </a:solidFill>
              </a:rPr>
              <a:t>64</a:t>
            </a:r>
            <a:r>
              <a:rPr lang="en-US" altLang="en-US" dirty="0"/>
              <a:t>      </a:t>
            </a:r>
            <a:r>
              <a:rPr lang="en-US" altLang="en-US" dirty="0" err="1">
                <a:solidFill>
                  <a:srgbClr val="FF0000"/>
                </a:solidFill>
              </a:rPr>
              <a:t>k</a:t>
            </a:r>
            <a:r>
              <a:rPr lang="en-US" altLang="en-US" dirty="0" err="1"/>
              <a:t>bytes</a:t>
            </a:r>
            <a:endParaRPr lang="en-US" altLang="en-US" dirty="0"/>
          </a:p>
          <a:p>
            <a:r>
              <a:rPr lang="en-US" altLang="en-US" dirty="0">
                <a:solidFill>
                  <a:schemeClr val="tx2"/>
                </a:solidFill>
              </a:rPr>
              <a:t>2</a:t>
            </a:r>
            <a:r>
              <a:rPr lang="en-US" altLang="en-US" baseline="30000" dirty="0">
                <a:solidFill>
                  <a:schemeClr val="tx2"/>
                </a:solidFill>
              </a:rPr>
              <a:t>6</a:t>
            </a:r>
            <a:r>
              <a:rPr lang="en-US" altLang="en-US" baseline="30000" dirty="0"/>
              <a:t> </a:t>
            </a:r>
            <a:r>
              <a:rPr lang="en-US" altLang="en-US" dirty="0">
                <a:solidFill>
                  <a:srgbClr val="FF0000"/>
                </a:solidFill>
              </a:rPr>
              <a:t>2</a:t>
            </a:r>
            <a:r>
              <a:rPr lang="en-US" altLang="en-US" baseline="30000" dirty="0">
                <a:solidFill>
                  <a:srgbClr val="FF0000"/>
                </a:solidFill>
              </a:rPr>
              <a:t>10</a:t>
            </a:r>
            <a:r>
              <a:rPr lang="en-US" altLang="en-US" dirty="0"/>
              <a:t>   bytes</a:t>
            </a:r>
            <a:endParaRPr lang="en-US" altLang="en-US" baseline="30000" dirty="0"/>
          </a:p>
          <a:p>
            <a:r>
              <a:rPr lang="en-US" altLang="en-US" dirty="0"/>
              <a:t>2</a:t>
            </a:r>
            <a:r>
              <a:rPr lang="en-US" altLang="en-US" baseline="30000" dirty="0"/>
              <a:t>16</a:t>
            </a:r>
            <a:r>
              <a:rPr lang="en-US" altLang="en-US" dirty="0"/>
              <a:t>       bytes</a:t>
            </a:r>
          </a:p>
          <a:p>
            <a:r>
              <a:rPr lang="en-US" altLang="en-US" dirty="0"/>
              <a:t>65536 bytes</a:t>
            </a:r>
          </a:p>
        </p:txBody>
      </p:sp>
    </p:spTree>
    <p:extLst>
      <p:ext uri="{BB962C8B-B14F-4D97-AF65-F5344CB8AC3E}">
        <p14:creationId xmlns:p14="http://schemas.microsoft.com/office/powerpoint/2010/main" val="892498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740964"/>
          </a:xfrm>
        </p:spPr>
        <p:txBody>
          <a:bodyPr/>
          <a:lstStyle/>
          <a:p>
            <a:r>
              <a:rPr lang="el" sz="3200" b="1" dirty="0">
                <a:solidFill>
                  <a:srgbClr val="000000"/>
                </a:solidFill>
                <a:latin typeface="Arial" panose="020B0604020202020204" pitchFamily="34" charset="0"/>
                <a:cs typeface="Arial" panose="020B0604020202020204" pitchFamily="34" charset="0"/>
              </a:rPr>
              <a:t>2. Μέγεθος Μνήμης &amp; Χώρος Διεθύνσεων </a:t>
            </a:r>
            <a:endParaRPr lang="en-US" sz="3200" dirty="0">
              <a:latin typeface="Arial" panose="020B0604020202020204" pitchFamily="34" charset="0"/>
              <a:cs typeface="Arial" panose="020B0604020202020204" pitchFamily="34" charset="0"/>
            </a:endParaRPr>
          </a:p>
        </p:txBody>
      </p:sp>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14</a:t>
            </a:fld>
            <a:endParaRPr lang="en-US" dirty="0"/>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sp>
        <p:nvSpPr>
          <p:cNvPr id="15" name="Text Box 6">
            <a:extLst>
              <a:ext uri="{FF2B5EF4-FFF2-40B4-BE49-F238E27FC236}">
                <a16:creationId xmlns:a16="http://schemas.microsoft.com/office/drawing/2014/main" id="{8CA452F1-BC5A-0844-87DA-EBD7121C556A}"/>
              </a:ext>
            </a:extLst>
          </p:cNvPr>
          <p:cNvSpPr txBox="1">
            <a:spLocks noChangeArrowheads="1"/>
          </p:cNvSpPr>
          <p:nvPr/>
        </p:nvSpPr>
        <p:spPr bwMode="auto">
          <a:xfrm>
            <a:off x="156284" y="1473709"/>
            <a:ext cx="1810111" cy="46166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i="1" baseline="30000">
                <a:solidFill>
                  <a:schemeClr val="tx1"/>
                </a:solidFill>
                <a:latin typeface="Times New Roman" panose="02020603050405020304" pitchFamily="18" charset="0"/>
              </a:defRPr>
            </a:lvl1pPr>
            <a:lvl2pPr marL="742950" indent="-285750">
              <a:defRPr sz="2400" b="1" i="1" baseline="30000">
                <a:solidFill>
                  <a:schemeClr val="tx1"/>
                </a:solidFill>
                <a:latin typeface="Times New Roman" panose="02020603050405020304" pitchFamily="18" charset="0"/>
              </a:defRPr>
            </a:lvl2pPr>
            <a:lvl3pPr marL="1143000" indent="-228600">
              <a:defRPr sz="2400" b="1" i="1" baseline="30000">
                <a:solidFill>
                  <a:schemeClr val="tx1"/>
                </a:solidFill>
                <a:latin typeface="Times New Roman" panose="02020603050405020304" pitchFamily="18" charset="0"/>
              </a:defRPr>
            </a:lvl3pPr>
            <a:lvl4pPr marL="1600200" indent="-228600">
              <a:defRPr sz="2400" b="1" i="1" baseline="30000">
                <a:solidFill>
                  <a:schemeClr val="tx1"/>
                </a:solidFill>
                <a:latin typeface="Times New Roman" panose="02020603050405020304" pitchFamily="18" charset="0"/>
              </a:defRPr>
            </a:lvl4pPr>
            <a:lvl5pPr marL="2057400" indent="-228600">
              <a:defRPr sz="2400" b="1" i="1"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i="1"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i="1"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i="1"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i="1" baseline="30000">
                <a:solidFill>
                  <a:schemeClr val="tx1"/>
                </a:solidFill>
                <a:latin typeface="Times New Roman" panose="02020603050405020304" pitchFamily="18" charset="0"/>
              </a:defRPr>
            </a:lvl9pPr>
          </a:lstStyle>
          <a:p>
            <a:r>
              <a:rPr lang="el-GR" altLang="en-US" i="0" baseline="0" dirty="0">
                <a:solidFill>
                  <a:schemeClr val="bg1"/>
                </a:solidFill>
              </a:rPr>
              <a:t>Παράδειγμα</a:t>
            </a:r>
            <a:endParaRPr lang="el-GR" altLang="en-US" sz="2000" baseline="0" dirty="0">
              <a:solidFill>
                <a:schemeClr val="bg1"/>
              </a:solidFill>
            </a:endParaRPr>
          </a:p>
        </p:txBody>
      </p:sp>
      <p:sp>
        <p:nvSpPr>
          <p:cNvPr id="17" name="Rectangle 7">
            <a:extLst>
              <a:ext uri="{FF2B5EF4-FFF2-40B4-BE49-F238E27FC236}">
                <a16:creationId xmlns:a16="http://schemas.microsoft.com/office/drawing/2014/main" id="{6175A9AF-63E3-294F-80A6-A6F6F80F5BC7}"/>
              </a:ext>
            </a:extLst>
          </p:cNvPr>
          <p:cNvSpPr>
            <a:spLocks noChangeArrowheads="1"/>
          </p:cNvSpPr>
          <p:nvPr/>
        </p:nvSpPr>
        <p:spPr bwMode="auto">
          <a:xfrm>
            <a:off x="179512" y="1818009"/>
            <a:ext cx="8229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eaLnBrk="1" hangingPunct="1">
              <a:defRPr/>
            </a:pPr>
            <a:r>
              <a:rPr lang="el-GR" b="0" i="0" baseline="0" dirty="0">
                <a:effectLst>
                  <a:outerShdw blurRad="38100" dist="38100" dir="2700000" algn="tl">
                    <a:srgbClr val="C0C0C0"/>
                  </a:outerShdw>
                </a:effectLst>
                <a:latin typeface="Times New Roman" charset="0"/>
              </a:rPr>
              <a:t>Ένας υπολογιστής έχει 128 MB μνήμης. Κάθε λέξη σε αυτόν τον υπολογιστή είναι οκτώ </a:t>
            </a:r>
            <a:r>
              <a:rPr lang="el-GR" b="0" i="0" baseline="0" dirty="0" err="1">
                <a:effectLst>
                  <a:outerShdw blurRad="38100" dist="38100" dir="2700000" algn="tl">
                    <a:srgbClr val="C0C0C0"/>
                  </a:outerShdw>
                </a:effectLst>
                <a:latin typeface="Times New Roman" charset="0"/>
              </a:rPr>
              <a:t>byte</a:t>
            </a:r>
            <a:r>
              <a:rPr lang="el-GR" b="0" i="0" baseline="0" dirty="0">
                <a:effectLst>
                  <a:outerShdw blurRad="38100" dist="38100" dir="2700000" algn="tl">
                    <a:srgbClr val="C0C0C0"/>
                  </a:outerShdw>
                </a:effectLst>
                <a:latin typeface="Times New Roman" charset="0"/>
              </a:rPr>
              <a:t>. Πόσα </a:t>
            </a:r>
            <a:r>
              <a:rPr lang="el-GR" b="0" i="0" baseline="0" dirty="0" err="1">
                <a:effectLst>
                  <a:outerShdw blurRad="38100" dist="38100" dir="2700000" algn="tl">
                    <a:srgbClr val="C0C0C0"/>
                  </a:outerShdw>
                </a:effectLst>
                <a:latin typeface="Times New Roman" charset="0"/>
              </a:rPr>
              <a:t>bit</a:t>
            </a:r>
            <a:r>
              <a:rPr lang="el-GR" b="0" i="0" baseline="0" dirty="0">
                <a:effectLst>
                  <a:outerShdw blurRad="38100" dist="38100" dir="2700000" algn="tl">
                    <a:srgbClr val="C0C0C0"/>
                  </a:outerShdw>
                </a:effectLst>
                <a:latin typeface="Times New Roman" charset="0"/>
              </a:rPr>
              <a:t> χρειάζονται για τη </a:t>
            </a:r>
            <a:r>
              <a:rPr lang="el-GR" b="0" i="0" baseline="0" dirty="0" err="1">
                <a:effectLst>
                  <a:outerShdw blurRad="38100" dist="38100" dir="2700000" algn="tl">
                    <a:srgbClr val="C0C0C0"/>
                  </a:outerShdw>
                </a:effectLst>
                <a:latin typeface="Times New Roman" charset="0"/>
              </a:rPr>
              <a:t>διευθυνσιοδότηση</a:t>
            </a:r>
            <a:r>
              <a:rPr lang="el-GR" b="0" i="0" baseline="0" dirty="0">
                <a:effectLst>
                  <a:outerShdw blurRad="38100" dist="38100" dir="2700000" algn="tl">
                    <a:srgbClr val="C0C0C0"/>
                  </a:outerShdw>
                </a:effectLst>
                <a:latin typeface="Times New Roman" charset="0"/>
              </a:rPr>
              <a:t> κάθε λέξης της μνήμης;</a:t>
            </a:r>
          </a:p>
        </p:txBody>
      </p:sp>
      <p:sp>
        <p:nvSpPr>
          <p:cNvPr id="18" name="Rectangle 8">
            <a:extLst>
              <a:ext uri="{FF2B5EF4-FFF2-40B4-BE49-F238E27FC236}">
                <a16:creationId xmlns:a16="http://schemas.microsoft.com/office/drawing/2014/main" id="{2F15F565-D59C-924F-B14E-EFF7DC4AC90E}"/>
              </a:ext>
            </a:extLst>
          </p:cNvPr>
          <p:cNvSpPr>
            <a:spLocks noChangeArrowheads="1"/>
          </p:cNvSpPr>
          <p:nvPr/>
        </p:nvSpPr>
        <p:spPr bwMode="auto">
          <a:xfrm>
            <a:off x="184313" y="3101178"/>
            <a:ext cx="8229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eaLnBrk="1" hangingPunct="1">
              <a:defRPr/>
            </a:pPr>
            <a:r>
              <a:rPr lang="el-GR" i="0" baseline="0" dirty="0">
                <a:solidFill>
                  <a:schemeClr val="folHlink"/>
                </a:solidFill>
                <a:effectLst>
                  <a:outerShdw blurRad="38100" dist="38100" dir="2700000" algn="tl">
                    <a:srgbClr val="C0C0C0"/>
                  </a:outerShdw>
                </a:effectLst>
                <a:latin typeface="Times New Roman" charset="0"/>
              </a:rPr>
              <a:t>Λύση</a:t>
            </a:r>
          </a:p>
          <a:p>
            <a:pPr algn="just">
              <a:defRPr/>
            </a:pPr>
            <a:r>
              <a:rPr lang="el-GR" dirty="0">
                <a:effectLst>
                  <a:outerShdw blurRad="38100" dist="38100" dir="2700000" algn="tl">
                    <a:srgbClr val="C0C0C0"/>
                  </a:outerShdw>
                </a:effectLst>
                <a:latin typeface="Times New Roman" charset="0"/>
              </a:rPr>
              <a:t>Η </a:t>
            </a:r>
            <a:r>
              <a:rPr lang="el-GR" b="0" i="0" baseline="0" dirty="0">
                <a:effectLst>
                  <a:outerShdw blurRad="38100" dist="38100" dir="2700000" algn="tl">
                    <a:srgbClr val="C0C0C0"/>
                  </a:outerShdw>
                </a:effectLst>
                <a:latin typeface="Times New Roman" charset="0"/>
              </a:rPr>
              <a:t>μνήμη είναι </a:t>
            </a:r>
            <a:r>
              <a:rPr lang="el-GR" b="0" i="0" baseline="0" dirty="0">
                <a:solidFill>
                  <a:srgbClr val="FF0000"/>
                </a:solidFill>
                <a:effectLst>
                  <a:outerShdw blurRad="38100" dist="38100" dir="2700000" algn="tl">
                    <a:srgbClr val="C0C0C0"/>
                  </a:outerShdw>
                </a:effectLst>
                <a:latin typeface="Times New Roman" charset="0"/>
              </a:rPr>
              <a:t>128</a:t>
            </a:r>
            <a:r>
              <a:rPr lang="el-GR" b="0" i="0" baseline="0" dirty="0">
                <a:effectLst>
                  <a:outerShdw blurRad="38100" dist="38100" dir="2700000" algn="tl">
                    <a:srgbClr val="C0C0C0"/>
                  </a:outerShdw>
                </a:effectLst>
                <a:latin typeface="Times New Roman" charset="0"/>
              </a:rPr>
              <a:t> </a:t>
            </a:r>
            <a:r>
              <a:rPr lang="el-GR" b="0" i="0" baseline="0" dirty="0">
                <a:solidFill>
                  <a:schemeClr val="tx2"/>
                </a:solidFill>
                <a:effectLst>
                  <a:outerShdw blurRad="38100" dist="38100" dir="2700000" algn="tl">
                    <a:srgbClr val="C0C0C0"/>
                  </a:outerShdw>
                </a:effectLst>
                <a:latin typeface="Times New Roman" charset="0"/>
              </a:rPr>
              <a:t>M</a:t>
            </a:r>
            <a:r>
              <a:rPr lang="el-GR" b="0" i="0" baseline="0" dirty="0">
                <a:effectLst>
                  <a:outerShdw blurRad="38100" dist="38100" dir="2700000" algn="tl">
                    <a:srgbClr val="C0C0C0"/>
                  </a:outerShdw>
                </a:effectLst>
                <a:latin typeface="Times New Roman" charset="0"/>
              </a:rPr>
              <a:t>B,  </a:t>
            </a:r>
            <a:r>
              <a:rPr lang="el-GR" dirty="0">
                <a:effectLst>
                  <a:outerShdw blurRad="38100" dist="38100" dir="2700000" algn="tl">
                    <a:srgbClr val="C0C0C0"/>
                  </a:outerShdw>
                </a:effectLst>
                <a:latin typeface="Times New Roman" charset="0"/>
              </a:rPr>
              <a:t>δηλαδή </a:t>
            </a:r>
            <a:r>
              <a:rPr lang="en-US" altLang="en-US" dirty="0">
                <a:solidFill>
                  <a:srgbClr val="FF0000"/>
                </a:solidFill>
                <a:effectLst>
                  <a:outerShdw blurRad="38100" dist="38100" dir="2700000" algn="tl">
                    <a:srgbClr val="C0C0C0"/>
                  </a:outerShdw>
                </a:effectLst>
                <a:latin typeface="Times New Roman" charset="0"/>
              </a:rPr>
              <a:t>2</a:t>
            </a:r>
            <a:r>
              <a:rPr lang="en-US" altLang="en-US" baseline="30000" dirty="0">
                <a:solidFill>
                  <a:srgbClr val="FF0000"/>
                </a:solidFill>
                <a:effectLst>
                  <a:outerShdw blurRad="38100" dist="38100" dir="2700000" algn="tl">
                    <a:srgbClr val="C0C0C0"/>
                  </a:outerShdw>
                </a:effectLst>
                <a:latin typeface="Times New Roman" charset="0"/>
              </a:rPr>
              <a:t>7</a:t>
            </a:r>
            <a:r>
              <a:rPr lang="en-US" altLang="en-US" dirty="0">
                <a:effectLst>
                  <a:outerShdw blurRad="38100" dist="38100" dir="2700000" algn="tl">
                    <a:srgbClr val="C0C0C0"/>
                  </a:outerShdw>
                </a:effectLst>
                <a:latin typeface="Times New Roman" charset="0"/>
              </a:rPr>
              <a:t> </a:t>
            </a:r>
            <a:r>
              <a:rPr lang="en-US" altLang="en-US" dirty="0">
                <a:solidFill>
                  <a:schemeClr val="tx2"/>
                </a:solidFill>
                <a:effectLst>
                  <a:outerShdw blurRad="38100" dist="38100" dir="2700000" algn="tl">
                    <a:srgbClr val="C0C0C0"/>
                  </a:outerShdw>
                </a:effectLst>
                <a:latin typeface="Times New Roman" charset="0"/>
              </a:rPr>
              <a:t>2</a:t>
            </a:r>
            <a:r>
              <a:rPr lang="en-US" altLang="en-US" baseline="30000" dirty="0">
                <a:solidFill>
                  <a:schemeClr val="tx2"/>
                </a:solidFill>
                <a:effectLst>
                  <a:outerShdw blurRad="38100" dist="38100" dir="2700000" algn="tl">
                    <a:srgbClr val="C0C0C0"/>
                  </a:outerShdw>
                </a:effectLst>
                <a:latin typeface="Times New Roman" charset="0"/>
              </a:rPr>
              <a:t>20</a:t>
            </a:r>
            <a:r>
              <a:rPr lang="en-US" altLang="en-US" dirty="0">
                <a:effectLst>
                  <a:outerShdw blurRad="38100" dist="38100" dir="2700000" algn="tl">
                    <a:srgbClr val="C0C0C0"/>
                  </a:outerShdw>
                </a:effectLst>
                <a:latin typeface="Times New Roman" charset="0"/>
              </a:rPr>
              <a:t> bytes = </a:t>
            </a:r>
            <a:r>
              <a:rPr lang="el-GR" b="0" i="0" baseline="0" dirty="0">
                <a:effectLst>
                  <a:outerShdw blurRad="38100" dist="38100" dir="2700000" algn="tl">
                    <a:srgbClr val="C0C0C0"/>
                  </a:outerShdw>
                </a:effectLst>
                <a:latin typeface="Times New Roman" charset="0"/>
              </a:rPr>
              <a:t>2</a:t>
            </a:r>
            <a:r>
              <a:rPr lang="el-GR" b="0" i="0" baseline="30000" dirty="0">
                <a:effectLst>
                  <a:outerShdw blurRad="38100" dist="38100" dir="2700000" algn="tl">
                    <a:srgbClr val="C0C0C0"/>
                  </a:outerShdw>
                </a:effectLst>
                <a:latin typeface="Times New Roman" charset="0"/>
              </a:rPr>
              <a:t>27</a:t>
            </a:r>
            <a:r>
              <a:rPr lang="en-US" b="0" i="0" dirty="0">
                <a:effectLst>
                  <a:outerShdw blurRad="38100" dist="38100" dir="2700000" algn="tl">
                    <a:srgbClr val="C0C0C0"/>
                  </a:outerShdw>
                </a:effectLst>
                <a:latin typeface="Times New Roman" charset="0"/>
              </a:rPr>
              <a:t> bytes</a:t>
            </a:r>
            <a:r>
              <a:rPr lang="el-GR" b="0" i="0" baseline="0" dirty="0">
                <a:effectLst>
                  <a:outerShdw blurRad="38100" dist="38100" dir="2700000" algn="tl">
                    <a:srgbClr val="C0C0C0"/>
                  </a:outerShdw>
                </a:effectLst>
                <a:latin typeface="Times New Roman" charset="0"/>
              </a:rPr>
              <a:t>. </a:t>
            </a:r>
          </a:p>
          <a:p>
            <a:pPr algn="just">
              <a:defRPr/>
            </a:pPr>
            <a:r>
              <a:rPr lang="el-GR" b="0" i="0" baseline="0" dirty="0">
                <a:effectLst>
                  <a:outerShdw blurRad="38100" dist="38100" dir="2700000" algn="tl">
                    <a:srgbClr val="C0C0C0"/>
                  </a:outerShdw>
                </a:effectLst>
                <a:latin typeface="Times New Roman" charset="0"/>
              </a:rPr>
              <a:t>Όμως κάθε λέξη είναι οκτώ 2</a:t>
            </a:r>
            <a:r>
              <a:rPr lang="el-GR" b="0" i="0" baseline="30000" dirty="0">
                <a:effectLst>
                  <a:outerShdw blurRad="38100" dist="38100" dir="2700000" algn="tl">
                    <a:srgbClr val="C0C0C0"/>
                  </a:outerShdw>
                </a:effectLst>
                <a:latin typeface="Times New Roman" charset="0"/>
              </a:rPr>
              <a:t>3</a:t>
            </a:r>
            <a:r>
              <a:rPr lang="en-US" dirty="0">
                <a:effectLst>
                  <a:outerShdw blurRad="38100" dist="38100" dir="2700000" algn="tl">
                    <a:srgbClr val="C0C0C0"/>
                  </a:outerShdw>
                </a:effectLst>
                <a:latin typeface="Times New Roman" charset="0"/>
              </a:rPr>
              <a:t> </a:t>
            </a:r>
            <a:r>
              <a:rPr lang="el-GR" b="0" i="0" baseline="0" dirty="0" err="1">
                <a:effectLst>
                  <a:outerShdw blurRad="38100" dist="38100" dir="2700000" algn="tl">
                    <a:srgbClr val="C0C0C0"/>
                  </a:outerShdw>
                </a:effectLst>
                <a:latin typeface="Times New Roman" charset="0"/>
              </a:rPr>
              <a:t>byte</a:t>
            </a:r>
            <a:r>
              <a:rPr lang="en-US" b="0" i="0" baseline="0" dirty="0">
                <a:effectLst>
                  <a:outerShdw blurRad="38100" dist="38100" dir="2700000" algn="tl">
                    <a:srgbClr val="C0C0C0"/>
                  </a:outerShdw>
                </a:effectLst>
                <a:latin typeface="Times New Roman" charset="0"/>
              </a:rPr>
              <a:t>s</a:t>
            </a:r>
            <a:r>
              <a:rPr lang="en-US" dirty="0">
                <a:effectLst>
                  <a:outerShdw blurRad="38100" dist="38100" dir="2700000" algn="tl">
                    <a:srgbClr val="C0C0C0"/>
                  </a:outerShdw>
                </a:effectLst>
                <a:latin typeface="Times New Roman" charset="0"/>
              </a:rPr>
              <a:t>.</a:t>
            </a:r>
          </a:p>
          <a:p>
            <a:pPr algn="just">
              <a:defRPr/>
            </a:pPr>
            <a:r>
              <a:rPr lang="el-GR" b="0" i="0" baseline="0" dirty="0">
                <a:effectLst>
                  <a:outerShdw blurRad="38100" dist="38100" dir="2700000" algn="tl">
                    <a:srgbClr val="C0C0C0"/>
                  </a:outerShdw>
                </a:effectLst>
                <a:latin typeface="Times New Roman" charset="0"/>
              </a:rPr>
              <a:t>Αυτό σημαίνει ότι θέλουμε </a:t>
            </a:r>
            <a:r>
              <a:rPr lang="el-GR" dirty="0">
                <a:effectLst>
                  <a:outerShdw blurRad="38100" dist="38100" dir="2700000" algn="tl">
                    <a:srgbClr val="C0C0C0"/>
                  </a:outerShdw>
                </a:effectLst>
                <a:latin typeface="Times New Roman" charset="0"/>
              </a:rPr>
              <a:t>2</a:t>
            </a:r>
            <a:r>
              <a:rPr lang="el-GR" baseline="30000" dirty="0">
                <a:effectLst>
                  <a:outerShdw blurRad="38100" dist="38100" dir="2700000" algn="tl">
                    <a:srgbClr val="C0C0C0"/>
                  </a:outerShdw>
                </a:effectLst>
                <a:latin typeface="Times New Roman" charset="0"/>
              </a:rPr>
              <a:t>27</a:t>
            </a:r>
            <a:r>
              <a:rPr lang="en-US" dirty="0">
                <a:effectLst>
                  <a:outerShdw blurRad="38100" dist="38100" dir="2700000" algn="tl">
                    <a:srgbClr val="C0C0C0"/>
                  </a:outerShdw>
                </a:effectLst>
                <a:latin typeface="Times New Roman" charset="0"/>
              </a:rPr>
              <a:t> / </a:t>
            </a:r>
            <a:r>
              <a:rPr lang="el-GR" dirty="0">
                <a:effectLst>
                  <a:outerShdw blurRad="38100" dist="38100" dir="2700000" algn="tl">
                    <a:srgbClr val="C0C0C0"/>
                  </a:outerShdw>
                </a:effectLst>
                <a:latin typeface="Times New Roman" charset="0"/>
              </a:rPr>
              <a:t>2</a:t>
            </a:r>
            <a:r>
              <a:rPr lang="el-GR" baseline="30000" dirty="0">
                <a:effectLst>
                  <a:outerShdw blurRad="38100" dist="38100" dir="2700000" algn="tl">
                    <a:srgbClr val="C0C0C0"/>
                  </a:outerShdw>
                </a:effectLst>
                <a:latin typeface="Times New Roman" charset="0"/>
              </a:rPr>
              <a:t>3 </a:t>
            </a:r>
            <a:r>
              <a:rPr lang="en-US" b="0" i="0" baseline="0" dirty="0">
                <a:effectLst>
                  <a:outerShdw blurRad="38100" dist="38100" dir="2700000" algn="tl">
                    <a:srgbClr val="C0C0C0"/>
                  </a:outerShdw>
                </a:effectLst>
                <a:latin typeface="Times New Roman" charset="0"/>
              </a:rPr>
              <a:t>= 2</a:t>
            </a:r>
            <a:r>
              <a:rPr lang="el-GR" b="0" i="0" baseline="30000" dirty="0">
                <a:effectLst>
                  <a:outerShdw blurRad="38100" dist="38100" dir="2700000" algn="tl">
                    <a:srgbClr val="C0C0C0"/>
                  </a:outerShdw>
                </a:effectLst>
                <a:latin typeface="Times New Roman" charset="0"/>
              </a:rPr>
              <a:t>24</a:t>
            </a:r>
            <a:r>
              <a:rPr lang="el-GR" b="0" i="0" baseline="0" dirty="0">
                <a:effectLst>
                  <a:outerShdw blurRad="38100" dist="38100" dir="2700000" algn="tl">
                    <a:srgbClr val="C0C0C0"/>
                  </a:outerShdw>
                </a:effectLst>
                <a:latin typeface="Times New Roman" charset="0"/>
              </a:rPr>
              <a:t> διευθύνσεις. </a:t>
            </a:r>
          </a:p>
          <a:p>
            <a:pPr algn="just">
              <a:defRPr/>
            </a:pPr>
            <a:r>
              <a:rPr lang="el-GR" b="0" i="0" baseline="0" dirty="0">
                <a:effectLst>
                  <a:outerShdw blurRad="38100" dist="38100" dir="2700000" algn="tl">
                    <a:srgbClr val="C0C0C0"/>
                  </a:outerShdw>
                </a:effectLst>
                <a:latin typeface="Times New Roman" charset="0"/>
              </a:rPr>
              <a:t>Επομένως, για τη </a:t>
            </a:r>
            <a:r>
              <a:rPr lang="el-GR" b="0" i="0" baseline="0" dirty="0" err="1">
                <a:effectLst>
                  <a:outerShdw blurRad="38100" dist="38100" dir="2700000" algn="tl">
                    <a:srgbClr val="C0C0C0"/>
                  </a:outerShdw>
                </a:effectLst>
                <a:latin typeface="Times New Roman" charset="0"/>
              </a:rPr>
              <a:t>διευθυνσιοδότηση</a:t>
            </a:r>
            <a:r>
              <a:rPr lang="el-GR" b="0" i="0" baseline="0" dirty="0">
                <a:effectLst>
                  <a:outerShdw blurRad="38100" dist="38100" dir="2700000" algn="tl">
                    <a:srgbClr val="C0C0C0"/>
                  </a:outerShdw>
                </a:effectLst>
                <a:latin typeface="Times New Roman" charset="0"/>
              </a:rPr>
              <a:t> κάθε λέξης απαιτούνται log</a:t>
            </a:r>
            <a:r>
              <a:rPr lang="el-GR" b="0" i="0" baseline="-25000" dirty="0">
                <a:effectLst>
                  <a:outerShdw blurRad="38100" dist="38100" dir="2700000" algn="tl">
                    <a:srgbClr val="C0C0C0"/>
                  </a:outerShdw>
                </a:effectLst>
                <a:latin typeface="Times New Roman" charset="0"/>
              </a:rPr>
              <a:t>2</a:t>
            </a:r>
            <a:r>
              <a:rPr lang="el-GR" b="0" i="0" baseline="0" dirty="0">
                <a:effectLst>
                  <a:outerShdw blurRad="38100" dist="38100" dir="2700000" algn="tl">
                    <a:srgbClr val="C0C0C0"/>
                  </a:outerShdw>
                </a:effectLst>
                <a:latin typeface="Times New Roman" charset="0"/>
              </a:rPr>
              <a:t> 2</a:t>
            </a:r>
            <a:r>
              <a:rPr lang="el-GR" b="0" i="0" baseline="30000" dirty="0">
                <a:effectLst>
                  <a:outerShdw blurRad="38100" dist="38100" dir="2700000" algn="tl">
                    <a:srgbClr val="C0C0C0"/>
                  </a:outerShdw>
                </a:effectLst>
                <a:latin typeface="Times New Roman" charset="0"/>
              </a:rPr>
              <a:t>24</a:t>
            </a:r>
            <a:r>
              <a:rPr lang="el-GR" b="0" i="0" baseline="0" dirty="0">
                <a:effectLst>
                  <a:outerShdw blurRad="38100" dist="38100" dir="2700000" algn="tl">
                    <a:srgbClr val="C0C0C0"/>
                  </a:outerShdw>
                </a:effectLst>
                <a:latin typeface="Times New Roman" charset="0"/>
              </a:rPr>
              <a:t>, ή </a:t>
            </a:r>
            <a:r>
              <a:rPr lang="el-GR" i="0" baseline="0" dirty="0">
                <a:solidFill>
                  <a:schemeClr val="hlink"/>
                </a:solidFill>
                <a:effectLst>
                  <a:outerShdw blurRad="38100" dist="38100" dir="2700000" algn="tl">
                    <a:srgbClr val="C0C0C0"/>
                  </a:outerShdw>
                </a:effectLst>
                <a:latin typeface="Times New Roman" charset="0"/>
              </a:rPr>
              <a:t>24 </a:t>
            </a:r>
            <a:r>
              <a:rPr lang="el-GR" i="0" baseline="0" dirty="0" err="1">
                <a:solidFill>
                  <a:schemeClr val="hlink"/>
                </a:solidFill>
                <a:effectLst>
                  <a:outerShdw blurRad="38100" dist="38100" dir="2700000" algn="tl">
                    <a:srgbClr val="C0C0C0"/>
                  </a:outerShdw>
                </a:effectLst>
                <a:latin typeface="Times New Roman" charset="0"/>
              </a:rPr>
              <a:t>bit</a:t>
            </a:r>
            <a:r>
              <a:rPr lang="el-GR" b="0" i="0" baseline="0" dirty="0">
                <a:effectLst>
                  <a:outerShdw blurRad="38100" dist="38100" dir="2700000" algn="tl">
                    <a:srgbClr val="C0C0C0"/>
                  </a:outerShdw>
                </a:effectLst>
                <a:latin typeface="Times New Roman" charset="0"/>
              </a:rPr>
              <a:t>.</a:t>
            </a:r>
          </a:p>
        </p:txBody>
      </p:sp>
    </p:spTree>
    <p:extLst>
      <p:ext uri="{BB962C8B-B14F-4D97-AF65-F5344CB8AC3E}">
        <p14:creationId xmlns:p14="http://schemas.microsoft.com/office/powerpoint/2010/main" val="338607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740964"/>
          </a:xfrm>
        </p:spPr>
        <p:txBody>
          <a:bodyPr/>
          <a:lstStyle/>
          <a:p>
            <a:r>
              <a:rPr lang="el" sz="3200" b="1" dirty="0">
                <a:solidFill>
                  <a:srgbClr val="000000"/>
                </a:solidFill>
                <a:latin typeface="Arial" panose="020B0604020202020204" pitchFamily="34" charset="0"/>
                <a:cs typeface="Arial" panose="020B0604020202020204" pitchFamily="34" charset="0"/>
              </a:rPr>
              <a:t>2. Κύκλος Μνήμης</a:t>
            </a:r>
            <a:endParaRPr lang="en-US" sz="3200" dirty="0">
              <a:latin typeface="Arial" panose="020B0604020202020204" pitchFamily="34" charset="0"/>
              <a:cs typeface="Arial" panose="020B0604020202020204" pitchFamily="34" charset="0"/>
            </a:endParaRPr>
          </a:p>
        </p:txBody>
      </p:sp>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15</a:t>
            </a:fld>
            <a:endParaRPr lang="en-US" dirty="0"/>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sp>
        <p:nvSpPr>
          <p:cNvPr id="2" name="Rectangle 1">
            <a:extLst>
              <a:ext uri="{FF2B5EF4-FFF2-40B4-BE49-F238E27FC236}">
                <a16:creationId xmlns:a16="http://schemas.microsoft.com/office/drawing/2014/main" id="{3A707C00-4C76-454D-9A10-D30F935ECB89}"/>
              </a:ext>
            </a:extLst>
          </p:cNvPr>
          <p:cNvSpPr/>
          <p:nvPr/>
        </p:nvSpPr>
        <p:spPr>
          <a:xfrm>
            <a:off x="277250" y="980728"/>
            <a:ext cx="8759245" cy="2917722"/>
          </a:xfrm>
          <a:prstGeom prst="rect">
            <a:avLst/>
          </a:prstGeom>
        </p:spPr>
        <p:txBody>
          <a:bodyPr wrap="square">
            <a:spAutoFit/>
          </a:bodyPr>
          <a:lstStyle/>
          <a:p>
            <a:pPr marL="174625" indent="-174625" algn="just" eaLnBrk="1" hangingPunct="1">
              <a:lnSpc>
                <a:spcPct val="90000"/>
              </a:lnSpc>
            </a:pPr>
            <a:r>
              <a:rPr lang="el-GR" altLang="en-US" sz="2000" b="1" dirty="0">
                <a:cs typeface="Arial" panose="020B0604020202020204" pitchFamily="34" charset="0"/>
              </a:rPr>
              <a:t>Κύκλος μνήμης</a:t>
            </a:r>
            <a:r>
              <a:rPr lang="el-GR" altLang="en-US" sz="2000" dirty="0">
                <a:cs typeface="Arial" panose="020B0604020202020204" pitchFamily="34" charset="0"/>
              </a:rPr>
              <a:t> είναι η διαδικασία που απαιτείται για την ανάγνωση ή εγγραφή στην μνήμη. Αυτός υλοποιείται ως εξής:</a:t>
            </a:r>
          </a:p>
          <a:p>
            <a:pPr marL="174625" indent="-174625" algn="just" eaLnBrk="1" hangingPunct="1">
              <a:lnSpc>
                <a:spcPct val="90000"/>
              </a:lnSpc>
            </a:pPr>
            <a:endParaRPr lang="el-GR" altLang="en-US" sz="2000" dirty="0">
              <a:cs typeface="Arial" panose="020B0604020202020204" pitchFamily="34" charset="0"/>
            </a:endParaRPr>
          </a:p>
          <a:p>
            <a:pPr marL="285750" indent="-285750" algn="just" eaLnBrk="1" hangingPunct="1">
              <a:lnSpc>
                <a:spcPct val="90000"/>
              </a:lnSpc>
              <a:buFont typeface="Wingdings" pitchFamily="2" charset="2"/>
              <a:buChar char="à"/>
            </a:pPr>
            <a:r>
              <a:rPr lang="el-GR" altLang="en-US" dirty="0">
                <a:cs typeface="Arial" panose="020B0604020202020204" pitchFamily="34" charset="0"/>
              </a:rPr>
              <a:t>η </a:t>
            </a:r>
            <a:r>
              <a:rPr lang="en-US" altLang="en-US" dirty="0">
                <a:cs typeface="Arial" panose="020B0604020202020204" pitchFamily="34" charset="0"/>
              </a:rPr>
              <a:t>CPU</a:t>
            </a:r>
            <a:r>
              <a:rPr lang="el-GR" altLang="en-US" dirty="0">
                <a:cs typeface="Arial" panose="020B0604020202020204" pitchFamily="34" charset="0"/>
              </a:rPr>
              <a:t> καθορίζει την διεύθυνση (την «βάζει» στο </a:t>
            </a:r>
            <a:r>
              <a:rPr lang="en-US" altLang="en-US" dirty="0">
                <a:cs typeface="Arial" panose="020B0604020202020204" pitchFamily="34" charset="0"/>
              </a:rPr>
              <a:t>address bus)</a:t>
            </a:r>
            <a:endParaRPr lang="el-GR" altLang="en-US" dirty="0">
              <a:cs typeface="Arial" panose="020B0604020202020204" pitchFamily="34" charset="0"/>
            </a:endParaRPr>
          </a:p>
          <a:p>
            <a:pPr marL="285750" indent="-285750" algn="just" eaLnBrk="1" hangingPunct="1">
              <a:lnSpc>
                <a:spcPct val="90000"/>
              </a:lnSpc>
              <a:buFont typeface="Wingdings" pitchFamily="2" charset="2"/>
              <a:buChar char="à"/>
            </a:pPr>
            <a:endParaRPr lang="el-GR" altLang="en-US" dirty="0">
              <a:cs typeface="Arial" panose="020B0604020202020204" pitchFamily="34" charset="0"/>
            </a:endParaRPr>
          </a:p>
          <a:p>
            <a:pPr marL="285750" indent="-285750" algn="just" eaLnBrk="1" hangingPunct="1">
              <a:lnSpc>
                <a:spcPct val="90000"/>
              </a:lnSpc>
              <a:buFont typeface="Wingdings" pitchFamily="2" charset="2"/>
              <a:buChar char="à"/>
            </a:pPr>
            <a:r>
              <a:rPr lang="el-GR" altLang="en-US" dirty="0">
                <a:cs typeface="Arial" panose="020B0604020202020204" pitchFamily="34" charset="0"/>
              </a:rPr>
              <a:t>το </a:t>
            </a:r>
            <a:r>
              <a:rPr lang="en-US" altLang="en-US" dirty="0">
                <a:cs typeface="Arial" panose="020B0604020202020204" pitchFamily="34" charset="0"/>
              </a:rPr>
              <a:t>address</a:t>
            </a:r>
            <a:r>
              <a:rPr lang="el-GR" altLang="en-US" dirty="0">
                <a:cs typeface="Arial" panose="020B0604020202020204" pitchFamily="34" charset="0"/>
              </a:rPr>
              <a:t> </a:t>
            </a:r>
            <a:r>
              <a:rPr lang="en-US" altLang="en-US" dirty="0">
                <a:cs typeface="Arial" panose="020B0604020202020204" pitchFamily="34" charset="0"/>
              </a:rPr>
              <a:t>bus</a:t>
            </a:r>
            <a:r>
              <a:rPr lang="el-GR" altLang="en-US" dirty="0">
                <a:cs typeface="Arial" panose="020B0604020202020204" pitchFamily="34" charset="0"/>
              </a:rPr>
              <a:t> ενεργοποιεί το κελί που αντιστοιχεί στην διεύθυνση αυτή</a:t>
            </a:r>
          </a:p>
          <a:p>
            <a:pPr marL="285750" indent="-285750" algn="just" eaLnBrk="1" hangingPunct="1">
              <a:lnSpc>
                <a:spcPct val="90000"/>
              </a:lnSpc>
              <a:buFont typeface="Wingdings" pitchFamily="2" charset="2"/>
              <a:buChar char="à"/>
            </a:pPr>
            <a:endParaRPr lang="el-GR" altLang="en-US" dirty="0">
              <a:cs typeface="Arial" panose="020B0604020202020204" pitchFamily="34" charset="0"/>
            </a:endParaRPr>
          </a:p>
          <a:p>
            <a:pPr marL="285750" indent="-285750" algn="just" eaLnBrk="1" hangingPunct="1">
              <a:lnSpc>
                <a:spcPct val="90000"/>
              </a:lnSpc>
              <a:buFont typeface="Wingdings" pitchFamily="2" charset="2"/>
              <a:buChar char="à"/>
            </a:pPr>
            <a:r>
              <a:rPr lang="el-GR" altLang="en-US" dirty="0">
                <a:cs typeface="Arial" panose="020B0604020202020204" pitchFamily="34" charset="0"/>
              </a:rPr>
              <a:t>το </a:t>
            </a:r>
            <a:r>
              <a:rPr lang="en-US" altLang="en-US" dirty="0">
                <a:cs typeface="Arial" panose="020B0604020202020204" pitchFamily="34" charset="0"/>
              </a:rPr>
              <a:t>control</a:t>
            </a:r>
            <a:r>
              <a:rPr lang="el-GR" altLang="en-US" dirty="0">
                <a:cs typeface="Arial" panose="020B0604020202020204" pitchFamily="34" charset="0"/>
              </a:rPr>
              <a:t> </a:t>
            </a:r>
            <a:r>
              <a:rPr lang="en-US" altLang="en-US" dirty="0">
                <a:cs typeface="Arial" panose="020B0604020202020204" pitchFamily="34" charset="0"/>
              </a:rPr>
              <a:t>bus</a:t>
            </a:r>
            <a:r>
              <a:rPr lang="el-GR" altLang="en-US" dirty="0">
                <a:cs typeface="Arial" panose="020B0604020202020204" pitchFamily="34" charset="0"/>
              </a:rPr>
              <a:t> καθορίζει το </a:t>
            </a:r>
            <a:r>
              <a:rPr lang="el-GR" altLang="en-US" b="1" dirty="0">
                <a:solidFill>
                  <a:srgbClr val="FF0000"/>
                </a:solidFill>
                <a:cs typeface="Arial" panose="020B0604020202020204" pitchFamily="34" charset="0"/>
              </a:rPr>
              <a:t>τι</a:t>
            </a:r>
            <a:r>
              <a:rPr lang="el-GR" altLang="en-US" dirty="0">
                <a:cs typeface="Arial" panose="020B0604020202020204" pitchFamily="34" charset="0"/>
              </a:rPr>
              <a:t> θα γίνει (εγγραφή ή ανάγνωση) και το </a:t>
            </a:r>
            <a:r>
              <a:rPr lang="el-GR" altLang="en-US" b="1" dirty="0">
                <a:solidFill>
                  <a:srgbClr val="0000FF"/>
                </a:solidFill>
                <a:cs typeface="Arial" panose="020B0604020202020204" pitchFamily="34" charset="0"/>
              </a:rPr>
              <a:t>πότε</a:t>
            </a:r>
            <a:r>
              <a:rPr lang="el-GR" altLang="en-US" dirty="0">
                <a:cs typeface="Arial" panose="020B0604020202020204" pitchFamily="34" charset="0"/>
              </a:rPr>
              <a:t> θα γίνει.</a:t>
            </a:r>
          </a:p>
          <a:p>
            <a:pPr marL="285750" indent="-285750" algn="just" eaLnBrk="1" hangingPunct="1">
              <a:lnSpc>
                <a:spcPct val="90000"/>
              </a:lnSpc>
              <a:buFont typeface="Wingdings" pitchFamily="2" charset="2"/>
              <a:buChar char="à"/>
            </a:pPr>
            <a:endParaRPr lang="el-GR" altLang="en-US" dirty="0">
              <a:cs typeface="Arial" panose="020B0604020202020204" pitchFamily="34" charset="0"/>
            </a:endParaRPr>
          </a:p>
          <a:p>
            <a:pPr marL="285750" indent="-285750" algn="just" eaLnBrk="1" hangingPunct="1">
              <a:lnSpc>
                <a:spcPct val="90000"/>
              </a:lnSpc>
              <a:buFont typeface="Wingdings" pitchFamily="2" charset="2"/>
              <a:buChar char="à"/>
            </a:pPr>
            <a:r>
              <a:rPr lang="el-GR" altLang="en-US" dirty="0">
                <a:cs typeface="Arial" panose="020B0604020202020204" pitchFamily="34" charset="0"/>
              </a:rPr>
              <a:t>Τα δεδομένα, μέσω του </a:t>
            </a:r>
            <a:r>
              <a:rPr lang="en-US" altLang="en-US" dirty="0">
                <a:cs typeface="Arial" panose="020B0604020202020204" pitchFamily="34" charset="0"/>
              </a:rPr>
              <a:t>data</a:t>
            </a:r>
            <a:r>
              <a:rPr lang="el-GR" altLang="en-US" dirty="0">
                <a:cs typeface="Arial" panose="020B0604020202020204" pitchFamily="34" charset="0"/>
              </a:rPr>
              <a:t> </a:t>
            </a:r>
            <a:r>
              <a:rPr lang="en-US" altLang="en-US" dirty="0">
                <a:cs typeface="Arial" panose="020B0604020202020204" pitchFamily="34" charset="0"/>
              </a:rPr>
              <a:t>bus</a:t>
            </a:r>
            <a:r>
              <a:rPr lang="el-GR" altLang="en-US" dirty="0">
                <a:cs typeface="Arial" panose="020B0604020202020204" pitchFamily="34" charset="0"/>
              </a:rPr>
              <a:t>, θα </a:t>
            </a:r>
            <a:r>
              <a:rPr lang="el-GR" altLang="en-US" b="1" dirty="0">
                <a:solidFill>
                  <a:srgbClr val="006600"/>
                </a:solidFill>
                <a:cs typeface="Arial" panose="020B0604020202020204" pitchFamily="34" charset="0"/>
              </a:rPr>
              <a:t>μπουν</a:t>
            </a:r>
            <a:r>
              <a:rPr lang="el-GR" altLang="en-US" dirty="0">
                <a:cs typeface="Arial" panose="020B0604020202020204" pitchFamily="34" charset="0"/>
              </a:rPr>
              <a:t> (αν έχουμε </a:t>
            </a:r>
            <a:r>
              <a:rPr lang="el-GR" altLang="en-US" b="1" dirty="0">
                <a:solidFill>
                  <a:srgbClr val="006600"/>
                </a:solidFill>
                <a:cs typeface="Arial" panose="020B0604020202020204" pitchFamily="34" charset="0"/>
              </a:rPr>
              <a:t>εγγραφή</a:t>
            </a:r>
            <a:r>
              <a:rPr lang="el-GR" altLang="en-US" dirty="0">
                <a:cs typeface="Arial" panose="020B0604020202020204" pitchFamily="34" charset="0"/>
              </a:rPr>
              <a:t>) ή θα </a:t>
            </a:r>
            <a:r>
              <a:rPr lang="el-GR" altLang="en-US" b="1" dirty="0">
                <a:solidFill>
                  <a:srgbClr val="CC0099"/>
                </a:solidFill>
                <a:cs typeface="Arial" panose="020B0604020202020204" pitchFamily="34" charset="0"/>
              </a:rPr>
              <a:t>βγουν</a:t>
            </a:r>
            <a:r>
              <a:rPr lang="el-GR" altLang="en-US" dirty="0">
                <a:cs typeface="Arial" panose="020B0604020202020204" pitchFamily="34" charset="0"/>
              </a:rPr>
              <a:t> (αν έχουμε </a:t>
            </a:r>
            <a:r>
              <a:rPr lang="el-GR" altLang="en-US" b="1" dirty="0">
                <a:solidFill>
                  <a:srgbClr val="CC0099"/>
                </a:solidFill>
                <a:cs typeface="Arial" panose="020B0604020202020204" pitchFamily="34" charset="0"/>
              </a:rPr>
              <a:t>ανάγνωση</a:t>
            </a:r>
            <a:r>
              <a:rPr lang="el-GR" altLang="en-US" dirty="0">
                <a:cs typeface="Arial" panose="020B0604020202020204" pitchFamily="34" charset="0"/>
              </a:rPr>
              <a:t>) από το κελί της μνήμης</a:t>
            </a:r>
          </a:p>
        </p:txBody>
      </p:sp>
      <p:pic>
        <p:nvPicPr>
          <p:cNvPr id="9" name="Picture 5">
            <a:extLst>
              <a:ext uri="{FF2B5EF4-FFF2-40B4-BE49-F238E27FC236}">
                <a16:creationId xmlns:a16="http://schemas.microsoft.com/office/drawing/2014/main" id="{3C825466-BEB3-D040-B7A6-B668B3846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 y="4036321"/>
            <a:ext cx="8243887"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B2E388C9-82E7-9649-A460-67240C3A895F}"/>
              </a:ext>
            </a:extLst>
          </p:cNvPr>
          <p:cNvSpPr/>
          <p:nvPr/>
        </p:nvSpPr>
        <p:spPr>
          <a:xfrm>
            <a:off x="-17760" y="6091508"/>
            <a:ext cx="8627062" cy="766492"/>
          </a:xfrm>
          <a:prstGeom prst="rect">
            <a:avLst/>
          </a:prstGeom>
        </p:spPr>
        <p:txBody>
          <a:bodyPr wrap="square">
            <a:spAutoFit/>
          </a:bodyPr>
          <a:lstStyle/>
          <a:p>
            <a:pPr lvl="1" algn="just" eaLnBrk="1" hangingPunct="1">
              <a:lnSpc>
                <a:spcPct val="80000"/>
              </a:lnSpc>
            </a:pPr>
            <a:r>
              <a:rPr lang="el-GR" altLang="en-US" dirty="0">
                <a:cs typeface="Arial" panose="020B0604020202020204" pitchFamily="34" charset="0"/>
              </a:rPr>
              <a:t>Άμα το </a:t>
            </a:r>
            <a:r>
              <a:rPr lang="en-US" altLang="en-US" dirty="0">
                <a:cs typeface="Arial" panose="020B0604020202020204" pitchFamily="34" charset="0"/>
              </a:rPr>
              <a:t>data</a:t>
            </a:r>
            <a:r>
              <a:rPr lang="el-GR" altLang="en-US" dirty="0">
                <a:cs typeface="Arial" panose="020B0604020202020204" pitchFamily="34" charset="0"/>
              </a:rPr>
              <a:t> </a:t>
            </a:r>
            <a:r>
              <a:rPr lang="en-US" altLang="en-US" dirty="0">
                <a:cs typeface="Arial" panose="020B0604020202020204" pitchFamily="34" charset="0"/>
              </a:rPr>
              <a:t>bus</a:t>
            </a:r>
            <a:r>
              <a:rPr lang="el-GR" altLang="en-US" dirty="0">
                <a:cs typeface="Arial" panose="020B0604020202020204" pitchFamily="34" charset="0"/>
              </a:rPr>
              <a:t> έχει εύρος μικρότερο από την </a:t>
            </a:r>
            <a:r>
              <a:rPr lang="el-GR" altLang="en-US" dirty="0" err="1">
                <a:cs typeface="Arial" panose="020B0604020202020204" pitchFamily="34" charset="0"/>
              </a:rPr>
              <a:t>ψηφιολέξη</a:t>
            </a:r>
            <a:r>
              <a:rPr lang="el-GR" altLang="en-US" dirty="0">
                <a:cs typeface="Arial" panose="020B0604020202020204" pitchFamily="34" charset="0"/>
              </a:rPr>
              <a:t> (π.χ. το μήκος της </a:t>
            </a:r>
            <a:r>
              <a:rPr lang="el-GR" altLang="en-US" dirty="0" err="1">
                <a:cs typeface="Arial" panose="020B0604020202020204" pitchFamily="34" charset="0"/>
              </a:rPr>
              <a:t>ψηφιολέξης</a:t>
            </a:r>
            <a:r>
              <a:rPr lang="el-GR" altLang="en-US" dirty="0">
                <a:cs typeface="Arial" panose="020B0604020202020204" pitchFamily="34" charset="0"/>
              </a:rPr>
              <a:t> είναι 32 </a:t>
            </a:r>
            <a:r>
              <a:rPr lang="en-US" altLang="en-US" dirty="0">
                <a:cs typeface="Arial" panose="020B0604020202020204" pitchFamily="34" charset="0"/>
              </a:rPr>
              <a:t>bit</a:t>
            </a:r>
            <a:r>
              <a:rPr lang="el-GR" altLang="en-US" dirty="0">
                <a:cs typeface="Arial" panose="020B0604020202020204" pitchFamily="34" charset="0"/>
              </a:rPr>
              <a:t> και το </a:t>
            </a:r>
            <a:r>
              <a:rPr lang="en-US" altLang="en-US" dirty="0">
                <a:cs typeface="Arial" panose="020B0604020202020204" pitchFamily="34" charset="0"/>
              </a:rPr>
              <a:t>data</a:t>
            </a:r>
            <a:r>
              <a:rPr lang="el-GR" altLang="en-US" dirty="0">
                <a:cs typeface="Arial" panose="020B0604020202020204" pitchFamily="34" charset="0"/>
              </a:rPr>
              <a:t> </a:t>
            </a:r>
            <a:r>
              <a:rPr lang="en-US" altLang="en-US" dirty="0">
                <a:cs typeface="Arial" panose="020B0604020202020204" pitchFamily="34" charset="0"/>
              </a:rPr>
              <a:t>bus</a:t>
            </a:r>
            <a:r>
              <a:rPr lang="el-GR" altLang="en-US" dirty="0">
                <a:cs typeface="Arial" panose="020B0604020202020204" pitchFamily="34" charset="0"/>
              </a:rPr>
              <a:t> έχει εύρος 16 </a:t>
            </a:r>
            <a:r>
              <a:rPr lang="en-US" altLang="en-US" dirty="0">
                <a:cs typeface="Arial" panose="020B0604020202020204" pitchFamily="34" charset="0"/>
              </a:rPr>
              <a:t>bit</a:t>
            </a:r>
            <a:r>
              <a:rPr lang="el-GR" altLang="en-US" dirty="0">
                <a:cs typeface="Arial" panose="020B0604020202020204" pitchFamily="34" charset="0"/>
              </a:rPr>
              <a:t>) τότε χρειάζονται περισσότεροι του ενός κύκλου ανάκλησης ή εγγραφής. </a:t>
            </a:r>
            <a:endParaRPr lang="en-US" altLang="en-US" dirty="0">
              <a:cs typeface="Arial" panose="020B0604020202020204" pitchFamily="34" charset="0"/>
            </a:endParaRPr>
          </a:p>
        </p:txBody>
      </p:sp>
    </p:spTree>
    <p:extLst>
      <p:ext uri="{BB962C8B-B14F-4D97-AF65-F5344CB8AC3E}">
        <p14:creationId xmlns:p14="http://schemas.microsoft.com/office/powerpoint/2010/main" val="1659303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740964"/>
          </a:xfrm>
        </p:spPr>
        <p:txBody>
          <a:bodyPr/>
          <a:lstStyle/>
          <a:p>
            <a:r>
              <a:rPr lang="en-US" b="1" dirty="0">
                <a:solidFill>
                  <a:srgbClr val="000000"/>
                </a:solidFill>
                <a:latin typeface="Arial" panose="020B0604020202020204" pitchFamily="34" charset="0"/>
                <a:cs typeface="Arial" panose="020B0604020202020204" pitchFamily="34" charset="0"/>
              </a:rPr>
              <a:t>2</a:t>
            </a:r>
            <a:r>
              <a:rPr lang="el" b="1" dirty="0">
                <a:solidFill>
                  <a:srgbClr val="000000"/>
                </a:solidFill>
                <a:latin typeface="Arial" panose="020B0604020202020204" pitchFamily="34" charset="0"/>
                <a:cs typeface="Arial" panose="020B0604020202020204" pitchFamily="34" charset="0"/>
              </a:rPr>
              <a:t>. </a:t>
            </a:r>
            <a:r>
              <a:rPr lang="el-GR" b="1" dirty="0">
                <a:solidFill>
                  <a:srgbClr val="000000"/>
                </a:solidFill>
                <a:latin typeface="Arial" panose="020B0604020202020204" pitchFamily="34" charset="0"/>
                <a:cs typeface="Arial" panose="020B0604020202020204" pitchFamily="34" charset="0"/>
              </a:rPr>
              <a:t>Τ</a:t>
            </a:r>
            <a:r>
              <a:rPr lang="en-US" b="1" dirty="0" err="1">
                <a:solidFill>
                  <a:srgbClr val="000000"/>
                </a:solidFill>
                <a:latin typeface="Arial" panose="020B0604020202020204" pitchFamily="34" charset="0"/>
                <a:cs typeface="Arial" panose="020B0604020202020204" pitchFamily="34" charset="0"/>
              </a:rPr>
              <a:t>ύ</a:t>
            </a:r>
            <a:r>
              <a:rPr lang="el-GR" b="1" dirty="0" err="1">
                <a:solidFill>
                  <a:srgbClr val="000000"/>
                </a:solidFill>
                <a:latin typeface="Arial" panose="020B0604020202020204" pitchFamily="34" charset="0"/>
                <a:cs typeface="Arial" panose="020B0604020202020204" pitchFamily="34" charset="0"/>
              </a:rPr>
              <a:t>ποι</a:t>
            </a:r>
            <a:r>
              <a:rPr lang="el-GR" b="1" dirty="0">
                <a:solidFill>
                  <a:srgbClr val="000000"/>
                </a:solidFill>
                <a:latin typeface="Arial" panose="020B0604020202020204" pitchFamily="34" charset="0"/>
                <a:cs typeface="Arial" panose="020B0604020202020204" pitchFamily="34" charset="0"/>
              </a:rPr>
              <a:t> </a:t>
            </a:r>
            <a:r>
              <a:rPr lang="el" b="1" dirty="0">
                <a:solidFill>
                  <a:srgbClr val="000000"/>
                </a:solidFill>
                <a:latin typeface="Arial" panose="020B0604020202020204" pitchFamily="34" charset="0"/>
                <a:cs typeface="Arial" panose="020B0604020202020204" pitchFamily="34" charset="0"/>
              </a:rPr>
              <a:t>Μνήμης – </a:t>
            </a:r>
            <a:r>
              <a:rPr lang="en-US" b="1" dirty="0">
                <a:solidFill>
                  <a:srgbClr val="000000"/>
                </a:solidFill>
                <a:latin typeface="Arial" panose="020B0604020202020204" pitchFamily="34" charset="0"/>
                <a:cs typeface="Arial" panose="020B0604020202020204" pitchFamily="34" charset="0"/>
              </a:rPr>
              <a:t>RAM / ROM</a:t>
            </a:r>
            <a:endParaRPr lang="en-US" dirty="0">
              <a:latin typeface="Arial" panose="020B0604020202020204" pitchFamily="34" charset="0"/>
              <a:cs typeface="Arial" panose="020B0604020202020204" pitchFamily="34" charset="0"/>
            </a:endParaRPr>
          </a:p>
        </p:txBody>
      </p:sp>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16</a:t>
            </a:fld>
            <a:endParaRPr lang="en-US" dirty="0"/>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sp>
        <p:nvSpPr>
          <p:cNvPr id="19" name="Rectangle 4">
            <a:extLst>
              <a:ext uri="{FF2B5EF4-FFF2-40B4-BE49-F238E27FC236}">
                <a16:creationId xmlns:a16="http://schemas.microsoft.com/office/drawing/2014/main" id="{2D30D4F4-4D05-B943-8D69-939B763DAA2F}"/>
              </a:ext>
            </a:extLst>
          </p:cNvPr>
          <p:cNvSpPr>
            <a:spLocks noChangeArrowheads="1"/>
          </p:cNvSpPr>
          <p:nvPr/>
        </p:nvSpPr>
        <p:spPr bwMode="auto">
          <a:xfrm>
            <a:off x="146546" y="962816"/>
            <a:ext cx="8915400"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i="1" baseline="30000">
                <a:solidFill>
                  <a:schemeClr val="tx1"/>
                </a:solidFill>
                <a:latin typeface="Times New Roman" panose="02020603050405020304" pitchFamily="18" charset="0"/>
              </a:defRPr>
            </a:lvl1pPr>
            <a:lvl2pPr marL="742950" indent="-285750">
              <a:defRPr sz="2400" b="1" i="1" baseline="30000">
                <a:solidFill>
                  <a:schemeClr val="tx1"/>
                </a:solidFill>
                <a:latin typeface="Times New Roman" panose="02020603050405020304" pitchFamily="18" charset="0"/>
              </a:defRPr>
            </a:lvl2pPr>
            <a:lvl3pPr marL="1143000" indent="-228600">
              <a:defRPr sz="2400" b="1" i="1" baseline="30000">
                <a:solidFill>
                  <a:schemeClr val="tx1"/>
                </a:solidFill>
                <a:latin typeface="Times New Roman" panose="02020603050405020304" pitchFamily="18" charset="0"/>
              </a:defRPr>
            </a:lvl3pPr>
            <a:lvl4pPr marL="1600200" indent="-228600">
              <a:defRPr sz="2400" b="1" i="1" baseline="30000">
                <a:solidFill>
                  <a:schemeClr val="tx1"/>
                </a:solidFill>
                <a:latin typeface="Times New Roman" panose="02020603050405020304" pitchFamily="18" charset="0"/>
              </a:defRPr>
            </a:lvl4pPr>
            <a:lvl5pPr marL="2057400" indent="-228600">
              <a:defRPr sz="2400" b="1" i="1"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i="1"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i="1"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i="1"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i="1" baseline="30000">
                <a:solidFill>
                  <a:schemeClr val="tx1"/>
                </a:solidFill>
                <a:latin typeface="Times New Roman" panose="02020603050405020304" pitchFamily="18" charset="0"/>
              </a:defRPr>
            </a:lvl9pPr>
          </a:lstStyle>
          <a:p>
            <a:pPr algn="just"/>
            <a:r>
              <a:rPr lang="el-GR" altLang="en-US" sz="2800" i="0" baseline="0" dirty="0">
                <a:solidFill>
                  <a:srgbClr val="660066"/>
                </a:solidFill>
                <a:latin typeface="Arial" panose="020B0604020202020204" pitchFamily="34" charset="0"/>
                <a:cs typeface="Arial" panose="020B0604020202020204" pitchFamily="34" charset="0"/>
              </a:rPr>
              <a:t>Μνήμη τυχαίας προσπέλασης (RAM)</a:t>
            </a:r>
          </a:p>
        </p:txBody>
      </p:sp>
      <p:sp>
        <p:nvSpPr>
          <p:cNvPr id="20" name="Rectangle 5">
            <a:extLst>
              <a:ext uri="{FF2B5EF4-FFF2-40B4-BE49-F238E27FC236}">
                <a16:creationId xmlns:a16="http://schemas.microsoft.com/office/drawing/2014/main" id="{A2E015BA-3260-0E4F-9F03-955F802CCEEB}"/>
              </a:ext>
            </a:extLst>
          </p:cNvPr>
          <p:cNvSpPr>
            <a:spLocks noChangeArrowheads="1"/>
          </p:cNvSpPr>
          <p:nvPr/>
        </p:nvSpPr>
        <p:spPr bwMode="auto">
          <a:xfrm>
            <a:off x="146546" y="1648616"/>
            <a:ext cx="6801718" cy="941796"/>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i="1" baseline="30000">
                <a:solidFill>
                  <a:schemeClr val="tx1"/>
                </a:solidFill>
                <a:latin typeface="Times New Roman" panose="02020603050405020304" pitchFamily="18" charset="0"/>
              </a:defRPr>
            </a:lvl1pPr>
            <a:lvl2pPr marL="742950" indent="-285750">
              <a:defRPr sz="2400" b="1" i="1" baseline="30000">
                <a:solidFill>
                  <a:schemeClr val="tx1"/>
                </a:solidFill>
                <a:latin typeface="Times New Roman" panose="02020603050405020304" pitchFamily="18" charset="0"/>
              </a:defRPr>
            </a:lvl2pPr>
            <a:lvl3pPr marL="1143000" indent="-228600">
              <a:defRPr sz="2400" b="1" i="1" baseline="30000">
                <a:solidFill>
                  <a:schemeClr val="tx1"/>
                </a:solidFill>
                <a:latin typeface="Times New Roman" panose="02020603050405020304" pitchFamily="18" charset="0"/>
              </a:defRPr>
            </a:lvl3pPr>
            <a:lvl4pPr marL="1600200" indent="-228600">
              <a:defRPr sz="2400" b="1" i="1" baseline="30000">
                <a:solidFill>
                  <a:schemeClr val="tx1"/>
                </a:solidFill>
                <a:latin typeface="Times New Roman" panose="02020603050405020304" pitchFamily="18" charset="0"/>
              </a:defRPr>
            </a:lvl4pPr>
            <a:lvl5pPr marL="2057400" indent="-228600">
              <a:defRPr sz="2400" b="1" i="1"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i="1"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i="1"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i="1"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i="1" baseline="30000">
                <a:solidFill>
                  <a:schemeClr val="tx1"/>
                </a:solidFill>
                <a:latin typeface="Times New Roman" panose="02020603050405020304" pitchFamily="18" charset="0"/>
              </a:defRPr>
            </a:lvl9pPr>
          </a:lstStyle>
          <a:p>
            <a:pPr algn="just">
              <a:spcAft>
                <a:spcPct val="30000"/>
              </a:spcAft>
              <a:buFont typeface="Wingdings" pitchFamily="2" charset="2"/>
              <a:buChar char="q"/>
            </a:pPr>
            <a:r>
              <a:rPr lang="el-GR" altLang="en-US" b="0" i="0" baseline="0" dirty="0">
                <a:latin typeface="Arial" panose="020B0604020202020204" pitchFamily="34" charset="0"/>
                <a:cs typeface="Arial" panose="020B0604020202020204" pitchFamily="34" charset="0"/>
              </a:rPr>
              <a:t> Στατική RAM (SRAM) (</a:t>
            </a:r>
            <a:r>
              <a:rPr lang="en-US" altLang="en-US" b="0" i="0" baseline="0" dirty="0">
                <a:latin typeface="Arial" panose="020B0604020202020204" pitchFamily="34" charset="0"/>
                <a:cs typeface="Arial" panose="020B0604020202020204" pitchFamily="34" charset="0"/>
              </a:rPr>
              <a:t>flip-flop)</a:t>
            </a:r>
            <a:endParaRPr lang="el-GR" altLang="en-US" b="0" i="0" baseline="0" dirty="0">
              <a:latin typeface="Arial" panose="020B0604020202020204" pitchFamily="34" charset="0"/>
              <a:cs typeface="Arial" panose="020B0604020202020204" pitchFamily="34" charset="0"/>
            </a:endParaRPr>
          </a:p>
          <a:p>
            <a:pPr algn="just">
              <a:spcAft>
                <a:spcPct val="30000"/>
              </a:spcAft>
              <a:buFont typeface="Wingdings" pitchFamily="2" charset="2"/>
              <a:buChar char="q"/>
            </a:pPr>
            <a:r>
              <a:rPr lang="el-GR" altLang="en-US" b="0" i="0" baseline="0" dirty="0">
                <a:latin typeface="Arial" panose="020B0604020202020204" pitchFamily="34" charset="0"/>
                <a:cs typeface="Arial" panose="020B0604020202020204" pitchFamily="34" charset="0"/>
              </a:rPr>
              <a:t> Δυναμική RAM (DRAM)</a:t>
            </a:r>
            <a:r>
              <a:rPr lang="en-US" altLang="en-US" b="0" i="0" baseline="0" dirty="0">
                <a:latin typeface="Arial" panose="020B0604020202020204" pitchFamily="34" charset="0"/>
                <a:cs typeface="Arial" panose="020B0604020202020204" pitchFamily="34" charset="0"/>
              </a:rPr>
              <a:t> (</a:t>
            </a:r>
            <a:r>
              <a:rPr lang="el-GR" altLang="en-US" b="0" i="0" baseline="0" dirty="0">
                <a:latin typeface="Arial" panose="020B0604020202020204" pitchFamily="34" charset="0"/>
                <a:cs typeface="Arial" panose="020B0604020202020204" pitchFamily="34" charset="0"/>
              </a:rPr>
              <a:t>με πυκνωτές)</a:t>
            </a:r>
          </a:p>
        </p:txBody>
      </p:sp>
      <p:sp>
        <p:nvSpPr>
          <p:cNvPr id="21" name="Rectangle 6">
            <a:extLst>
              <a:ext uri="{FF2B5EF4-FFF2-40B4-BE49-F238E27FC236}">
                <a16:creationId xmlns:a16="http://schemas.microsoft.com/office/drawing/2014/main" id="{2480B07D-7509-B74F-A829-BC86A61B375F}"/>
              </a:ext>
            </a:extLst>
          </p:cNvPr>
          <p:cNvSpPr>
            <a:spLocks noChangeArrowheads="1"/>
          </p:cNvSpPr>
          <p:nvPr/>
        </p:nvSpPr>
        <p:spPr bwMode="auto">
          <a:xfrm>
            <a:off x="71629" y="3100873"/>
            <a:ext cx="891540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i="1" baseline="30000">
                <a:solidFill>
                  <a:schemeClr val="tx1"/>
                </a:solidFill>
                <a:latin typeface="Times New Roman" panose="02020603050405020304" pitchFamily="18" charset="0"/>
              </a:defRPr>
            </a:lvl1pPr>
            <a:lvl2pPr marL="742950" indent="-285750">
              <a:defRPr sz="2400" b="1" i="1" baseline="30000">
                <a:solidFill>
                  <a:schemeClr val="tx1"/>
                </a:solidFill>
                <a:latin typeface="Times New Roman" panose="02020603050405020304" pitchFamily="18" charset="0"/>
              </a:defRPr>
            </a:lvl2pPr>
            <a:lvl3pPr marL="1143000" indent="-228600">
              <a:defRPr sz="2400" b="1" i="1" baseline="30000">
                <a:solidFill>
                  <a:schemeClr val="tx1"/>
                </a:solidFill>
                <a:latin typeface="Times New Roman" panose="02020603050405020304" pitchFamily="18" charset="0"/>
              </a:defRPr>
            </a:lvl3pPr>
            <a:lvl4pPr marL="1600200" indent="-228600">
              <a:defRPr sz="2400" b="1" i="1" baseline="30000">
                <a:solidFill>
                  <a:schemeClr val="tx1"/>
                </a:solidFill>
                <a:latin typeface="Times New Roman" panose="02020603050405020304" pitchFamily="18" charset="0"/>
              </a:defRPr>
            </a:lvl4pPr>
            <a:lvl5pPr marL="2057400" indent="-228600">
              <a:defRPr sz="2400" b="1" i="1"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i="1"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i="1"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i="1"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i="1" baseline="30000">
                <a:solidFill>
                  <a:schemeClr val="tx1"/>
                </a:solidFill>
                <a:latin typeface="Times New Roman" panose="02020603050405020304" pitchFamily="18" charset="0"/>
              </a:defRPr>
            </a:lvl9pPr>
          </a:lstStyle>
          <a:p>
            <a:pPr algn="just"/>
            <a:r>
              <a:rPr lang="el-GR" altLang="en-US" sz="2800" i="0" baseline="0" dirty="0">
                <a:solidFill>
                  <a:srgbClr val="660066"/>
                </a:solidFill>
                <a:latin typeface="Arial" panose="020B0604020202020204" pitchFamily="34" charset="0"/>
                <a:cs typeface="Arial" panose="020B0604020202020204" pitchFamily="34" charset="0"/>
              </a:rPr>
              <a:t>Μνήμη μόνο για ανάγνωση (ROM)</a:t>
            </a:r>
          </a:p>
        </p:txBody>
      </p:sp>
      <p:sp>
        <p:nvSpPr>
          <p:cNvPr id="22" name="Rectangle 7">
            <a:extLst>
              <a:ext uri="{FF2B5EF4-FFF2-40B4-BE49-F238E27FC236}">
                <a16:creationId xmlns:a16="http://schemas.microsoft.com/office/drawing/2014/main" id="{E3ABB5A4-6B23-CC4D-9DDF-B45F628E3317}"/>
              </a:ext>
            </a:extLst>
          </p:cNvPr>
          <p:cNvSpPr>
            <a:spLocks noChangeArrowheads="1"/>
          </p:cNvSpPr>
          <p:nvPr/>
        </p:nvSpPr>
        <p:spPr bwMode="auto">
          <a:xfrm>
            <a:off x="147829" y="3710473"/>
            <a:ext cx="8915400" cy="2160588"/>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i="1" baseline="30000">
                <a:solidFill>
                  <a:schemeClr val="tx1"/>
                </a:solidFill>
                <a:latin typeface="Times New Roman" panose="02020603050405020304" pitchFamily="18" charset="0"/>
              </a:defRPr>
            </a:lvl1pPr>
            <a:lvl2pPr marL="742950" indent="-285750">
              <a:defRPr sz="2400" b="1" i="1" baseline="30000">
                <a:solidFill>
                  <a:schemeClr val="tx1"/>
                </a:solidFill>
                <a:latin typeface="Times New Roman" panose="02020603050405020304" pitchFamily="18" charset="0"/>
              </a:defRPr>
            </a:lvl2pPr>
            <a:lvl3pPr marL="1143000" indent="-228600">
              <a:defRPr sz="2400" b="1" i="1" baseline="30000">
                <a:solidFill>
                  <a:schemeClr val="tx1"/>
                </a:solidFill>
                <a:latin typeface="Times New Roman" panose="02020603050405020304" pitchFamily="18" charset="0"/>
              </a:defRPr>
            </a:lvl3pPr>
            <a:lvl4pPr marL="1600200" indent="-228600">
              <a:defRPr sz="2400" b="1" i="1" baseline="30000">
                <a:solidFill>
                  <a:schemeClr val="tx1"/>
                </a:solidFill>
                <a:latin typeface="Times New Roman" panose="02020603050405020304" pitchFamily="18" charset="0"/>
              </a:defRPr>
            </a:lvl4pPr>
            <a:lvl5pPr marL="2057400" indent="-228600">
              <a:defRPr sz="2400" b="1" i="1"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i="1"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i="1"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i="1"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i="1" baseline="30000">
                <a:solidFill>
                  <a:schemeClr val="tx1"/>
                </a:solidFill>
                <a:latin typeface="Times New Roman" panose="02020603050405020304" pitchFamily="18" charset="0"/>
              </a:defRPr>
            </a:lvl9pPr>
          </a:lstStyle>
          <a:p>
            <a:pPr>
              <a:spcAft>
                <a:spcPct val="30000"/>
              </a:spcAft>
              <a:buFont typeface="Wingdings" pitchFamily="2" charset="2"/>
              <a:buChar char="q"/>
            </a:pPr>
            <a:r>
              <a:rPr lang="el-GR" altLang="en-US" b="0" i="0" baseline="0">
                <a:latin typeface="Arial" panose="020B0604020202020204" pitchFamily="34" charset="0"/>
                <a:cs typeface="Arial" panose="020B0604020202020204" pitchFamily="34" charset="0"/>
              </a:rPr>
              <a:t> Προγραμματιζόμενη μνήμη μόνο για ανάγνωση (PROM)</a:t>
            </a:r>
          </a:p>
          <a:p>
            <a:pPr>
              <a:spcAft>
                <a:spcPct val="30000"/>
              </a:spcAft>
              <a:buFont typeface="Wingdings" pitchFamily="2" charset="2"/>
              <a:buChar char="q"/>
            </a:pPr>
            <a:r>
              <a:rPr lang="el-GR" altLang="en-US" b="0" i="0" baseline="0">
                <a:latin typeface="Arial" panose="020B0604020202020204" pitchFamily="34" charset="0"/>
                <a:cs typeface="Arial" panose="020B0604020202020204" pitchFamily="34" charset="0"/>
              </a:rPr>
              <a:t> Διαγράψιμη προγραμματιζόμενη μνήμη μόνο για ανάγνωση</a:t>
            </a:r>
            <a:br>
              <a:rPr lang="el-GR" altLang="en-US" b="0" i="0" baseline="0">
                <a:latin typeface="Arial" panose="020B0604020202020204" pitchFamily="34" charset="0"/>
                <a:cs typeface="Arial" panose="020B0604020202020204" pitchFamily="34" charset="0"/>
              </a:rPr>
            </a:br>
            <a:r>
              <a:rPr lang="el-GR" altLang="en-US" b="0" i="0" baseline="0">
                <a:latin typeface="Arial" panose="020B0604020202020204" pitchFamily="34" charset="0"/>
                <a:cs typeface="Arial" panose="020B0604020202020204" pitchFamily="34" charset="0"/>
              </a:rPr>
              <a:t>    (EPROM)</a:t>
            </a:r>
          </a:p>
          <a:p>
            <a:pPr>
              <a:spcAft>
                <a:spcPct val="30000"/>
              </a:spcAft>
              <a:buFont typeface="Wingdings" pitchFamily="2" charset="2"/>
              <a:buChar char="q"/>
            </a:pPr>
            <a:r>
              <a:rPr lang="el-GR" altLang="en-US" b="0" i="0" baseline="0">
                <a:latin typeface="Arial" panose="020B0604020202020204" pitchFamily="34" charset="0"/>
                <a:cs typeface="Arial" panose="020B0604020202020204" pitchFamily="34" charset="0"/>
              </a:rPr>
              <a:t> Ηλεκτρικά διαγράψιμη προγραμματιζόμενη μνήμη μόνο για</a:t>
            </a:r>
            <a:br>
              <a:rPr lang="el-GR" altLang="en-US" b="0" i="0" baseline="0">
                <a:latin typeface="Arial" panose="020B0604020202020204" pitchFamily="34" charset="0"/>
                <a:cs typeface="Arial" panose="020B0604020202020204" pitchFamily="34" charset="0"/>
              </a:rPr>
            </a:br>
            <a:r>
              <a:rPr lang="el-GR" altLang="en-US" b="0" i="0" baseline="0">
                <a:latin typeface="Arial" panose="020B0604020202020204" pitchFamily="34" charset="0"/>
                <a:cs typeface="Arial" panose="020B0604020202020204" pitchFamily="34" charset="0"/>
              </a:rPr>
              <a:t>     ανάγνωση (EEPROM)</a:t>
            </a:r>
          </a:p>
        </p:txBody>
      </p:sp>
    </p:spTree>
    <p:extLst>
      <p:ext uri="{BB962C8B-B14F-4D97-AF65-F5344CB8AC3E}">
        <p14:creationId xmlns:p14="http://schemas.microsoft.com/office/powerpoint/2010/main" val="1872986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5">
            <a:extLst>
              <a:ext uri="{FF2B5EF4-FFF2-40B4-BE49-F238E27FC236}">
                <a16:creationId xmlns:a16="http://schemas.microsoft.com/office/drawing/2014/main" id="{279CADA8-365A-0C4C-A75A-82B8D6C249E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83A754-6281-8D4E-A336-26CAA577EFBC}" type="slidenum">
              <a:rPr lang="en-US" altLang="en-US"/>
              <a:pPr eaLnBrk="1" hangingPunct="1"/>
              <a:t>17</a:t>
            </a:fld>
            <a:endParaRPr lang="en-US" altLang="en-US"/>
          </a:p>
        </p:txBody>
      </p:sp>
      <p:sp>
        <p:nvSpPr>
          <p:cNvPr id="26627" name="Rectangle 3">
            <a:extLst>
              <a:ext uri="{FF2B5EF4-FFF2-40B4-BE49-F238E27FC236}">
                <a16:creationId xmlns:a16="http://schemas.microsoft.com/office/drawing/2014/main" id="{8475B386-2F12-CF45-8271-F278BC2A13E4}"/>
              </a:ext>
            </a:extLst>
          </p:cNvPr>
          <p:cNvSpPr>
            <a:spLocks noGrp="1" noChangeArrowheads="1"/>
          </p:cNvSpPr>
          <p:nvPr>
            <p:ph type="body" idx="1"/>
          </p:nvPr>
        </p:nvSpPr>
        <p:spPr>
          <a:xfrm>
            <a:off x="125760" y="963612"/>
            <a:ext cx="8892480" cy="5757863"/>
          </a:xfrm>
        </p:spPr>
        <p:txBody>
          <a:bodyPr/>
          <a:lstStyle/>
          <a:p>
            <a:pPr marL="177800" indent="-177800" algn="just" eaLnBrk="1" hangingPunct="1">
              <a:lnSpc>
                <a:spcPct val="80000"/>
              </a:lnSpc>
            </a:pPr>
            <a:r>
              <a:rPr lang="el-GR" altLang="en-US" sz="1600" b="1" dirty="0">
                <a:latin typeface="Arial" panose="020B0604020202020204" pitchFamily="34" charset="0"/>
                <a:cs typeface="Arial" panose="020B0604020202020204" pitchFamily="34" charset="0"/>
              </a:rPr>
              <a:t>Ταχύτητα προσπέλασης (Τ</a:t>
            </a:r>
            <a:r>
              <a:rPr lang="en-US" altLang="en-US" sz="1600" b="1" baseline="-10000" dirty="0">
                <a:latin typeface="Arial" panose="020B0604020202020204" pitchFamily="34" charset="0"/>
                <a:cs typeface="Arial" panose="020B0604020202020204" pitchFamily="34" charset="0"/>
              </a:rPr>
              <a:t>a</a:t>
            </a:r>
            <a:r>
              <a:rPr lang="el-GR" altLang="en-US" sz="1600" b="1" dirty="0">
                <a:latin typeface="Arial" panose="020B0604020202020204" pitchFamily="34" charset="0"/>
                <a:cs typeface="Arial" panose="020B0604020202020204" pitchFamily="34" charset="0"/>
              </a:rPr>
              <a:t>)</a:t>
            </a:r>
            <a:r>
              <a:rPr lang="el-GR" altLang="en-US" sz="1600" dirty="0">
                <a:latin typeface="Arial" panose="020B0604020202020204" pitchFamily="34" charset="0"/>
                <a:cs typeface="Arial" panose="020B0604020202020204" pitchFamily="34" charset="0"/>
              </a:rPr>
              <a:t> : Ο χρόνος (σε 10 </a:t>
            </a:r>
            <a:r>
              <a:rPr lang="en-US" altLang="en-US" sz="1600" dirty="0" err="1">
                <a:latin typeface="Arial" panose="020B0604020202020204" pitchFamily="34" charset="0"/>
                <a:cs typeface="Arial" panose="020B0604020202020204" pitchFamily="34" charset="0"/>
              </a:rPr>
              <a:t>nsec</a:t>
            </a:r>
            <a:r>
              <a:rPr lang="el-GR" altLang="en-US" sz="1600" dirty="0">
                <a:latin typeface="Arial" panose="020B0604020202020204" pitchFamily="34" charset="0"/>
                <a:cs typeface="Arial" panose="020B0604020202020204" pitchFamily="34" charset="0"/>
              </a:rPr>
              <a:t>) που χρειάζεται για </a:t>
            </a:r>
            <a:r>
              <a:rPr lang="en-US" altLang="en-US" sz="1600" dirty="0">
                <a:latin typeface="Arial" panose="020B0604020202020204" pitchFamily="34" charset="0"/>
                <a:cs typeface="Arial" panose="020B0604020202020204" pitchFamily="34" charset="0"/>
              </a:rPr>
              <a:t>R</a:t>
            </a:r>
            <a:r>
              <a:rPr lang="el-GR" altLang="en-US" sz="1600" dirty="0">
                <a:latin typeface="Arial" panose="020B0604020202020204" pitchFamily="34" charset="0"/>
                <a:cs typeface="Arial" panose="020B0604020202020204" pitchFamily="34" charset="0"/>
              </a:rPr>
              <a:t>/</a:t>
            </a:r>
            <a:r>
              <a:rPr lang="en-US" altLang="en-US" sz="1600" dirty="0">
                <a:latin typeface="Arial" panose="020B0604020202020204" pitchFamily="34" charset="0"/>
                <a:cs typeface="Arial" panose="020B0604020202020204" pitchFamily="34" charset="0"/>
              </a:rPr>
              <a:t>W</a:t>
            </a:r>
            <a:r>
              <a:rPr lang="el-GR" altLang="en-US" sz="1600" dirty="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read</a:t>
            </a:r>
            <a:r>
              <a:rPr lang="el-GR" altLang="en-US" sz="1600" dirty="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or</a:t>
            </a:r>
            <a:r>
              <a:rPr lang="el-GR" altLang="en-US" sz="1600" dirty="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write</a:t>
            </a:r>
            <a:r>
              <a:rPr lang="el-GR" altLang="en-US" sz="1600" dirty="0">
                <a:latin typeface="Arial" panose="020B0604020202020204" pitchFamily="34" charset="0"/>
                <a:cs typeface="Arial" panose="020B0604020202020204" pitchFamily="34" charset="0"/>
              </a:rPr>
              <a:t>) σε οποιαδήποτε διεύθυνση της μνήμης.</a:t>
            </a:r>
            <a:endParaRPr lang="el-GR" altLang="en-US" sz="1600" b="1" dirty="0">
              <a:latin typeface="Arial" panose="020B0604020202020204" pitchFamily="34" charset="0"/>
              <a:cs typeface="Arial" panose="020B0604020202020204" pitchFamily="34" charset="0"/>
            </a:endParaRPr>
          </a:p>
          <a:p>
            <a:pPr marL="177800" indent="-177800" algn="just" eaLnBrk="1" hangingPunct="1">
              <a:lnSpc>
                <a:spcPct val="80000"/>
              </a:lnSpc>
            </a:pPr>
            <a:r>
              <a:rPr lang="el-GR" altLang="en-US" sz="1600" b="1" dirty="0">
                <a:latin typeface="Arial" panose="020B0604020202020204" pitchFamily="34" charset="0"/>
                <a:cs typeface="Arial" panose="020B0604020202020204" pitchFamily="34" charset="0"/>
              </a:rPr>
              <a:t>Μέγεθος</a:t>
            </a:r>
            <a:r>
              <a:rPr lang="el-GR" altLang="en-US" sz="1600" dirty="0">
                <a:latin typeface="Arial" panose="020B0604020202020204" pitchFamily="34" charset="0"/>
                <a:cs typeface="Arial" panose="020B0604020202020204" pitchFamily="34" charset="0"/>
              </a:rPr>
              <a:t>: Η χωρητικότητα σε </a:t>
            </a:r>
            <a:r>
              <a:rPr lang="en-US" altLang="en-US" sz="1600" dirty="0">
                <a:latin typeface="Arial" panose="020B0604020202020204" pitchFamily="34" charset="0"/>
                <a:cs typeface="Arial" panose="020B0604020202020204" pitchFamily="34" charset="0"/>
              </a:rPr>
              <a:t>bytes</a:t>
            </a:r>
            <a:r>
              <a:rPr lang="el-GR" altLang="en-US" sz="1600" dirty="0">
                <a:latin typeface="Arial" panose="020B0604020202020204" pitchFamily="34" charset="0"/>
                <a:cs typeface="Arial" panose="020B0604020202020204" pitchFamily="34" charset="0"/>
              </a:rPr>
              <a:t> της μνήμης. Στα </a:t>
            </a:r>
            <a:r>
              <a:rPr lang="en-US" altLang="en-US" sz="1600" dirty="0">
                <a:latin typeface="Arial" panose="020B0604020202020204" pitchFamily="34" charset="0"/>
                <a:cs typeface="Arial" panose="020B0604020202020204" pitchFamily="34" charset="0"/>
              </a:rPr>
              <a:t>PC</a:t>
            </a:r>
            <a:r>
              <a:rPr lang="el-GR" altLang="en-US" sz="1600" dirty="0">
                <a:latin typeface="Arial" panose="020B0604020202020204" pitchFamily="34" charset="0"/>
                <a:cs typeface="Arial" panose="020B0604020202020204" pitchFamily="34" charset="0"/>
              </a:rPr>
              <a:t> είναι περίπου της τάξης του 1</a:t>
            </a:r>
            <a:r>
              <a:rPr lang="en-US" altLang="en-US" sz="1600" dirty="0">
                <a:latin typeface="Arial" panose="020B0604020202020204" pitchFamily="34" charset="0"/>
                <a:cs typeface="Arial" panose="020B0604020202020204" pitchFamily="34" charset="0"/>
              </a:rPr>
              <a:t>GB </a:t>
            </a:r>
            <a:r>
              <a:rPr lang="en-US" altLang="en-US" sz="1600" dirty="0">
                <a:latin typeface="Arial" panose="020B0604020202020204" pitchFamily="34" charset="0"/>
                <a:cs typeface="Arial" panose="020B0604020202020204" pitchFamily="34" charset="0"/>
                <a:sym typeface="Wingdings" pitchFamily="2" charset="2"/>
              </a:rPr>
              <a:t> </a:t>
            </a:r>
            <a:r>
              <a:rPr lang="en-US" altLang="en-US" sz="1600" dirty="0">
                <a:latin typeface="Arial" panose="020B0604020202020204" pitchFamily="34" charset="0"/>
                <a:cs typeface="Arial" panose="020B0604020202020204" pitchFamily="34" charset="0"/>
              </a:rPr>
              <a:t>&gt;10</a:t>
            </a:r>
            <a:r>
              <a:rPr lang="el-GR" altLang="en-US" sz="1600" dirty="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GB</a:t>
            </a:r>
            <a:r>
              <a:rPr lang="el-GR" altLang="en-US" sz="1600" dirty="0">
                <a:latin typeface="Arial" panose="020B0604020202020204" pitchFamily="34" charset="0"/>
                <a:cs typeface="Arial" panose="020B0604020202020204" pitchFamily="34" charset="0"/>
              </a:rPr>
              <a:t> ενώ υπάρχουν και </a:t>
            </a:r>
            <a:r>
              <a:rPr lang="en-US" altLang="en-US" sz="1600" dirty="0">
                <a:latin typeface="Arial" panose="020B0604020202020204" pitchFamily="34" charset="0"/>
                <a:cs typeface="Arial" panose="020B0604020202020204" pitchFamily="34" charset="0"/>
              </a:rPr>
              <a:t>(super)</a:t>
            </a:r>
            <a:r>
              <a:rPr lang="el-GR" altLang="en-US" sz="1600" dirty="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computer</a:t>
            </a:r>
            <a:r>
              <a:rPr lang="el-GR" altLang="en-US" sz="1600" dirty="0">
                <a:latin typeface="Arial" panose="020B0604020202020204" pitchFamily="34" charset="0"/>
                <a:cs typeface="Arial" panose="020B0604020202020204" pitchFamily="34" charset="0"/>
              </a:rPr>
              <a:t> με μνήμη πολλών </a:t>
            </a:r>
            <a:r>
              <a:rPr lang="en-US" altLang="en-US" sz="1600" dirty="0">
                <a:latin typeface="Arial" panose="020B0604020202020204" pitchFamily="34" charset="0"/>
                <a:cs typeface="Arial" panose="020B0604020202020204" pitchFamily="34" charset="0"/>
              </a:rPr>
              <a:t>GB</a:t>
            </a:r>
            <a:endParaRPr lang="el-GR" altLang="en-US" sz="1600" b="1" dirty="0">
              <a:latin typeface="Arial" panose="020B0604020202020204" pitchFamily="34" charset="0"/>
              <a:cs typeface="Arial" panose="020B0604020202020204" pitchFamily="34" charset="0"/>
            </a:endParaRPr>
          </a:p>
          <a:p>
            <a:pPr marL="177800" indent="-177800" algn="just" eaLnBrk="1" hangingPunct="1">
              <a:lnSpc>
                <a:spcPct val="80000"/>
              </a:lnSpc>
            </a:pPr>
            <a:r>
              <a:rPr lang="el-GR" altLang="en-US" sz="1600" b="1" dirty="0">
                <a:latin typeface="Arial" panose="020B0604020202020204" pitchFamily="34" charset="0"/>
                <a:cs typeface="Arial" panose="020B0604020202020204" pitchFamily="34" charset="0"/>
              </a:rPr>
              <a:t>Μονιμότητα αποθήκευσης</a:t>
            </a:r>
            <a:r>
              <a:rPr lang="el-GR" altLang="en-US" sz="1600" dirty="0">
                <a:latin typeface="Arial" panose="020B0604020202020204" pitchFamily="34" charset="0"/>
                <a:cs typeface="Arial" panose="020B0604020202020204" pitchFamily="34" charset="0"/>
              </a:rPr>
              <a:t>: Ανάλογα με την μονιμότητα αποθήκευσης διακρίνονται δύο είδη κεντρικής μνήμης: η </a:t>
            </a:r>
            <a:r>
              <a:rPr lang="en-US" altLang="en-US" sz="1600" dirty="0">
                <a:latin typeface="Arial" panose="020B0604020202020204" pitchFamily="34" charset="0"/>
                <a:cs typeface="Arial" panose="020B0604020202020204" pitchFamily="34" charset="0"/>
              </a:rPr>
              <a:t>RAM</a:t>
            </a:r>
            <a:r>
              <a:rPr lang="el-GR" altLang="en-US" sz="1600" dirty="0">
                <a:latin typeface="Arial" panose="020B0604020202020204" pitchFamily="34" charset="0"/>
                <a:cs typeface="Arial" panose="020B0604020202020204" pitchFamily="34" charset="0"/>
              </a:rPr>
              <a:t> και η </a:t>
            </a:r>
            <a:r>
              <a:rPr lang="en-US" altLang="en-US" sz="1600" dirty="0">
                <a:latin typeface="Arial" panose="020B0604020202020204" pitchFamily="34" charset="0"/>
                <a:cs typeface="Arial" panose="020B0604020202020204" pitchFamily="34" charset="0"/>
              </a:rPr>
              <a:t>ROM</a:t>
            </a:r>
            <a:r>
              <a:rPr lang="el-GR" altLang="en-US" sz="1600" dirty="0">
                <a:latin typeface="Arial" panose="020B0604020202020204" pitchFamily="34" charset="0"/>
                <a:cs typeface="Arial" panose="020B0604020202020204" pitchFamily="34" charset="0"/>
              </a:rPr>
              <a:t>. </a:t>
            </a:r>
            <a:endParaRPr lang="en-US" altLang="en-US" sz="1600" dirty="0">
              <a:latin typeface="Arial" panose="020B0604020202020204" pitchFamily="34" charset="0"/>
              <a:cs typeface="Arial" panose="020B0604020202020204" pitchFamily="34" charset="0"/>
            </a:endParaRPr>
          </a:p>
          <a:p>
            <a:pPr marL="533400" lvl="1" indent="-176213" algn="just" eaLnBrk="1" hangingPunct="1">
              <a:lnSpc>
                <a:spcPct val="80000"/>
              </a:lnSpc>
            </a:pPr>
            <a:r>
              <a:rPr lang="en-US" altLang="en-US" sz="1600" b="1" dirty="0">
                <a:solidFill>
                  <a:srgbClr val="FF0000"/>
                </a:solidFill>
                <a:latin typeface="Arial" panose="020B0604020202020204" pitchFamily="34" charset="0"/>
                <a:cs typeface="Arial" panose="020B0604020202020204" pitchFamily="34" charset="0"/>
              </a:rPr>
              <a:t>RAM</a:t>
            </a:r>
            <a:r>
              <a:rPr lang="el-GR" altLang="en-US" sz="1600" dirty="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R</a:t>
            </a:r>
            <a:r>
              <a:rPr lang="el-GR" altLang="en-US" sz="1600" dirty="0">
                <a:latin typeface="Arial" panose="020B0604020202020204" pitchFamily="34" charset="0"/>
                <a:cs typeface="Arial" panose="020B0604020202020204" pitchFamily="34" charset="0"/>
              </a:rPr>
              <a:t>/</a:t>
            </a:r>
            <a:r>
              <a:rPr lang="en-US" altLang="en-US" sz="1600" dirty="0">
                <a:latin typeface="Arial" panose="020B0604020202020204" pitchFamily="34" charset="0"/>
                <a:cs typeface="Arial" panose="020B0604020202020204" pitchFamily="34" charset="0"/>
              </a:rPr>
              <a:t>W</a:t>
            </a:r>
            <a:r>
              <a:rPr lang="el-GR" altLang="en-US" sz="1600" dirty="0">
                <a:latin typeface="Arial" panose="020B0604020202020204" pitchFamily="34" charset="0"/>
                <a:cs typeface="Arial" panose="020B0604020202020204" pitchFamily="34" charset="0"/>
              </a:rPr>
              <a:t> κατά βούληση και ταχέως. Τα δεδομένα όμως χάνονται με την απώλεια της τροφοδοσίας και για αυτόν τον λόγο η </a:t>
            </a:r>
            <a:r>
              <a:rPr lang="en-US" altLang="en-US" sz="1600" dirty="0">
                <a:latin typeface="Arial" panose="020B0604020202020204" pitchFamily="34" charset="0"/>
                <a:cs typeface="Arial" panose="020B0604020202020204" pitchFamily="34" charset="0"/>
              </a:rPr>
              <a:t>RAM</a:t>
            </a:r>
            <a:r>
              <a:rPr lang="el-GR" altLang="en-US" sz="1600" dirty="0">
                <a:latin typeface="Arial" panose="020B0604020202020204" pitchFamily="34" charset="0"/>
                <a:cs typeface="Arial" panose="020B0604020202020204" pitchFamily="34" charset="0"/>
              </a:rPr>
              <a:t> χρησιμοποιείται κυρίως για αποθήκευση προσωρινών δεδομένων και εντολών. Υπάρχουν 2 τύποι </a:t>
            </a:r>
            <a:r>
              <a:rPr lang="en-US" altLang="en-US" sz="1600" dirty="0">
                <a:latin typeface="Arial" panose="020B0604020202020204" pitchFamily="34" charset="0"/>
                <a:cs typeface="Arial" panose="020B0604020202020204" pitchFamily="34" charset="0"/>
              </a:rPr>
              <a:t>RAM</a:t>
            </a:r>
            <a:r>
              <a:rPr lang="el-GR" altLang="en-US" sz="1600" dirty="0">
                <a:latin typeface="Arial" panose="020B0604020202020204" pitchFamily="34" charset="0"/>
                <a:cs typeface="Arial" panose="020B0604020202020204" pitchFamily="34" charset="0"/>
              </a:rPr>
              <a:t> :</a:t>
            </a:r>
            <a:endParaRPr lang="en-US" altLang="en-US" sz="1600" dirty="0">
              <a:latin typeface="Arial" panose="020B0604020202020204" pitchFamily="34" charset="0"/>
              <a:cs typeface="Arial" panose="020B0604020202020204" pitchFamily="34" charset="0"/>
            </a:endParaRPr>
          </a:p>
          <a:p>
            <a:pPr marL="901700" lvl="2" indent="-177800" algn="just" eaLnBrk="1" hangingPunct="1">
              <a:lnSpc>
                <a:spcPct val="80000"/>
              </a:lnSpc>
            </a:pPr>
            <a:r>
              <a:rPr lang="el-GR" altLang="en-US" sz="1600" b="1" dirty="0">
                <a:solidFill>
                  <a:srgbClr val="CC0099"/>
                </a:solidFill>
                <a:latin typeface="Arial" panose="020B0604020202020204" pitchFamily="34" charset="0"/>
                <a:cs typeface="Arial" panose="020B0604020202020204" pitchFamily="34" charset="0"/>
              </a:rPr>
              <a:t>Δυναμική (</a:t>
            </a:r>
            <a:r>
              <a:rPr lang="en-US" altLang="en-US" sz="1600" b="1" dirty="0">
                <a:solidFill>
                  <a:srgbClr val="CC0099"/>
                </a:solidFill>
                <a:latin typeface="Arial" panose="020B0604020202020204" pitchFamily="34" charset="0"/>
                <a:cs typeface="Arial" panose="020B0604020202020204" pitchFamily="34" charset="0"/>
              </a:rPr>
              <a:t>DRAM</a:t>
            </a:r>
            <a:r>
              <a:rPr lang="el-GR" altLang="en-US" sz="1600" b="1" dirty="0">
                <a:solidFill>
                  <a:srgbClr val="CC0099"/>
                </a:solidFill>
                <a:latin typeface="Arial" panose="020B0604020202020204" pitchFamily="34" charset="0"/>
                <a:cs typeface="Arial" panose="020B0604020202020204" pitchFamily="34" charset="0"/>
              </a:rPr>
              <a:t>):</a:t>
            </a:r>
            <a:r>
              <a:rPr lang="el-GR" altLang="en-US" sz="1600" dirty="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(capacitor) </a:t>
            </a:r>
            <a:r>
              <a:rPr lang="el-GR" altLang="en-US" sz="1600" dirty="0">
                <a:latin typeface="Arial" panose="020B0604020202020204" pitchFamily="34" charset="0"/>
                <a:cs typeface="Arial" panose="020B0604020202020204" pitchFamily="34" charset="0"/>
              </a:rPr>
              <a:t>πρέπει να αναζωογονείται ηλεκτρικά ~10</a:t>
            </a:r>
            <a:r>
              <a:rPr lang="el-GR" altLang="en-US" sz="1600" baseline="30000" dirty="0">
                <a:latin typeface="Arial" panose="020B0604020202020204" pitchFamily="34" charset="0"/>
                <a:cs typeface="Arial" panose="020B0604020202020204" pitchFamily="34" charset="0"/>
              </a:rPr>
              <a:t>3</a:t>
            </a:r>
            <a:r>
              <a:rPr lang="el-GR" altLang="en-US" sz="1600" dirty="0">
                <a:latin typeface="Arial" panose="020B0604020202020204" pitchFamily="34" charset="0"/>
                <a:cs typeface="Arial" panose="020B0604020202020204" pitchFamily="34" charset="0"/>
              </a:rPr>
              <a:t> φορές/</a:t>
            </a:r>
            <a:r>
              <a:rPr lang="en-US" altLang="en-US" sz="1600" dirty="0">
                <a:latin typeface="Arial" panose="020B0604020202020204" pitchFamily="34" charset="0"/>
                <a:cs typeface="Arial" panose="020B0604020202020204" pitchFamily="34" charset="0"/>
              </a:rPr>
              <a:t>sec</a:t>
            </a:r>
            <a:r>
              <a:rPr lang="el-GR" altLang="en-US" sz="1600" dirty="0">
                <a:latin typeface="Arial" panose="020B0604020202020204" pitchFamily="34" charset="0"/>
                <a:cs typeface="Arial" panose="020B0604020202020204" pitchFamily="34" charset="0"/>
              </a:rPr>
              <a:t> αλλιώς χάνονται δεδομένα</a:t>
            </a:r>
            <a:r>
              <a:rPr lang="en-US" altLang="en-US" sz="1600" dirty="0">
                <a:latin typeface="Arial" panose="020B0604020202020204" pitchFamily="34" charset="0"/>
                <a:cs typeface="Arial" panose="020B0604020202020204" pitchFamily="34" charset="0"/>
              </a:rPr>
              <a:t>. </a:t>
            </a:r>
            <a:r>
              <a:rPr lang="el-GR" altLang="en-US" sz="1600" dirty="0">
                <a:latin typeface="Arial" panose="020B0604020202020204" pitchFamily="34" charset="0"/>
                <a:cs typeface="Arial" panose="020B0604020202020204" pitchFamily="34" charset="0"/>
              </a:rPr>
              <a:t>Μεγάλη αποθηκευτική ικανότητα και Τ</a:t>
            </a:r>
            <a:r>
              <a:rPr lang="en-US" altLang="en-US" sz="1600" baseline="-25000" dirty="0">
                <a:latin typeface="Arial" panose="020B0604020202020204" pitchFamily="34" charset="0"/>
                <a:cs typeface="Arial" panose="020B0604020202020204" pitchFamily="34" charset="0"/>
              </a:rPr>
              <a:t>a</a:t>
            </a:r>
            <a:r>
              <a:rPr lang="el-GR" altLang="en-US" sz="1600" dirty="0">
                <a:latin typeface="Arial" panose="020B0604020202020204" pitchFamily="34" charset="0"/>
                <a:cs typeface="Arial" panose="020B0604020202020204" pitchFamily="34" charset="0"/>
              </a:rPr>
              <a:t>=60</a:t>
            </a:r>
            <a:r>
              <a:rPr lang="en-GB" altLang="en-US" sz="1600" dirty="0">
                <a:latin typeface="Arial" panose="020B0604020202020204" pitchFamily="34" charset="0"/>
                <a:cs typeface="Arial" panose="020B0604020202020204" pitchFamily="34" charset="0"/>
                <a:sym typeface="Symbol" pitchFamily="2" charset="2"/>
              </a:rPr>
              <a:t></a:t>
            </a:r>
            <a:r>
              <a:rPr lang="el-GR" altLang="en-US" sz="1600" dirty="0">
                <a:latin typeface="Arial" panose="020B0604020202020204" pitchFamily="34" charset="0"/>
                <a:cs typeface="Arial" panose="020B0604020202020204" pitchFamily="34" charset="0"/>
              </a:rPr>
              <a:t>70 </a:t>
            </a:r>
            <a:r>
              <a:rPr lang="en-US" altLang="en-US" sz="1600" dirty="0" err="1">
                <a:latin typeface="Arial" panose="020B0604020202020204" pitchFamily="34" charset="0"/>
                <a:cs typeface="Arial" panose="020B0604020202020204" pitchFamily="34" charset="0"/>
              </a:rPr>
              <a:t>nsec</a:t>
            </a:r>
            <a:r>
              <a:rPr lang="el-GR" altLang="en-US" sz="1600" dirty="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DRAM</a:t>
            </a:r>
            <a:r>
              <a:rPr lang="el-GR" altLang="en-US" sz="1600" dirty="0">
                <a:latin typeface="Arial" panose="020B0604020202020204" pitchFamily="34" charset="0"/>
                <a:cs typeface="Arial" panose="020B0604020202020204" pitchFamily="34" charset="0"/>
              </a:rPr>
              <a:t> είναι η κλασική μνήμη </a:t>
            </a:r>
            <a:r>
              <a:rPr lang="en-US" altLang="en-US" sz="1600" dirty="0">
                <a:latin typeface="Arial" panose="020B0604020202020204" pitchFamily="34" charset="0"/>
                <a:cs typeface="Arial" panose="020B0604020202020204" pitchFamily="34" charset="0"/>
              </a:rPr>
              <a:t>RAM</a:t>
            </a:r>
            <a:r>
              <a:rPr lang="el-GR" altLang="en-US" sz="1600" dirty="0">
                <a:latin typeface="Arial" panose="020B0604020202020204" pitchFamily="34" charset="0"/>
                <a:cs typeface="Arial" panose="020B0604020202020204" pitchFamily="34" charset="0"/>
              </a:rPr>
              <a:t> του Η/Υ </a:t>
            </a:r>
          </a:p>
          <a:p>
            <a:pPr marL="901700" lvl="2" indent="-177800" algn="just" eaLnBrk="1" hangingPunct="1">
              <a:lnSpc>
                <a:spcPct val="80000"/>
              </a:lnSpc>
            </a:pPr>
            <a:r>
              <a:rPr lang="el-GR" altLang="en-US" sz="1600" b="1" dirty="0">
                <a:solidFill>
                  <a:srgbClr val="663300"/>
                </a:solidFill>
                <a:latin typeface="Arial" panose="020B0604020202020204" pitchFamily="34" charset="0"/>
                <a:cs typeface="Arial" panose="020B0604020202020204" pitchFamily="34" charset="0"/>
              </a:rPr>
              <a:t>Στατική (</a:t>
            </a:r>
            <a:r>
              <a:rPr lang="en-US" altLang="en-US" sz="1600" b="1" dirty="0">
                <a:solidFill>
                  <a:srgbClr val="663300"/>
                </a:solidFill>
                <a:latin typeface="Arial" panose="020B0604020202020204" pitchFamily="34" charset="0"/>
                <a:cs typeface="Arial" panose="020B0604020202020204" pitchFamily="34" charset="0"/>
              </a:rPr>
              <a:t>SRAM</a:t>
            </a:r>
            <a:r>
              <a:rPr lang="el-GR" altLang="en-US" sz="1600" b="1" dirty="0">
                <a:solidFill>
                  <a:srgbClr val="663300"/>
                </a:solidFill>
                <a:latin typeface="Arial" panose="020B0604020202020204" pitchFamily="34" charset="0"/>
                <a:cs typeface="Arial" panose="020B0604020202020204" pitchFamily="34" charset="0"/>
              </a:rPr>
              <a:t>):</a:t>
            </a:r>
            <a:r>
              <a:rPr lang="el-GR" altLang="en-US" sz="1600" dirty="0">
                <a:latin typeface="Arial" panose="020B0604020202020204" pitchFamily="34" charset="0"/>
                <a:cs typeface="Arial" panose="020B0604020202020204" pitchFamily="34" charset="0"/>
              </a:rPr>
              <a:t> απλή κατασκευαστικά</a:t>
            </a:r>
            <a:r>
              <a:rPr lang="en-US" altLang="en-US" sz="1600" dirty="0">
                <a:latin typeface="Arial" panose="020B0604020202020204" pitchFamily="34" charset="0"/>
                <a:cs typeface="Arial" panose="020B0604020202020204" pitchFamily="34" charset="0"/>
              </a:rPr>
              <a:t> (flip/flop)</a:t>
            </a:r>
            <a:r>
              <a:rPr lang="el-GR" altLang="en-US" sz="1600" dirty="0">
                <a:latin typeface="Arial" panose="020B0604020202020204" pitchFamily="34" charset="0"/>
                <a:cs typeface="Arial" panose="020B0604020202020204" pitchFamily="34" charset="0"/>
              </a:rPr>
              <a:t>. Δεν παρουσιάζει διαρροή δεδομένων αν υπάρχει μικρή ισχύς. Τ</a:t>
            </a:r>
            <a:r>
              <a:rPr lang="en-US" altLang="en-US" sz="1600" baseline="-25000" dirty="0">
                <a:latin typeface="Arial" panose="020B0604020202020204" pitchFamily="34" charset="0"/>
                <a:cs typeface="Arial" panose="020B0604020202020204" pitchFamily="34" charset="0"/>
              </a:rPr>
              <a:t>a</a:t>
            </a:r>
            <a:r>
              <a:rPr lang="en-GB" altLang="en-US" sz="1600" dirty="0">
                <a:latin typeface="Arial" panose="020B0604020202020204" pitchFamily="34" charset="0"/>
                <a:cs typeface="Arial" panose="020B0604020202020204" pitchFamily="34" charset="0"/>
                <a:sym typeface="Symbol" pitchFamily="2" charset="2"/>
              </a:rPr>
              <a:t></a:t>
            </a:r>
            <a:r>
              <a:rPr lang="el-GR" altLang="en-US" sz="1600" dirty="0">
                <a:latin typeface="Arial" panose="020B0604020202020204" pitchFamily="34" charset="0"/>
                <a:cs typeface="Arial" panose="020B0604020202020204" pitchFamily="34" charset="0"/>
              </a:rPr>
              <a:t>10 </a:t>
            </a:r>
            <a:r>
              <a:rPr lang="en-US" altLang="en-US" sz="1600" dirty="0" err="1">
                <a:latin typeface="Arial" panose="020B0604020202020204" pitchFamily="34" charset="0"/>
                <a:cs typeface="Arial" panose="020B0604020202020204" pitchFamily="34" charset="0"/>
              </a:rPr>
              <a:t>nsec</a:t>
            </a:r>
            <a:r>
              <a:rPr lang="el-GR" altLang="en-US" sz="1600" dirty="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SRAM</a:t>
            </a:r>
            <a:r>
              <a:rPr lang="el-GR" altLang="en-US" sz="1600" dirty="0">
                <a:latin typeface="Arial" panose="020B0604020202020204" pitchFamily="34" charset="0"/>
                <a:cs typeface="Arial" panose="020B0604020202020204" pitchFamily="34" charset="0"/>
              </a:rPr>
              <a:t> είναι η μνήμη </a:t>
            </a:r>
            <a:r>
              <a:rPr lang="en-US" altLang="en-US" sz="1600" dirty="0">
                <a:latin typeface="Arial" panose="020B0604020202020204" pitchFamily="34" charset="0"/>
                <a:cs typeface="Arial" panose="020B0604020202020204" pitchFamily="34" charset="0"/>
              </a:rPr>
              <a:t>cache</a:t>
            </a:r>
            <a:r>
              <a:rPr lang="el-GR" altLang="en-US" sz="1600" dirty="0">
                <a:latin typeface="Arial" panose="020B0604020202020204" pitchFamily="34" charset="0"/>
                <a:cs typeface="Arial" panose="020B0604020202020204" pitchFamily="34" charset="0"/>
              </a:rPr>
              <a:t>.</a:t>
            </a:r>
            <a:endParaRPr lang="en-US" altLang="en-US" sz="1600" dirty="0">
              <a:latin typeface="Arial" panose="020B0604020202020204" pitchFamily="34" charset="0"/>
              <a:cs typeface="Arial" panose="020B0604020202020204" pitchFamily="34" charset="0"/>
            </a:endParaRPr>
          </a:p>
          <a:p>
            <a:pPr marL="533400" lvl="1" indent="-176213" algn="just" eaLnBrk="1" hangingPunct="1">
              <a:lnSpc>
                <a:spcPct val="80000"/>
              </a:lnSpc>
            </a:pPr>
            <a:r>
              <a:rPr lang="en-US" altLang="en-US" sz="1600" b="1" dirty="0">
                <a:solidFill>
                  <a:srgbClr val="0000FF"/>
                </a:solidFill>
                <a:latin typeface="Arial" panose="020B0604020202020204" pitchFamily="34" charset="0"/>
                <a:cs typeface="Arial" panose="020B0604020202020204" pitchFamily="34" charset="0"/>
              </a:rPr>
              <a:t>ROM</a:t>
            </a:r>
            <a:r>
              <a:rPr lang="el-GR" altLang="en-US" sz="1600" b="1" dirty="0">
                <a:solidFill>
                  <a:srgbClr val="0000FF"/>
                </a:solidFill>
                <a:latin typeface="Arial" panose="020B0604020202020204" pitchFamily="34" charset="0"/>
                <a:cs typeface="Arial" panose="020B0604020202020204" pitchFamily="34" charset="0"/>
              </a:rPr>
              <a:t> (</a:t>
            </a:r>
            <a:r>
              <a:rPr lang="en-US" altLang="en-US" sz="1600" b="1" dirty="0">
                <a:solidFill>
                  <a:srgbClr val="0000FF"/>
                </a:solidFill>
                <a:latin typeface="Arial" panose="020B0604020202020204" pitchFamily="34" charset="0"/>
                <a:cs typeface="Arial" panose="020B0604020202020204" pitchFamily="34" charset="0"/>
              </a:rPr>
              <a:t>Read</a:t>
            </a:r>
            <a:r>
              <a:rPr lang="el-GR" altLang="en-US" sz="1600" b="1" dirty="0">
                <a:solidFill>
                  <a:srgbClr val="0000FF"/>
                </a:solidFill>
                <a:latin typeface="Arial" panose="020B0604020202020204" pitchFamily="34" charset="0"/>
                <a:cs typeface="Arial" panose="020B0604020202020204" pitchFamily="34" charset="0"/>
              </a:rPr>
              <a:t> </a:t>
            </a:r>
            <a:r>
              <a:rPr lang="en-US" altLang="en-US" sz="1600" b="1" dirty="0">
                <a:solidFill>
                  <a:srgbClr val="0000FF"/>
                </a:solidFill>
                <a:latin typeface="Arial" panose="020B0604020202020204" pitchFamily="34" charset="0"/>
                <a:cs typeface="Arial" panose="020B0604020202020204" pitchFamily="34" charset="0"/>
              </a:rPr>
              <a:t>Only</a:t>
            </a:r>
            <a:r>
              <a:rPr lang="el-GR" altLang="en-US" sz="1600" b="1" dirty="0">
                <a:solidFill>
                  <a:srgbClr val="0000FF"/>
                </a:solidFill>
                <a:latin typeface="Arial" panose="020B0604020202020204" pitchFamily="34" charset="0"/>
                <a:cs typeface="Arial" panose="020B0604020202020204" pitchFamily="34" charset="0"/>
              </a:rPr>
              <a:t> </a:t>
            </a:r>
            <a:r>
              <a:rPr lang="en-US" altLang="en-US" sz="1600" b="1" dirty="0">
                <a:solidFill>
                  <a:srgbClr val="0000FF"/>
                </a:solidFill>
                <a:latin typeface="Arial" panose="020B0604020202020204" pitchFamily="34" charset="0"/>
                <a:cs typeface="Arial" panose="020B0604020202020204" pitchFamily="34" charset="0"/>
              </a:rPr>
              <a:t>Memory</a:t>
            </a:r>
            <a:r>
              <a:rPr lang="el-GR" altLang="en-US" sz="1600" b="1" dirty="0">
                <a:solidFill>
                  <a:srgbClr val="0000FF"/>
                </a:solidFill>
                <a:latin typeface="Arial" panose="020B0604020202020204" pitchFamily="34" charset="0"/>
                <a:cs typeface="Arial" panose="020B0604020202020204" pitchFamily="34" charset="0"/>
              </a:rPr>
              <a:t>):</a:t>
            </a:r>
            <a:r>
              <a:rPr lang="el-GR" altLang="en-US" sz="1600" dirty="0">
                <a:latin typeface="Arial" panose="020B0604020202020204" pitchFamily="34" charset="0"/>
                <a:cs typeface="Arial" panose="020B0604020202020204" pitchFamily="34" charset="0"/>
              </a:rPr>
              <a:t> αποθηκεύει, αναγνώσιμα αλλά μη </a:t>
            </a:r>
            <a:r>
              <a:rPr lang="el-GR" altLang="en-US" sz="1600" dirty="0" err="1">
                <a:latin typeface="Arial" panose="020B0604020202020204" pitchFamily="34" charset="0"/>
                <a:cs typeface="Arial" panose="020B0604020202020204" pitchFamily="34" charset="0"/>
              </a:rPr>
              <a:t>επανεγγράψιμα</a:t>
            </a:r>
            <a:r>
              <a:rPr lang="el-GR" altLang="en-US" sz="1600" dirty="0">
                <a:latin typeface="Arial" panose="020B0604020202020204" pitchFamily="34" charset="0"/>
                <a:cs typeface="Arial" panose="020B0604020202020204" pitchFamily="34" charset="0"/>
              </a:rPr>
              <a:t>, στοιχεία δηλαδή εντολές και δεδομένα τα οποία είναι μόνιμα δηλαδή </a:t>
            </a:r>
            <a:r>
              <a:rPr lang="el-GR" altLang="en-US" sz="1600" u="sng" dirty="0">
                <a:latin typeface="Arial" panose="020B0604020202020204" pitchFamily="34" charset="0"/>
                <a:cs typeface="Arial" panose="020B0604020202020204" pitchFamily="34" charset="0"/>
              </a:rPr>
              <a:t>ανεξάρτητα</a:t>
            </a:r>
            <a:r>
              <a:rPr lang="el-GR" altLang="en-US" sz="1600" dirty="0">
                <a:latin typeface="Arial" panose="020B0604020202020204" pitchFamily="34" charset="0"/>
                <a:cs typeface="Arial" panose="020B0604020202020204" pitchFamily="34" charset="0"/>
              </a:rPr>
              <a:t> από την τροφοδοσία σε ρεύμα. Επομένως είναι κατάλληλη για αποθήκευση βασικών πληροφοριών (π.χ. </a:t>
            </a:r>
            <a:r>
              <a:rPr lang="en-US" altLang="en-US" sz="1600" dirty="0">
                <a:latin typeface="Arial" panose="020B0604020202020204" pitchFamily="34" charset="0"/>
                <a:cs typeface="Arial" panose="020B0604020202020204" pitchFamily="34" charset="0"/>
              </a:rPr>
              <a:t>BIOS</a:t>
            </a:r>
            <a:r>
              <a:rPr lang="el-GR" altLang="en-US" sz="1600" dirty="0">
                <a:latin typeface="Arial" panose="020B0604020202020204" pitchFamily="34" charset="0"/>
                <a:cs typeface="Arial" panose="020B0604020202020204" pitchFamily="34" charset="0"/>
              </a:rPr>
              <a:t>: το πρόγραμμα που κάνει τον υπολογιστή να ξεκινάει). Υπάρχουν τρία είδη</a:t>
            </a:r>
            <a:r>
              <a:rPr lang="en-US" altLang="en-US" sz="1600" dirty="0">
                <a:latin typeface="Arial" panose="020B0604020202020204" pitchFamily="34" charset="0"/>
                <a:cs typeface="Arial" panose="020B0604020202020204" pitchFamily="34" charset="0"/>
              </a:rPr>
              <a:t> ROM: </a:t>
            </a:r>
          </a:p>
          <a:p>
            <a:pPr marL="901700" lvl="2" indent="-177800" algn="just" eaLnBrk="1" hangingPunct="1">
              <a:lnSpc>
                <a:spcPct val="80000"/>
              </a:lnSpc>
            </a:pPr>
            <a:r>
              <a:rPr lang="en-US" altLang="en-US" sz="1600" b="1" dirty="0">
                <a:solidFill>
                  <a:srgbClr val="666699"/>
                </a:solidFill>
                <a:latin typeface="Arial" panose="020B0604020202020204" pitchFamily="34" charset="0"/>
                <a:cs typeface="Arial" panose="020B0604020202020204" pitchFamily="34" charset="0"/>
              </a:rPr>
              <a:t>PROM</a:t>
            </a:r>
            <a:r>
              <a:rPr lang="el-GR" altLang="en-US" sz="1600" b="1" dirty="0">
                <a:solidFill>
                  <a:srgbClr val="666699"/>
                </a:solidFill>
                <a:latin typeface="Arial" panose="020B0604020202020204" pitchFamily="34" charset="0"/>
                <a:cs typeface="Arial" panose="020B0604020202020204" pitchFamily="34" charset="0"/>
              </a:rPr>
              <a:t> (</a:t>
            </a:r>
            <a:r>
              <a:rPr lang="en-US" altLang="en-US" sz="1600" b="1" dirty="0">
                <a:solidFill>
                  <a:srgbClr val="666699"/>
                </a:solidFill>
                <a:latin typeface="Arial" panose="020B0604020202020204" pitchFamily="34" charset="0"/>
                <a:cs typeface="Arial" panose="020B0604020202020204" pitchFamily="34" charset="0"/>
              </a:rPr>
              <a:t>Programmable</a:t>
            </a:r>
            <a:r>
              <a:rPr lang="el-GR" altLang="en-US" sz="1600" b="1" dirty="0">
                <a:solidFill>
                  <a:srgbClr val="666699"/>
                </a:solidFill>
                <a:latin typeface="Arial" panose="020B0604020202020204" pitchFamily="34" charset="0"/>
                <a:cs typeface="Arial" panose="020B0604020202020204" pitchFamily="34" charset="0"/>
              </a:rPr>
              <a:t> </a:t>
            </a:r>
            <a:r>
              <a:rPr lang="en-US" altLang="en-US" sz="1600" b="1" dirty="0">
                <a:solidFill>
                  <a:srgbClr val="666699"/>
                </a:solidFill>
                <a:latin typeface="Arial" panose="020B0604020202020204" pitchFamily="34" charset="0"/>
                <a:cs typeface="Arial" panose="020B0604020202020204" pitchFamily="34" charset="0"/>
              </a:rPr>
              <a:t>ROM</a:t>
            </a:r>
            <a:r>
              <a:rPr lang="el-GR" altLang="en-US" sz="1600" b="1" dirty="0">
                <a:solidFill>
                  <a:srgbClr val="666699"/>
                </a:solidFill>
                <a:latin typeface="Arial" panose="020B0604020202020204" pitchFamily="34" charset="0"/>
                <a:cs typeface="Arial" panose="020B0604020202020204" pitchFamily="34" charset="0"/>
              </a:rPr>
              <a:t>):</a:t>
            </a:r>
            <a:r>
              <a:rPr lang="el-GR" altLang="en-US" sz="1600" dirty="0">
                <a:latin typeface="Arial" panose="020B0604020202020204" pitchFamily="34" charset="0"/>
                <a:cs typeface="Arial" panose="020B0604020202020204" pitchFamily="34" charset="0"/>
              </a:rPr>
              <a:t> προγραμματίζεται με ειδικές συσκευές (με χρήση υπεριώδους ακτινοβολίας) και δεν μπορούμε να την </a:t>
            </a:r>
            <a:r>
              <a:rPr lang="el-GR" altLang="en-US" sz="1600" dirty="0" err="1">
                <a:latin typeface="Arial" panose="020B0604020202020204" pitchFamily="34" charset="0"/>
                <a:cs typeface="Arial" panose="020B0604020202020204" pitchFamily="34" charset="0"/>
              </a:rPr>
              <a:t>επαναπρογραμματίσουμε</a:t>
            </a:r>
            <a:r>
              <a:rPr lang="el-GR" altLang="en-US" sz="1600" dirty="0">
                <a:latin typeface="Arial" panose="020B0604020202020204" pitchFamily="34" charset="0"/>
                <a:cs typeface="Arial" panose="020B0604020202020204" pitchFamily="34" charset="0"/>
              </a:rPr>
              <a:t>. </a:t>
            </a:r>
          </a:p>
          <a:p>
            <a:pPr marL="901700" lvl="2" indent="-177800" algn="just" eaLnBrk="1" hangingPunct="1">
              <a:lnSpc>
                <a:spcPct val="80000"/>
              </a:lnSpc>
            </a:pPr>
            <a:r>
              <a:rPr lang="en-US" altLang="en-US" sz="1600" b="1" dirty="0">
                <a:solidFill>
                  <a:srgbClr val="000066"/>
                </a:solidFill>
                <a:latin typeface="Arial" panose="020B0604020202020204" pitchFamily="34" charset="0"/>
                <a:cs typeface="Arial" panose="020B0604020202020204" pitchFamily="34" charset="0"/>
              </a:rPr>
              <a:t>EPROM</a:t>
            </a:r>
            <a:r>
              <a:rPr lang="el-GR" altLang="en-US" sz="1600" b="1" dirty="0">
                <a:solidFill>
                  <a:srgbClr val="000066"/>
                </a:solidFill>
                <a:latin typeface="Arial" panose="020B0604020202020204" pitchFamily="34" charset="0"/>
                <a:cs typeface="Arial" panose="020B0604020202020204" pitchFamily="34" charset="0"/>
              </a:rPr>
              <a:t> (</a:t>
            </a:r>
            <a:r>
              <a:rPr lang="en-US" altLang="en-US" sz="1600" b="1" dirty="0">
                <a:solidFill>
                  <a:srgbClr val="000066"/>
                </a:solidFill>
                <a:latin typeface="Arial" panose="020B0604020202020204" pitchFamily="34" charset="0"/>
                <a:cs typeface="Arial" panose="020B0604020202020204" pitchFamily="34" charset="0"/>
              </a:rPr>
              <a:t>Electrically</a:t>
            </a:r>
            <a:r>
              <a:rPr lang="el-GR" altLang="en-US" sz="1600" b="1" dirty="0">
                <a:solidFill>
                  <a:srgbClr val="000066"/>
                </a:solidFill>
                <a:latin typeface="Arial" panose="020B0604020202020204" pitchFamily="34" charset="0"/>
                <a:cs typeface="Arial" panose="020B0604020202020204" pitchFamily="34" charset="0"/>
              </a:rPr>
              <a:t> </a:t>
            </a:r>
            <a:r>
              <a:rPr lang="en-US" altLang="en-US" sz="1600" b="1" dirty="0">
                <a:solidFill>
                  <a:srgbClr val="000066"/>
                </a:solidFill>
                <a:latin typeface="Arial" panose="020B0604020202020204" pitchFamily="34" charset="0"/>
                <a:cs typeface="Arial" panose="020B0604020202020204" pitchFamily="34" charset="0"/>
              </a:rPr>
              <a:t>PROM</a:t>
            </a:r>
            <a:r>
              <a:rPr lang="el-GR" altLang="en-US" sz="1600" b="1" dirty="0">
                <a:solidFill>
                  <a:srgbClr val="000066"/>
                </a:solidFill>
                <a:latin typeface="Arial" panose="020B0604020202020204" pitchFamily="34" charset="0"/>
                <a:cs typeface="Arial" panose="020B0604020202020204" pitchFamily="34" charset="0"/>
              </a:rPr>
              <a:t>):</a:t>
            </a:r>
            <a:r>
              <a:rPr lang="el-GR" altLang="en-US" sz="1600" dirty="0">
                <a:latin typeface="Arial" panose="020B0604020202020204" pitchFamily="34" charset="0"/>
                <a:cs typeface="Arial" panose="020B0604020202020204" pitchFamily="34" charset="0"/>
              </a:rPr>
              <a:t> απλοποίηση της </a:t>
            </a:r>
            <a:r>
              <a:rPr lang="en-US" altLang="en-US" sz="1600" dirty="0">
                <a:latin typeface="Arial" panose="020B0604020202020204" pitchFamily="34" charset="0"/>
                <a:cs typeface="Arial" panose="020B0604020202020204" pitchFamily="34" charset="0"/>
              </a:rPr>
              <a:t>PROM</a:t>
            </a:r>
            <a:r>
              <a:rPr lang="el-GR" altLang="en-US" sz="1600" dirty="0">
                <a:latin typeface="Arial" panose="020B0604020202020204" pitchFamily="34" charset="0"/>
                <a:cs typeface="Arial" panose="020B0604020202020204" pitchFamily="34" charset="0"/>
              </a:rPr>
              <a:t> για την οποία υπάρχουν ειδικές συσκευές με τις οποίες μπορούμε να τις προγραμματίσουμε ηλεκτρικά αλλά δεν μπορούμε να σβήσουμε τα δεδομένα ούτε να κάνουμε </a:t>
            </a:r>
            <a:r>
              <a:rPr lang="el-GR" altLang="en-US" sz="1600" dirty="0" err="1">
                <a:latin typeface="Arial" panose="020B0604020202020204" pitchFamily="34" charset="0"/>
                <a:cs typeface="Arial" panose="020B0604020202020204" pitchFamily="34" charset="0"/>
              </a:rPr>
              <a:t>επαναπρογραμματισμό</a:t>
            </a:r>
            <a:r>
              <a:rPr lang="el-GR" altLang="en-US" sz="1600" dirty="0">
                <a:latin typeface="Arial" panose="020B0604020202020204" pitchFamily="34" charset="0"/>
                <a:cs typeface="Arial" panose="020B0604020202020204" pitchFamily="34" charset="0"/>
              </a:rPr>
              <a:t>. </a:t>
            </a:r>
          </a:p>
          <a:p>
            <a:pPr marL="901700" lvl="2" indent="-177800" algn="just" eaLnBrk="1" hangingPunct="1">
              <a:lnSpc>
                <a:spcPct val="80000"/>
              </a:lnSpc>
            </a:pPr>
            <a:r>
              <a:rPr lang="en-US" altLang="en-US" sz="1600" b="1" dirty="0">
                <a:solidFill>
                  <a:srgbClr val="00FFCC"/>
                </a:solidFill>
                <a:latin typeface="Arial" panose="020B0604020202020204" pitchFamily="34" charset="0"/>
                <a:cs typeface="Arial" panose="020B0604020202020204" pitchFamily="34" charset="0"/>
              </a:rPr>
              <a:t>EEPROM</a:t>
            </a:r>
            <a:r>
              <a:rPr lang="el-GR" altLang="en-US" sz="1600" b="1" dirty="0">
                <a:solidFill>
                  <a:srgbClr val="00FFCC"/>
                </a:solidFill>
                <a:latin typeface="Arial" panose="020B0604020202020204" pitchFamily="34" charset="0"/>
                <a:cs typeface="Arial" panose="020B0604020202020204" pitchFamily="34" charset="0"/>
              </a:rPr>
              <a:t> (</a:t>
            </a:r>
            <a:r>
              <a:rPr lang="en-US" altLang="en-US" sz="1600" b="1" dirty="0">
                <a:solidFill>
                  <a:srgbClr val="00FFCC"/>
                </a:solidFill>
                <a:latin typeface="Arial" panose="020B0604020202020204" pitchFamily="34" charset="0"/>
                <a:cs typeface="Arial" panose="020B0604020202020204" pitchFamily="34" charset="0"/>
              </a:rPr>
              <a:t>Electrically</a:t>
            </a:r>
            <a:r>
              <a:rPr lang="el-GR" altLang="en-US" sz="1600" b="1" dirty="0">
                <a:solidFill>
                  <a:srgbClr val="00FFCC"/>
                </a:solidFill>
                <a:latin typeface="Arial" panose="020B0604020202020204" pitchFamily="34" charset="0"/>
                <a:cs typeface="Arial" panose="020B0604020202020204" pitchFamily="34" charset="0"/>
              </a:rPr>
              <a:t> </a:t>
            </a:r>
            <a:r>
              <a:rPr lang="en-US" altLang="en-US" sz="1600" b="1" dirty="0">
                <a:solidFill>
                  <a:srgbClr val="00FFCC"/>
                </a:solidFill>
                <a:latin typeface="Arial" panose="020B0604020202020204" pitchFamily="34" charset="0"/>
                <a:cs typeface="Arial" panose="020B0604020202020204" pitchFamily="34" charset="0"/>
              </a:rPr>
              <a:t>Erasable</a:t>
            </a:r>
            <a:r>
              <a:rPr lang="el-GR" altLang="en-US" sz="1600" b="1" dirty="0">
                <a:solidFill>
                  <a:srgbClr val="00FFCC"/>
                </a:solidFill>
                <a:latin typeface="Arial" panose="020B0604020202020204" pitchFamily="34" charset="0"/>
                <a:cs typeface="Arial" panose="020B0604020202020204" pitchFamily="34" charset="0"/>
              </a:rPr>
              <a:t> </a:t>
            </a:r>
            <a:r>
              <a:rPr lang="en-US" altLang="en-US" sz="1600" b="1" dirty="0">
                <a:solidFill>
                  <a:srgbClr val="00FFCC"/>
                </a:solidFill>
                <a:latin typeface="Arial" panose="020B0604020202020204" pitchFamily="34" charset="0"/>
                <a:cs typeface="Arial" panose="020B0604020202020204" pitchFamily="34" charset="0"/>
              </a:rPr>
              <a:t>PROM</a:t>
            </a:r>
            <a:r>
              <a:rPr lang="el-GR" altLang="en-US" sz="1600" b="1" dirty="0">
                <a:solidFill>
                  <a:srgbClr val="00FFCC"/>
                </a:solidFill>
                <a:latin typeface="Arial" panose="020B0604020202020204" pitchFamily="34" charset="0"/>
                <a:cs typeface="Arial" panose="020B0604020202020204" pitchFamily="34" charset="0"/>
              </a:rPr>
              <a:t>):</a:t>
            </a:r>
            <a:r>
              <a:rPr lang="el-GR" altLang="en-US" sz="1600" dirty="0">
                <a:latin typeface="Arial" panose="020B0604020202020204" pitchFamily="34" charset="0"/>
                <a:cs typeface="Arial" panose="020B0604020202020204" pitchFamily="34" charset="0"/>
              </a:rPr>
              <a:t> δίνει την δυνατότητα να σβήνουμε τα δεδομένα της και να την </a:t>
            </a:r>
            <a:r>
              <a:rPr lang="el-GR" altLang="en-US" sz="1600" dirty="0" err="1">
                <a:latin typeface="Arial" panose="020B0604020202020204" pitchFamily="34" charset="0"/>
                <a:cs typeface="Arial" panose="020B0604020202020204" pitchFamily="34" charset="0"/>
              </a:rPr>
              <a:t>επαναπρογραμματίζουμε</a:t>
            </a:r>
            <a:r>
              <a:rPr lang="en-US" altLang="en-US" sz="1600" dirty="0">
                <a:latin typeface="Arial" panose="020B0604020202020204" pitchFamily="34" charset="0"/>
                <a:cs typeface="Arial" panose="020B0604020202020204" pitchFamily="34" charset="0"/>
              </a:rPr>
              <a:t> </a:t>
            </a:r>
          </a:p>
        </p:txBody>
      </p:sp>
      <p:sp>
        <p:nvSpPr>
          <p:cNvPr id="7" name="Rectangle 2">
            <a:extLst>
              <a:ext uri="{FF2B5EF4-FFF2-40B4-BE49-F238E27FC236}">
                <a16:creationId xmlns:a16="http://schemas.microsoft.com/office/drawing/2014/main" id="{AD057FDA-49EA-724B-8C57-368A7D087B13}"/>
              </a:ext>
            </a:extLst>
          </p:cNvPr>
          <p:cNvSpPr txBox="1">
            <a:spLocks noChangeArrowheads="1"/>
          </p:cNvSpPr>
          <p:nvPr/>
        </p:nvSpPr>
        <p:spPr bwMode="auto">
          <a:xfrm>
            <a:off x="0" y="11171"/>
            <a:ext cx="9144000" cy="7409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dirty="0">
                <a:solidFill>
                  <a:srgbClr val="000000"/>
                </a:solidFill>
                <a:latin typeface="Arial" panose="020B0604020202020204" pitchFamily="34" charset="0"/>
                <a:cs typeface="Arial" panose="020B0604020202020204" pitchFamily="34" charset="0"/>
              </a:rPr>
              <a:t>2</a:t>
            </a:r>
            <a:r>
              <a:rPr lang="el" b="1" dirty="0">
                <a:solidFill>
                  <a:srgbClr val="000000"/>
                </a:solidFill>
                <a:latin typeface="Arial" panose="020B0604020202020204" pitchFamily="34" charset="0"/>
                <a:cs typeface="Arial" panose="020B0604020202020204" pitchFamily="34" charset="0"/>
              </a:rPr>
              <a:t>. </a:t>
            </a:r>
            <a:r>
              <a:rPr lang="el-GR" b="1" dirty="0">
                <a:solidFill>
                  <a:srgbClr val="000000"/>
                </a:solidFill>
                <a:latin typeface="Arial" panose="020B0604020202020204" pitchFamily="34" charset="0"/>
                <a:cs typeface="Arial" panose="020B0604020202020204" pitchFamily="34" charset="0"/>
              </a:rPr>
              <a:t>Χαρακτηριστικά </a:t>
            </a:r>
            <a:r>
              <a:rPr lang="el" b="1" dirty="0">
                <a:solidFill>
                  <a:srgbClr val="000000"/>
                </a:solidFill>
                <a:latin typeface="Arial" panose="020B0604020202020204" pitchFamily="34" charset="0"/>
                <a:cs typeface="Arial" panose="020B0604020202020204" pitchFamily="34" charset="0"/>
              </a:rPr>
              <a:t>Μνήμης</a:t>
            </a:r>
            <a:endParaRPr lang="en-US" dirty="0">
              <a:latin typeface="Arial" panose="020B0604020202020204" pitchFamily="34" charset="0"/>
              <a:cs typeface="Arial" panose="020B0604020202020204" pitchFamily="34" charset="0"/>
            </a:endParaRPr>
          </a:p>
        </p:txBody>
      </p:sp>
      <p:sp>
        <p:nvSpPr>
          <p:cNvPr id="8" name="Line 4">
            <a:extLst>
              <a:ext uri="{FF2B5EF4-FFF2-40B4-BE49-F238E27FC236}">
                <a16:creationId xmlns:a16="http://schemas.microsoft.com/office/drawing/2014/main" id="{E0418AA1-2F1C-7341-B889-99637196757F}"/>
              </a:ext>
            </a:extLst>
          </p:cNvPr>
          <p:cNvSpPr>
            <a:spLocks noChangeShapeType="1"/>
          </p:cNvSpPr>
          <p:nvPr/>
        </p:nvSpPr>
        <p:spPr bwMode="auto">
          <a:xfrm>
            <a:off x="395288" y="752135"/>
            <a:ext cx="8353425" cy="0"/>
          </a:xfrm>
          <a:prstGeom prst="line">
            <a:avLst/>
          </a:prstGeom>
          <a:noFill/>
          <a:ln w="38100">
            <a:solidFill>
              <a:srgbClr val="99FF33"/>
            </a:solidFill>
            <a:round/>
            <a:headEnd/>
            <a:tailEnd/>
          </a:ln>
        </p:spPr>
        <p:txBody>
          <a:bodyPr/>
          <a:lstStyle/>
          <a:p>
            <a:endParaRPr lang="el-GR"/>
          </a:p>
        </p:txBody>
      </p:sp>
    </p:spTree>
    <p:extLst>
      <p:ext uri="{BB962C8B-B14F-4D97-AF65-F5344CB8AC3E}">
        <p14:creationId xmlns:p14="http://schemas.microsoft.com/office/powerpoint/2010/main" val="364440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animEffect transition="in" filter="blinds(horizontal)">
                                      <p:cBhvr>
                                        <p:cTn id="11" dur="500"/>
                                        <p:tgtEl>
                                          <p:spTgt spid="26627">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26627">
                                            <p:txEl>
                                              <p:pRg st="2" end="2"/>
                                            </p:txEl>
                                          </p:spTgt>
                                        </p:tgtEl>
                                        <p:attrNameLst>
                                          <p:attrName>style.visibility</p:attrName>
                                        </p:attrNameLst>
                                      </p:cBhvr>
                                      <p:to>
                                        <p:strVal val="visible"/>
                                      </p:to>
                                    </p:set>
                                    <p:animEffect transition="in" filter="box(in)">
                                      <p:cBhvr>
                                        <p:cTn id="16" dur="500"/>
                                        <p:tgtEl>
                                          <p:spTgt spid="26627">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26627">
                                            <p:txEl>
                                              <p:pRg st="3" end="3"/>
                                            </p:txEl>
                                          </p:spTgt>
                                        </p:tgtEl>
                                        <p:attrNameLst>
                                          <p:attrName>style.visibility</p:attrName>
                                        </p:attrNameLst>
                                      </p:cBhvr>
                                      <p:to>
                                        <p:strVal val="visible"/>
                                      </p:to>
                                    </p:set>
                                    <p:animEffect transition="in" filter="checkerboard(across)">
                                      <p:cBhvr>
                                        <p:cTn id="21" dur="500"/>
                                        <p:tgtEl>
                                          <p:spTgt spid="26627">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nodeType="clickEffect">
                                  <p:stCondLst>
                                    <p:cond delay="0"/>
                                  </p:stCondLst>
                                  <p:childTnLst>
                                    <p:set>
                                      <p:cBhvr>
                                        <p:cTn id="25" dur="1" fill="hold">
                                          <p:stCondLst>
                                            <p:cond delay="0"/>
                                          </p:stCondLst>
                                        </p:cTn>
                                        <p:tgtEl>
                                          <p:spTgt spid="26627">
                                            <p:txEl>
                                              <p:pRg st="4" end="4"/>
                                            </p:txEl>
                                          </p:spTgt>
                                        </p:tgtEl>
                                        <p:attrNameLst>
                                          <p:attrName>style.visibility</p:attrName>
                                        </p:attrNameLst>
                                      </p:cBhvr>
                                      <p:to>
                                        <p:strVal val="visible"/>
                                      </p:to>
                                    </p:set>
                                    <p:animEffect transition="in" filter="diamond(in)">
                                      <p:cBhvr>
                                        <p:cTn id="26" dur="2000"/>
                                        <p:tgtEl>
                                          <p:spTgt spid="26627">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26627">
                                            <p:txEl>
                                              <p:pRg st="5" end="5"/>
                                            </p:txEl>
                                          </p:spTgt>
                                        </p:tgtEl>
                                        <p:attrNameLst>
                                          <p:attrName>style.visibility</p:attrName>
                                        </p:attrNameLst>
                                      </p:cBhvr>
                                      <p:to>
                                        <p:strVal val="visible"/>
                                      </p:to>
                                    </p:set>
                                    <p:animEffect transition="in" filter="fade">
                                      <p:cBhvr>
                                        <p:cTn id="31" dur="2000"/>
                                        <p:tgtEl>
                                          <p:spTgt spid="26627">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nodeType="clickEffect">
                                  <p:stCondLst>
                                    <p:cond delay="0"/>
                                  </p:stCondLst>
                                  <p:childTnLst>
                                    <p:set>
                                      <p:cBhvr>
                                        <p:cTn id="35" dur="1" fill="hold">
                                          <p:stCondLst>
                                            <p:cond delay="0"/>
                                          </p:stCondLst>
                                        </p:cTn>
                                        <p:tgtEl>
                                          <p:spTgt spid="26627">
                                            <p:txEl>
                                              <p:pRg st="6" end="6"/>
                                            </p:txEl>
                                          </p:spTgt>
                                        </p:tgtEl>
                                        <p:attrNameLst>
                                          <p:attrName>style.visibility</p:attrName>
                                        </p:attrNameLst>
                                      </p:cBhvr>
                                      <p:to>
                                        <p:strVal val="visible"/>
                                      </p:to>
                                    </p:set>
                                    <p:anim calcmode="lin" valueType="num">
                                      <p:cBhvr>
                                        <p:cTn id="36" dur="500" fill="hold"/>
                                        <p:tgtEl>
                                          <p:spTgt spid="26627">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26627">
                                            <p:txEl>
                                              <p:pRg st="6" end="6"/>
                                            </p:txEl>
                                          </p:spTgt>
                                        </p:tgtEl>
                                        <p:attrNameLst>
                                          <p:attrName>ppt_h</p:attrName>
                                        </p:attrNameLst>
                                      </p:cBhvr>
                                      <p:tavLst>
                                        <p:tav tm="0">
                                          <p:val>
                                            <p:fltVal val="0"/>
                                          </p:val>
                                        </p:tav>
                                        <p:tav tm="100000">
                                          <p:val>
                                            <p:strVal val="#ppt_h"/>
                                          </p:val>
                                        </p:tav>
                                      </p:tavLst>
                                    </p:anim>
                                    <p:animEffect transition="in" filter="fade">
                                      <p:cBhvr>
                                        <p:cTn id="38" dur="500"/>
                                        <p:tgtEl>
                                          <p:spTgt spid="26627">
                                            <p:txEl>
                                              <p:pRg st="6" end="6"/>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26627">
                                            <p:txEl>
                                              <p:pRg st="7" end="7"/>
                                            </p:txEl>
                                          </p:spTgt>
                                        </p:tgtEl>
                                        <p:attrNameLst>
                                          <p:attrName>style.visibility</p:attrName>
                                        </p:attrNameLst>
                                      </p:cBhvr>
                                      <p:to>
                                        <p:strVal val="visible"/>
                                      </p:to>
                                    </p:set>
                                    <p:anim calcmode="lin" valueType="num">
                                      <p:cBhvr additive="base">
                                        <p:cTn id="43" dur="500" fill="hold"/>
                                        <p:tgtEl>
                                          <p:spTgt spid="26627">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6627">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6" fill="hold" nodeType="clickEffect">
                                  <p:stCondLst>
                                    <p:cond delay="0"/>
                                  </p:stCondLst>
                                  <p:childTnLst>
                                    <p:set>
                                      <p:cBhvr>
                                        <p:cTn id="48" dur="1" fill="hold">
                                          <p:stCondLst>
                                            <p:cond delay="0"/>
                                          </p:stCondLst>
                                        </p:cTn>
                                        <p:tgtEl>
                                          <p:spTgt spid="26627">
                                            <p:txEl>
                                              <p:pRg st="8" end="8"/>
                                            </p:txEl>
                                          </p:spTgt>
                                        </p:tgtEl>
                                        <p:attrNameLst>
                                          <p:attrName>style.visibility</p:attrName>
                                        </p:attrNameLst>
                                      </p:cBhvr>
                                      <p:to>
                                        <p:strVal val="visible"/>
                                      </p:to>
                                    </p:set>
                                    <p:anim calcmode="lin" valueType="num">
                                      <p:cBhvr additive="base">
                                        <p:cTn id="49" dur="500" fill="hold"/>
                                        <p:tgtEl>
                                          <p:spTgt spid="26627">
                                            <p:txEl>
                                              <p:pRg st="8" end="8"/>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662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4" fill="hold" nodeType="clickEffect">
                                  <p:stCondLst>
                                    <p:cond delay="0"/>
                                  </p:stCondLst>
                                  <p:childTnLst>
                                    <p:set>
                                      <p:cBhvr>
                                        <p:cTn id="54" dur="1" fill="hold">
                                          <p:stCondLst>
                                            <p:cond delay="0"/>
                                          </p:stCondLst>
                                        </p:cTn>
                                        <p:tgtEl>
                                          <p:spTgt spid="26627">
                                            <p:txEl>
                                              <p:pRg st="9" end="9"/>
                                            </p:txEl>
                                          </p:spTgt>
                                        </p:tgtEl>
                                        <p:attrNameLst>
                                          <p:attrName>style.visibility</p:attrName>
                                        </p:attrNameLst>
                                      </p:cBhvr>
                                      <p:to>
                                        <p:strVal val="visible"/>
                                      </p:to>
                                    </p:set>
                                    <p:animEffect transition="in" filter="wheel(4)">
                                      <p:cBhvr>
                                        <p:cTn id="55" dur="2000"/>
                                        <p:tgtEl>
                                          <p:spTgt spid="2662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5">
            <a:extLst>
              <a:ext uri="{FF2B5EF4-FFF2-40B4-BE49-F238E27FC236}">
                <a16:creationId xmlns:a16="http://schemas.microsoft.com/office/drawing/2014/main" id="{4383EC09-46C2-ED44-A0A4-60D23668C82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C597E7-B5DA-674D-9539-1034E5850526}" type="slidenum">
              <a:rPr lang="en-US" altLang="en-US"/>
              <a:pPr eaLnBrk="1" hangingPunct="1"/>
              <a:t>18</a:t>
            </a:fld>
            <a:endParaRPr lang="en-US" altLang="en-US"/>
          </a:p>
        </p:txBody>
      </p:sp>
      <p:sp>
        <p:nvSpPr>
          <p:cNvPr id="27660" name="Text Box 12">
            <a:extLst>
              <a:ext uri="{FF2B5EF4-FFF2-40B4-BE49-F238E27FC236}">
                <a16:creationId xmlns:a16="http://schemas.microsoft.com/office/drawing/2014/main" id="{D099D65C-4F94-AC48-952F-74975E5D55EF}"/>
              </a:ext>
            </a:extLst>
          </p:cNvPr>
          <p:cNvSpPr txBox="1">
            <a:spLocks noChangeArrowheads="1"/>
          </p:cNvSpPr>
          <p:nvPr/>
        </p:nvSpPr>
        <p:spPr bwMode="auto">
          <a:xfrm>
            <a:off x="204788" y="5107835"/>
            <a:ext cx="8204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347663" indent="-168275"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el-GR" altLang="en-US" sz="2000" b="1" i="1" dirty="0">
                <a:solidFill>
                  <a:srgbClr val="006600"/>
                </a:solidFill>
                <a:latin typeface="Garamond" panose="02020404030301010803" pitchFamily="18" charset="0"/>
              </a:rPr>
              <a:t> Περιφερειακή ή Δευτερεύουσα Μνήμη (</a:t>
            </a:r>
            <a:r>
              <a:rPr lang="en-US" altLang="en-US" sz="2000" b="1" i="1" dirty="0">
                <a:solidFill>
                  <a:srgbClr val="006600"/>
                </a:solidFill>
                <a:latin typeface="Garamond" panose="02020404030301010803" pitchFamily="18" charset="0"/>
              </a:rPr>
              <a:t>Peripheral</a:t>
            </a:r>
            <a:r>
              <a:rPr lang="el-GR" altLang="en-US" sz="2000" b="1" i="1" dirty="0">
                <a:solidFill>
                  <a:srgbClr val="006600"/>
                </a:solidFill>
                <a:latin typeface="Garamond" panose="02020404030301010803" pitchFamily="18" charset="0"/>
              </a:rPr>
              <a:t> </a:t>
            </a:r>
            <a:r>
              <a:rPr lang="en-US" altLang="en-US" sz="2000" b="1" i="1" dirty="0">
                <a:solidFill>
                  <a:srgbClr val="006600"/>
                </a:solidFill>
                <a:latin typeface="Garamond" panose="02020404030301010803" pitchFamily="18" charset="0"/>
              </a:rPr>
              <a:t>or</a:t>
            </a:r>
            <a:r>
              <a:rPr lang="el-GR" altLang="en-US" sz="2000" b="1" i="1" dirty="0">
                <a:solidFill>
                  <a:srgbClr val="006600"/>
                </a:solidFill>
                <a:latin typeface="Garamond" panose="02020404030301010803" pitchFamily="18" charset="0"/>
              </a:rPr>
              <a:t> </a:t>
            </a:r>
            <a:r>
              <a:rPr lang="en-US" altLang="en-US" sz="2000" b="1" i="1" dirty="0">
                <a:solidFill>
                  <a:srgbClr val="006600"/>
                </a:solidFill>
                <a:latin typeface="Garamond" panose="02020404030301010803" pitchFamily="18" charset="0"/>
              </a:rPr>
              <a:t>Secondary</a:t>
            </a:r>
            <a:r>
              <a:rPr lang="el-GR" altLang="en-US" sz="2000" b="1" i="1" dirty="0">
                <a:solidFill>
                  <a:srgbClr val="006600"/>
                </a:solidFill>
                <a:latin typeface="Garamond" panose="02020404030301010803" pitchFamily="18" charset="0"/>
              </a:rPr>
              <a:t> </a:t>
            </a:r>
            <a:r>
              <a:rPr lang="en-US" altLang="en-US" sz="2000" b="1" i="1" dirty="0">
                <a:solidFill>
                  <a:srgbClr val="006600"/>
                </a:solidFill>
                <a:latin typeface="Garamond" panose="02020404030301010803" pitchFamily="18" charset="0"/>
              </a:rPr>
              <a:t>memory</a:t>
            </a:r>
            <a:r>
              <a:rPr lang="el-GR" altLang="en-US" sz="2000" b="1" i="1" dirty="0">
                <a:solidFill>
                  <a:srgbClr val="006600"/>
                </a:solidFill>
                <a:latin typeface="Garamond" panose="02020404030301010803" pitchFamily="18" charset="0"/>
              </a:rPr>
              <a:t>)</a:t>
            </a:r>
            <a:r>
              <a:rPr lang="el-GR" altLang="en-US" sz="2000" b="1" dirty="0">
                <a:solidFill>
                  <a:srgbClr val="006600"/>
                </a:solidFill>
                <a:latin typeface="Garamond" panose="02020404030301010803" pitchFamily="18" charset="0"/>
              </a:rPr>
              <a:t>:  </a:t>
            </a:r>
          </a:p>
          <a:p>
            <a:pPr lvl="1" eaLnBrk="1" hangingPunct="1">
              <a:buFontTx/>
              <a:buChar char="•"/>
            </a:pPr>
            <a:r>
              <a:rPr lang="el-GR" altLang="en-US" dirty="0">
                <a:latin typeface="Garamond" panose="02020404030301010803" pitchFamily="18" charset="0"/>
              </a:rPr>
              <a:t>μεγάλες αποθηκευτικές δυνατότητες</a:t>
            </a:r>
          </a:p>
          <a:p>
            <a:pPr lvl="1" eaLnBrk="1" hangingPunct="1">
              <a:buFontTx/>
              <a:buChar char="•"/>
            </a:pPr>
            <a:r>
              <a:rPr lang="el-GR" altLang="en-US" dirty="0">
                <a:latin typeface="Garamond" panose="02020404030301010803" pitchFamily="18" charset="0"/>
              </a:rPr>
              <a:t>σχετικά αργή (ένας σκληρός δίσκος, έχει </a:t>
            </a:r>
            <a:r>
              <a:rPr lang="en-US" altLang="en-US" dirty="0">
                <a:latin typeface="Garamond" panose="02020404030301010803" pitchFamily="18" charset="0"/>
              </a:rPr>
              <a:t>access</a:t>
            </a:r>
            <a:r>
              <a:rPr lang="el-GR" altLang="en-US" dirty="0">
                <a:latin typeface="Garamond" panose="02020404030301010803" pitchFamily="18" charset="0"/>
              </a:rPr>
              <a:t> </a:t>
            </a:r>
            <a:r>
              <a:rPr lang="en-US" altLang="en-US" dirty="0">
                <a:latin typeface="Garamond" panose="02020404030301010803" pitchFamily="18" charset="0"/>
              </a:rPr>
              <a:t>time</a:t>
            </a:r>
            <a:r>
              <a:rPr lang="el-GR" altLang="en-US" dirty="0">
                <a:latin typeface="Garamond" panose="02020404030301010803" pitchFamily="18" charset="0"/>
              </a:rPr>
              <a:t> της τάξεως των 5-10 </a:t>
            </a:r>
            <a:r>
              <a:rPr lang="en-US" altLang="en-US" dirty="0" err="1">
                <a:latin typeface="Garamond" panose="02020404030301010803" pitchFamily="18" charset="0"/>
              </a:rPr>
              <a:t>ms</a:t>
            </a:r>
            <a:r>
              <a:rPr lang="el-GR" altLang="en-US" dirty="0">
                <a:latin typeface="Garamond" panose="02020404030301010803" pitchFamily="18" charset="0"/>
              </a:rPr>
              <a:t>)</a:t>
            </a:r>
            <a:endParaRPr lang="en-US" altLang="en-US" dirty="0">
              <a:latin typeface="Garamond" panose="02020404030301010803" pitchFamily="18" charset="0"/>
            </a:endParaRPr>
          </a:p>
        </p:txBody>
      </p:sp>
      <p:sp>
        <p:nvSpPr>
          <p:cNvPr id="17" name="Rectangle 2">
            <a:extLst>
              <a:ext uri="{FF2B5EF4-FFF2-40B4-BE49-F238E27FC236}">
                <a16:creationId xmlns:a16="http://schemas.microsoft.com/office/drawing/2014/main" id="{DECACA69-7D2C-7E4A-9C6A-1769DAEFEC6E}"/>
              </a:ext>
            </a:extLst>
          </p:cNvPr>
          <p:cNvSpPr txBox="1">
            <a:spLocks noChangeArrowheads="1"/>
          </p:cNvSpPr>
          <p:nvPr/>
        </p:nvSpPr>
        <p:spPr bwMode="auto">
          <a:xfrm>
            <a:off x="0" y="0"/>
            <a:ext cx="9144000" cy="7409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a:solidFill>
                  <a:srgbClr val="000000"/>
                </a:solidFill>
                <a:latin typeface="Arial" panose="020B0604020202020204" pitchFamily="34" charset="0"/>
                <a:cs typeface="Arial" panose="020B0604020202020204" pitchFamily="34" charset="0"/>
              </a:rPr>
              <a:t>2</a:t>
            </a:r>
            <a:r>
              <a:rPr lang="el" b="1">
                <a:solidFill>
                  <a:srgbClr val="000000"/>
                </a:solidFill>
                <a:latin typeface="Arial" panose="020B0604020202020204" pitchFamily="34" charset="0"/>
                <a:cs typeface="Arial" panose="020B0604020202020204" pitchFamily="34" charset="0"/>
              </a:rPr>
              <a:t>. </a:t>
            </a:r>
            <a:r>
              <a:rPr lang="el-GR" b="1">
                <a:solidFill>
                  <a:srgbClr val="000000"/>
                </a:solidFill>
                <a:latin typeface="Arial" panose="020B0604020202020204" pitchFamily="34" charset="0"/>
                <a:cs typeface="Arial" panose="020B0604020202020204" pitchFamily="34" charset="0"/>
              </a:rPr>
              <a:t>Ιεραρχία </a:t>
            </a:r>
            <a:r>
              <a:rPr lang="el" b="1">
                <a:solidFill>
                  <a:srgbClr val="000000"/>
                </a:solidFill>
                <a:latin typeface="Arial" panose="020B0604020202020204" pitchFamily="34" charset="0"/>
                <a:cs typeface="Arial" panose="020B0604020202020204" pitchFamily="34" charset="0"/>
              </a:rPr>
              <a:t>Μνήμης</a:t>
            </a:r>
            <a:endParaRPr lang="en-US" dirty="0">
              <a:latin typeface="Arial" panose="020B0604020202020204" pitchFamily="34" charset="0"/>
              <a:cs typeface="Arial" panose="020B0604020202020204" pitchFamily="34" charset="0"/>
            </a:endParaRPr>
          </a:p>
        </p:txBody>
      </p:sp>
      <p:sp>
        <p:nvSpPr>
          <p:cNvPr id="18" name="Line 4">
            <a:extLst>
              <a:ext uri="{FF2B5EF4-FFF2-40B4-BE49-F238E27FC236}">
                <a16:creationId xmlns:a16="http://schemas.microsoft.com/office/drawing/2014/main" id="{86F16463-33D2-5D47-BB13-8FE36B1E9AD8}"/>
              </a:ext>
            </a:extLst>
          </p:cNvPr>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pic>
        <p:nvPicPr>
          <p:cNvPr id="19" name="Picture 9">
            <a:extLst>
              <a:ext uri="{FF2B5EF4-FFF2-40B4-BE49-F238E27FC236}">
                <a16:creationId xmlns:a16="http://schemas.microsoft.com/office/drawing/2014/main" id="{E4C66A6E-4ACB-0946-8219-608C94B88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245" y="1590128"/>
            <a:ext cx="3228823" cy="159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3">
            <a:extLst>
              <a:ext uri="{FF2B5EF4-FFF2-40B4-BE49-F238E27FC236}">
                <a16:creationId xmlns:a16="http://schemas.microsoft.com/office/drawing/2014/main" id="{FD59FD56-70E4-CC4A-8088-D46C558B66F4}"/>
              </a:ext>
            </a:extLst>
          </p:cNvPr>
          <p:cNvSpPr txBox="1">
            <a:spLocks noChangeArrowheads="1"/>
          </p:cNvSpPr>
          <p:nvPr/>
        </p:nvSpPr>
        <p:spPr bwMode="auto">
          <a:xfrm>
            <a:off x="152400" y="925388"/>
            <a:ext cx="5800725" cy="4857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lgn="just" eaLnBrk="1" hangingPunct="1">
              <a:lnSpc>
                <a:spcPct val="80000"/>
              </a:lnSpc>
            </a:pPr>
            <a:r>
              <a:rPr lang="el-GR" altLang="en-US" sz="2000" b="1" i="1" dirty="0" err="1">
                <a:solidFill>
                  <a:srgbClr val="FF0000"/>
                </a:solidFill>
                <a:latin typeface="Garamond" panose="02020404030301010803" pitchFamily="18" charset="0"/>
              </a:rPr>
              <a:t>Καταχωρητές</a:t>
            </a:r>
            <a:r>
              <a:rPr lang="el-GR" altLang="en-US" sz="2000" b="1" i="1" dirty="0">
                <a:solidFill>
                  <a:srgbClr val="FF0000"/>
                </a:solidFill>
                <a:latin typeface="Garamond" panose="02020404030301010803" pitchFamily="18" charset="0"/>
              </a:rPr>
              <a:t> (</a:t>
            </a:r>
            <a:r>
              <a:rPr lang="en-US" altLang="en-US" sz="2000" b="1" i="1" dirty="0">
                <a:solidFill>
                  <a:srgbClr val="FF0000"/>
                </a:solidFill>
                <a:latin typeface="Garamond" panose="02020404030301010803" pitchFamily="18" charset="0"/>
              </a:rPr>
              <a:t>Registers</a:t>
            </a:r>
            <a:r>
              <a:rPr lang="el-GR" altLang="en-US" sz="2000" b="1" i="1" dirty="0">
                <a:solidFill>
                  <a:srgbClr val="FF0000"/>
                </a:solidFill>
                <a:latin typeface="Garamond" panose="02020404030301010803" pitchFamily="18" charset="0"/>
              </a:rPr>
              <a:t>)</a:t>
            </a:r>
            <a:r>
              <a:rPr lang="en-US" altLang="en-US" sz="2000" b="1" i="1" dirty="0">
                <a:solidFill>
                  <a:srgbClr val="FF0000"/>
                </a:solidFill>
                <a:latin typeface="Garamond" panose="02020404030301010803" pitchFamily="18" charset="0"/>
              </a:rPr>
              <a:t>:</a:t>
            </a:r>
            <a:r>
              <a:rPr lang="el-GR" altLang="en-US" sz="2000" b="1" i="1" dirty="0">
                <a:solidFill>
                  <a:srgbClr val="FF0000"/>
                </a:solidFill>
                <a:latin typeface="Garamond" panose="02020404030301010803" pitchFamily="18" charset="0"/>
              </a:rPr>
              <a:t> </a:t>
            </a:r>
            <a:endParaRPr lang="el-GR" altLang="en-US" sz="2000" b="1" dirty="0">
              <a:solidFill>
                <a:srgbClr val="FF0000"/>
              </a:solidFill>
              <a:latin typeface="Garamond" panose="02020404030301010803" pitchFamily="18" charset="0"/>
            </a:endParaRPr>
          </a:p>
          <a:p>
            <a:pPr marL="531813" lvl="1" indent="-173038" algn="just" eaLnBrk="1" hangingPunct="1">
              <a:lnSpc>
                <a:spcPct val="80000"/>
              </a:lnSpc>
            </a:pPr>
            <a:r>
              <a:rPr lang="el-GR" altLang="en-US" sz="1800" dirty="0">
                <a:latin typeface="Garamond" panose="02020404030301010803" pitchFamily="18" charset="0"/>
              </a:rPr>
              <a:t>βρίσκονται στο εσωτερικό της Κ.Μ.Ε.</a:t>
            </a:r>
          </a:p>
          <a:p>
            <a:pPr marL="531813" lvl="1" indent="-173038" algn="just" eaLnBrk="1" hangingPunct="1">
              <a:lnSpc>
                <a:spcPct val="80000"/>
              </a:lnSpc>
            </a:pPr>
            <a:r>
              <a:rPr lang="el-GR" altLang="en-US" sz="1800" dirty="0">
                <a:latin typeface="Garamond" panose="02020404030301010803" pitchFamily="18" charset="0"/>
              </a:rPr>
              <a:t>είναι πολύ </a:t>
            </a:r>
            <a:r>
              <a:rPr lang="en-US" altLang="en-US" sz="1800" dirty="0">
                <a:latin typeface="Garamond" panose="02020404030301010803" pitchFamily="18" charset="0"/>
              </a:rPr>
              <a:t>“</a:t>
            </a:r>
            <a:r>
              <a:rPr lang="el-GR" altLang="en-US" sz="1800" dirty="0">
                <a:latin typeface="Garamond" panose="02020404030301010803" pitchFamily="18" charset="0"/>
              </a:rPr>
              <a:t>ταχύ</a:t>
            </a:r>
            <a:r>
              <a:rPr lang="en-US" altLang="en-US" sz="1800" dirty="0">
                <a:latin typeface="Garamond" panose="02020404030301010803" pitchFamily="18" charset="0"/>
              </a:rPr>
              <a:t>” </a:t>
            </a:r>
            <a:r>
              <a:rPr lang="el-GR" altLang="en-US" sz="1800" dirty="0">
                <a:latin typeface="Garamond" panose="02020404030301010803" pitchFamily="18" charset="0"/>
              </a:rPr>
              <a:t>είδος μνήμης (</a:t>
            </a:r>
            <a:r>
              <a:rPr lang="en-US" altLang="en-US" sz="1800" dirty="0">
                <a:latin typeface="Garamond" panose="02020404030301010803" pitchFamily="18" charset="0"/>
              </a:rPr>
              <a:t>~</a:t>
            </a:r>
            <a:r>
              <a:rPr lang="el-GR" altLang="en-US" sz="1800" dirty="0">
                <a:latin typeface="Garamond" panose="02020404030301010803" pitchFamily="18" charset="0"/>
              </a:rPr>
              <a:t>1</a:t>
            </a:r>
            <a:r>
              <a:rPr lang="en-US" altLang="en-US" sz="1800" dirty="0">
                <a:latin typeface="Garamond" panose="02020404030301010803" pitchFamily="18" charset="0"/>
              </a:rPr>
              <a:t> CPU cycle)</a:t>
            </a:r>
            <a:endParaRPr lang="el-GR" altLang="en-US" sz="1800" dirty="0">
              <a:latin typeface="Garamond" panose="02020404030301010803" pitchFamily="18" charset="0"/>
            </a:endParaRPr>
          </a:p>
          <a:p>
            <a:pPr marL="531813" lvl="1" indent="-173038" algn="just" eaLnBrk="1" hangingPunct="1">
              <a:lnSpc>
                <a:spcPct val="80000"/>
              </a:lnSpc>
            </a:pPr>
            <a:r>
              <a:rPr lang="el-GR" altLang="en-US" sz="1800" dirty="0">
                <a:latin typeface="Garamond" panose="02020404030301010803" pitchFamily="18" charset="0"/>
              </a:rPr>
              <a:t>έχουν μικρές αποθηκευτικές δυνατότητες</a:t>
            </a:r>
            <a:r>
              <a:rPr lang="en-US" altLang="en-US" sz="1800" dirty="0">
                <a:latin typeface="Garamond" panose="02020404030301010803" pitchFamily="18" charset="0"/>
              </a:rPr>
              <a:t> (1000s bytes)</a:t>
            </a:r>
            <a:endParaRPr lang="el-GR" altLang="en-US" sz="1800" i="1" dirty="0">
              <a:latin typeface="Garamond" panose="02020404030301010803" pitchFamily="18" charset="0"/>
            </a:endParaRPr>
          </a:p>
          <a:p>
            <a:pPr marL="174625" indent="-174625" algn="just" eaLnBrk="1" hangingPunct="1">
              <a:lnSpc>
                <a:spcPct val="80000"/>
              </a:lnSpc>
            </a:pPr>
            <a:r>
              <a:rPr lang="el-GR" altLang="en-US" sz="2000" b="1" i="1" dirty="0">
                <a:solidFill>
                  <a:srgbClr val="0000FF"/>
                </a:solidFill>
                <a:latin typeface="Garamond" panose="02020404030301010803" pitchFamily="18" charset="0"/>
              </a:rPr>
              <a:t>Λανθάνουσα ή Κρυφή Μνήμη (</a:t>
            </a:r>
            <a:r>
              <a:rPr lang="en-US" altLang="en-US" sz="2000" b="1" i="1" dirty="0">
                <a:solidFill>
                  <a:srgbClr val="0000FF"/>
                </a:solidFill>
                <a:latin typeface="Garamond" panose="02020404030301010803" pitchFamily="18" charset="0"/>
              </a:rPr>
              <a:t>Cache</a:t>
            </a:r>
            <a:r>
              <a:rPr lang="el-GR" altLang="en-US" sz="2000" b="1" i="1" dirty="0">
                <a:solidFill>
                  <a:srgbClr val="0000FF"/>
                </a:solidFill>
                <a:latin typeface="Garamond" panose="02020404030301010803" pitchFamily="18" charset="0"/>
              </a:rPr>
              <a:t> </a:t>
            </a:r>
            <a:r>
              <a:rPr lang="en-US" altLang="en-US" sz="2000" b="1" i="1" dirty="0">
                <a:solidFill>
                  <a:srgbClr val="0000FF"/>
                </a:solidFill>
                <a:latin typeface="Garamond" panose="02020404030301010803" pitchFamily="18" charset="0"/>
              </a:rPr>
              <a:t>memory</a:t>
            </a:r>
            <a:r>
              <a:rPr lang="el-GR" altLang="en-US" sz="2000" b="1" i="1" dirty="0">
                <a:solidFill>
                  <a:srgbClr val="0000FF"/>
                </a:solidFill>
                <a:latin typeface="Garamond" panose="02020404030301010803" pitchFamily="18" charset="0"/>
              </a:rPr>
              <a:t>)</a:t>
            </a:r>
            <a:r>
              <a:rPr lang="el-GR" altLang="en-US" sz="2000" b="1" dirty="0">
                <a:solidFill>
                  <a:srgbClr val="0000FF"/>
                </a:solidFill>
                <a:latin typeface="Garamond" panose="02020404030301010803" pitchFamily="18" charset="0"/>
              </a:rPr>
              <a:t>:</a:t>
            </a:r>
            <a:endParaRPr lang="el-GR" altLang="en-US" sz="1800" dirty="0">
              <a:latin typeface="Garamond" panose="02020404030301010803" pitchFamily="18" charset="0"/>
            </a:endParaRPr>
          </a:p>
          <a:p>
            <a:pPr marL="900113" lvl="2" indent="-188913" algn="just" eaLnBrk="1" hangingPunct="1">
              <a:lnSpc>
                <a:spcPct val="80000"/>
              </a:lnSpc>
            </a:pPr>
            <a:r>
              <a:rPr lang="el-GR" altLang="en-US" sz="1600" dirty="0">
                <a:latin typeface="Garamond" panose="02020404030301010803" pitchFamily="18" charset="0"/>
              </a:rPr>
              <a:t>βρίσκεται στην Κ.Μ.Ε.</a:t>
            </a:r>
            <a:endParaRPr lang="en-US" altLang="en-US" sz="1600" dirty="0">
              <a:latin typeface="Garamond" panose="02020404030301010803" pitchFamily="18" charset="0"/>
            </a:endParaRPr>
          </a:p>
          <a:p>
            <a:pPr marL="900113" lvl="2" indent="-188913" algn="just" eaLnBrk="1" hangingPunct="1">
              <a:lnSpc>
                <a:spcPct val="80000"/>
              </a:lnSpc>
            </a:pPr>
            <a:r>
              <a:rPr lang="el-GR" altLang="en-US" sz="1600" dirty="0">
                <a:latin typeface="Garamond" panose="02020404030301010803" pitchFamily="18" charset="0"/>
              </a:rPr>
              <a:t>αποτελείται από επίπεδα </a:t>
            </a:r>
            <a:r>
              <a:rPr lang="en-US" altLang="en-US" sz="1600" dirty="0">
                <a:latin typeface="Garamond" panose="02020404030301010803" pitchFamily="18" charset="0"/>
              </a:rPr>
              <a:t>L1, L2, </a:t>
            </a:r>
            <a:r>
              <a:rPr lang="el-GR" altLang="en-US" sz="1600" dirty="0" err="1">
                <a:latin typeface="Garamond" panose="02020404030301010803" pitchFamily="18" charset="0"/>
              </a:rPr>
              <a:t>κτλ</a:t>
            </a:r>
            <a:r>
              <a:rPr lang="el-GR" altLang="en-US" sz="1600" dirty="0">
                <a:latin typeface="Garamond" panose="02020404030301010803" pitchFamily="18" charset="0"/>
              </a:rPr>
              <a:t> και χωρίζεται σε </a:t>
            </a:r>
            <a:r>
              <a:rPr lang="en-GB" altLang="en-US" sz="1600" dirty="0">
                <a:latin typeface="Garamond" panose="02020404030301010803" pitchFamily="18" charset="0"/>
              </a:rPr>
              <a:t>instruction</a:t>
            </a:r>
            <a:r>
              <a:rPr lang="el-GR" altLang="en-US" sz="1600" dirty="0">
                <a:latin typeface="Garamond" panose="02020404030301010803" pitchFamily="18" charset="0"/>
              </a:rPr>
              <a:t> </a:t>
            </a:r>
            <a:r>
              <a:rPr lang="en-US" altLang="en-US" sz="1600" dirty="0">
                <a:latin typeface="Garamond" panose="02020404030301010803" pitchFamily="18" charset="0"/>
              </a:rPr>
              <a:t>cache</a:t>
            </a:r>
            <a:r>
              <a:rPr lang="en-GB" altLang="en-US" sz="1600" dirty="0">
                <a:latin typeface="Garamond" panose="02020404030301010803" pitchFamily="18" charset="0"/>
              </a:rPr>
              <a:t> and data cache</a:t>
            </a:r>
            <a:endParaRPr lang="el-GR" altLang="en-US" sz="1600" dirty="0">
              <a:latin typeface="Garamond" panose="02020404030301010803" pitchFamily="18" charset="0"/>
            </a:endParaRPr>
          </a:p>
          <a:p>
            <a:pPr marL="900113" lvl="2" indent="-188913" algn="just" eaLnBrk="1" hangingPunct="1">
              <a:lnSpc>
                <a:spcPct val="80000"/>
              </a:lnSpc>
            </a:pPr>
            <a:r>
              <a:rPr lang="el-GR" altLang="en-US" sz="1600" dirty="0">
                <a:latin typeface="Garamond" panose="02020404030301010803" pitchFamily="18" charset="0"/>
              </a:rPr>
              <a:t>κατασκευάζεται από </a:t>
            </a:r>
            <a:r>
              <a:rPr lang="en-US" altLang="en-US" sz="1600" dirty="0">
                <a:latin typeface="Garamond" panose="02020404030301010803" pitchFamily="18" charset="0"/>
              </a:rPr>
              <a:t>SRAM</a:t>
            </a:r>
            <a:r>
              <a:rPr lang="el-GR" altLang="en-US" sz="1600" dirty="0">
                <a:latin typeface="Garamond" panose="02020404030301010803" pitchFamily="18" charset="0"/>
              </a:rPr>
              <a:t> (</a:t>
            </a:r>
            <a:r>
              <a:rPr lang="en-US" altLang="en-US" sz="1600" dirty="0">
                <a:latin typeface="Garamond" panose="02020404030301010803" pitchFamily="18" charset="0"/>
              </a:rPr>
              <a:t>static</a:t>
            </a:r>
            <a:r>
              <a:rPr lang="el-GR" altLang="en-US" sz="1600" dirty="0">
                <a:latin typeface="Garamond" panose="02020404030301010803" pitchFamily="18" charset="0"/>
              </a:rPr>
              <a:t> </a:t>
            </a:r>
            <a:r>
              <a:rPr lang="en-US" altLang="en-US" sz="1600" dirty="0">
                <a:latin typeface="Garamond" panose="02020404030301010803" pitchFamily="18" charset="0"/>
              </a:rPr>
              <a:t>RAM</a:t>
            </a:r>
            <a:r>
              <a:rPr lang="el-GR" altLang="en-US" sz="1600" dirty="0">
                <a:latin typeface="Garamond" panose="02020404030301010803" pitchFamily="18" charset="0"/>
              </a:rPr>
              <a:t>) ή </a:t>
            </a:r>
            <a:r>
              <a:rPr lang="en-US" altLang="en-US" sz="1600" dirty="0">
                <a:latin typeface="Garamond" panose="02020404030301010803" pitchFamily="18" charset="0"/>
              </a:rPr>
              <a:t>DRAM</a:t>
            </a:r>
            <a:endParaRPr lang="el-GR" altLang="en-US" sz="1600" dirty="0">
              <a:latin typeface="Garamond" panose="02020404030301010803" pitchFamily="18" charset="0"/>
            </a:endParaRPr>
          </a:p>
          <a:p>
            <a:pPr marL="900113" lvl="2" indent="-188913" algn="just" eaLnBrk="1" hangingPunct="1">
              <a:lnSpc>
                <a:spcPct val="80000"/>
              </a:lnSpc>
            </a:pPr>
            <a:r>
              <a:rPr lang="el-GR" altLang="en-US" sz="1600" dirty="0">
                <a:latin typeface="Garamond" panose="02020404030301010803" pitchFamily="18" charset="0"/>
              </a:rPr>
              <a:t>μικρές αποθηκευτικές δυνατότητες (</a:t>
            </a:r>
            <a:r>
              <a:rPr lang="en-US" altLang="en-US" sz="1600" dirty="0">
                <a:latin typeface="Garamond" panose="02020404030301010803" pitchFamily="18" charset="0"/>
              </a:rPr>
              <a:t>KiB to </a:t>
            </a:r>
            <a:r>
              <a:rPr lang="en-US" altLang="en-US" sz="1600" dirty="0" err="1">
                <a:latin typeface="Garamond" panose="02020404030301010803" pitchFamily="18" charset="0"/>
              </a:rPr>
              <a:t>MiB</a:t>
            </a:r>
            <a:r>
              <a:rPr lang="el-GR" altLang="en-US" sz="1600" dirty="0">
                <a:latin typeface="Garamond" panose="02020404030301010803" pitchFamily="18" charset="0"/>
              </a:rPr>
              <a:t>)</a:t>
            </a:r>
          </a:p>
          <a:p>
            <a:pPr marL="900113" lvl="2" indent="-188913" algn="just" eaLnBrk="1" hangingPunct="1">
              <a:lnSpc>
                <a:spcPct val="80000"/>
              </a:lnSpc>
            </a:pPr>
            <a:r>
              <a:rPr lang="el-GR" altLang="en-US" sz="1600" dirty="0">
                <a:latin typeface="Garamond" panose="02020404030301010803" pitchFamily="18" charset="0"/>
              </a:rPr>
              <a:t>είναι ταχεία</a:t>
            </a:r>
          </a:p>
          <a:p>
            <a:pPr marL="174625" indent="-174625" algn="just" eaLnBrk="1" hangingPunct="1">
              <a:lnSpc>
                <a:spcPct val="80000"/>
              </a:lnSpc>
            </a:pPr>
            <a:r>
              <a:rPr lang="el-GR" altLang="en-US" sz="2000" b="1" i="1" dirty="0">
                <a:solidFill>
                  <a:srgbClr val="D60093"/>
                </a:solidFill>
                <a:latin typeface="Garamond" panose="02020404030301010803" pitchFamily="18" charset="0"/>
              </a:rPr>
              <a:t>Κυρία Μνήμη (</a:t>
            </a:r>
            <a:r>
              <a:rPr lang="en-US" altLang="en-US" sz="2000" b="1" i="1" dirty="0">
                <a:solidFill>
                  <a:srgbClr val="D60093"/>
                </a:solidFill>
                <a:latin typeface="Garamond" panose="02020404030301010803" pitchFamily="18" charset="0"/>
              </a:rPr>
              <a:t>Main memory</a:t>
            </a:r>
            <a:r>
              <a:rPr lang="el-GR" altLang="en-US" sz="2000" b="1" i="1" dirty="0">
                <a:solidFill>
                  <a:srgbClr val="D60093"/>
                </a:solidFill>
                <a:latin typeface="Garamond" panose="02020404030301010803" pitchFamily="18" charset="0"/>
              </a:rPr>
              <a:t>)</a:t>
            </a:r>
            <a:r>
              <a:rPr lang="en-US" altLang="en-US" sz="2000" b="1" dirty="0">
                <a:solidFill>
                  <a:srgbClr val="D60093"/>
                </a:solidFill>
                <a:latin typeface="Garamond" panose="02020404030301010803" pitchFamily="18" charset="0"/>
              </a:rPr>
              <a:t>:</a:t>
            </a:r>
            <a:endParaRPr lang="el-GR" altLang="en-US" sz="2000" b="1" dirty="0">
              <a:solidFill>
                <a:srgbClr val="D60093"/>
              </a:solidFill>
              <a:latin typeface="Garamond" panose="02020404030301010803" pitchFamily="18" charset="0"/>
            </a:endParaRPr>
          </a:p>
          <a:p>
            <a:pPr marL="531813" lvl="1" indent="-173038" algn="just" eaLnBrk="1" hangingPunct="1">
              <a:lnSpc>
                <a:spcPct val="80000"/>
              </a:lnSpc>
            </a:pPr>
            <a:r>
              <a:rPr lang="el-GR" altLang="en-US" sz="1800" dirty="0">
                <a:latin typeface="Garamond" panose="02020404030301010803" pitchFamily="18" charset="0"/>
              </a:rPr>
              <a:t>κατασκευάζεται από </a:t>
            </a:r>
            <a:r>
              <a:rPr lang="en-US" altLang="en-US" sz="1800" dirty="0">
                <a:latin typeface="Garamond" panose="02020404030301010803" pitchFamily="18" charset="0"/>
              </a:rPr>
              <a:t>DRAM</a:t>
            </a:r>
            <a:r>
              <a:rPr lang="el-GR" altLang="en-US" sz="1800" dirty="0">
                <a:latin typeface="Garamond" panose="02020404030301010803" pitchFamily="18" charset="0"/>
              </a:rPr>
              <a:t> (</a:t>
            </a:r>
            <a:r>
              <a:rPr lang="en-US" altLang="en-US" sz="1800" dirty="0">
                <a:latin typeface="Garamond" panose="02020404030301010803" pitchFamily="18" charset="0"/>
              </a:rPr>
              <a:t>dynamic</a:t>
            </a:r>
            <a:r>
              <a:rPr lang="el-GR" altLang="en-US" sz="1800" dirty="0">
                <a:latin typeface="Garamond" panose="02020404030301010803" pitchFamily="18" charset="0"/>
              </a:rPr>
              <a:t> </a:t>
            </a:r>
            <a:r>
              <a:rPr lang="en-US" altLang="en-US" sz="1800" dirty="0">
                <a:latin typeface="Garamond" panose="02020404030301010803" pitchFamily="18" charset="0"/>
              </a:rPr>
              <a:t>RAM</a:t>
            </a:r>
            <a:r>
              <a:rPr lang="el-GR" altLang="en-US" sz="1800" dirty="0">
                <a:latin typeface="Garamond" panose="02020404030301010803" pitchFamily="18" charset="0"/>
              </a:rPr>
              <a:t>)</a:t>
            </a:r>
          </a:p>
          <a:p>
            <a:pPr marL="531813" lvl="1" indent="-173038" algn="just" eaLnBrk="1" hangingPunct="1">
              <a:lnSpc>
                <a:spcPct val="80000"/>
              </a:lnSpc>
            </a:pPr>
            <a:r>
              <a:rPr lang="el-GR" altLang="en-US" sz="1800" dirty="0">
                <a:latin typeface="Garamond" panose="02020404030301010803" pitchFamily="18" charset="0"/>
              </a:rPr>
              <a:t>ικανοποιητικές αποθηκευτικές δυνατότητες (</a:t>
            </a:r>
            <a:r>
              <a:rPr lang="en-US" altLang="en-US" sz="1800" dirty="0" err="1">
                <a:latin typeface="Garamond" panose="02020404030301010803" pitchFamily="18" charset="0"/>
              </a:rPr>
              <a:t>GiB</a:t>
            </a:r>
            <a:r>
              <a:rPr lang="en-US" altLang="en-US" sz="1800" dirty="0">
                <a:latin typeface="Garamond" panose="02020404030301010803" pitchFamily="18" charset="0"/>
              </a:rPr>
              <a:t>)</a:t>
            </a:r>
            <a:endParaRPr lang="el-GR" altLang="en-US" sz="1800" dirty="0">
              <a:latin typeface="Garamond" panose="02020404030301010803" pitchFamily="18" charset="0"/>
            </a:endParaRPr>
          </a:p>
          <a:p>
            <a:pPr marL="531813" lvl="1" indent="-173038" algn="just" eaLnBrk="1" hangingPunct="1">
              <a:lnSpc>
                <a:spcPct val="80000"/>
              </a:lnSpc>
            </a:pPr>
            <a:r>
              <a:rPr lang="el-GR" altLang="en-US" sz="1800" dirty="0">
                <a:latin typeface="Garamond" panose="02020404030301010803" pitchFamily="18" charset="0"/>
              </a:rPr>
              <a:t>αρκετά ταχεία (πχ 50 </a:t>
            </a:r>
            <a:r>
              <a:rPr lang="en-US" altLang="en-US" sz="1800" dirty="0">
                <a:latin typeface="Garamond" panose="02020404030301010803" pitchFamily="18" charset="0"/>
              </a:rPr>
              <a:t>ns</a:t>
            </a:r>
            <a:r>
              <a:rPr lang="el-GR" altLang="en-US" sz="1800" dirty="0">
                <a:latin typeface="Garamond" panose="02020404030301010803" pitchFamily="18" charset="0"/>
              </a:rPr>
              <a:t>)</a:t>
            </a:r>
            <a:endParaRPr lang="el-GR" altLang="en-US" sz="1800" i="1" dirty="0">
              <a:latin typeface="Garamond" panose="02020404030301010803" pitchFamily="18" charset="0"/>
            </a:endParaRPr>
          </a:p>
        </p:txBody>
      </p:sp>
      <p:pic>
        <p:nvPicPr>
          <p:cNvPr id="22" name="Picture 6">
            <a:extLst>
              <a:ext uri="{FF2B5EF4-FFF2-40B4-BE49-F238E27FC236}">
                <a16:creationId xmlns:a16="http://schemas.microsoft.com/office/drawing/2014/main" id="{BB8D5434-9DFF-654F-A45D-B22E666BA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971" y="3400215"/>
            <a:ext cx="3846815" cy="159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6C167EAB-A884-E34F-8965-6325DE23BE15}"/>
              </a:ext>
            </a:extLst>
          </p:cNvPr>
          <p:cNvSpPr/>
          <p:nvPr/>
        </p:nvSpPr>
        <p:spPr>
          <a:xfrm>
            <a:off x="5303663" y="804015"/>
            <a:ext cx="3681611" cy="646331"/>
          </a:xfrm>
          <a:prstGeom prst="rect">
            <a:avLst/>
          </a:prstGeom>
        </p:spPr>
        <p:txBody>
          <a:bodyPr wrap="square">
            <a:spAutoFit/>
          </a:bodyPr>
          <a:lstStyle/>
          <a:p>
            <a:r>
              <a:rPr lang="el-GR" i="1" dirty="0">
                <a:hlinkClick r:id="rId4"/>
              </a:rPr>
              <a:t>ΕΧΤΡΑ:</a:t>
            </a:r>
            <a:r>
              <a:rPr lang="en-GB" i="1" dirty="0">
                <a:hlinkClick r:id="rId4"/>
              </a:rPr>
              <a:t>https://en.wikipedia.org/wiki/Memory_hierarchy</a:t>
            </a:r>
            <a:endParaRPr lang="en-GR" i="1" dirty="0"/>
          </a:p>
        </p:txBody>
      </p:sp>
    </p:spTree>
    <p:extLst>
      <p:ext uri="{BB962C8B-B14F-4D97-AF65-F5344CB8AC3E}">
        <p14:creationId xmlns:p14="http://schemas.microsoft.com/office/powerpoint/2010/main" val="146297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animEffect transition="in" filter="blinds(horizontal)">
                                      <p:cBhvr>
                                        <p:cTn id="17" dur="500"/>
                                        <p:tgtEl>
                                          <p:spTgt spid="21">
                                            <p:txEl>
                                              <p:pRg st="4" end="4"/>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21">
                                            <p:txEl>
                                              <p:pRg st="5" end="5"/>
                                            </p:txEl>
                                          </p:spTgt>
                                        </p:tgtEl>
                                        <p:attrNameLst>
                                          <p:attrName>style.visibility</p:attrName>
                                        </p:attrNameLst>
                                      </p:cBhvr>
                                      <p:to>
                                        <p:strVal val="visible"/>
                                      </p:to>
                                    </p:set>
                                    <p:animEffect transition="in" filter="box(in)">
                                      <p:cBhvr>
                                        <p:cTn id="20" dur="500"/>
                                        <p:tgtEl>
                                          <p:spTgt spid="21">
                                            <p:txEl>
                                              <p:pRg st="5" end="5"/>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21">
                                            <p:txEl>
                                              <p:pRg st="6" end="6"/>
                                            </p:txEl>
                                          </p:spTgt>
                                        </p:tgtEl>
                                        <p:attrNameLst>
                                          <p:attrName>style.visibility</p:attrName>
                                        </p:attrNameLst>
                                      </p:cBhvr>
                                      <p:to>
                                        <p:strVal val="visible"/>
                                      </p:to>
                                    </p:set>
                                    <p:animEffect transition="in" filter="box(in)">
                                      <p:cBhvr>
                                        <p:cTn id="23" dur="500"/>
                                        <p:tgtEl>
                                          <p:spTgt spid="21">
                                            <p:txEl>
                                              <p:pRg st="6" end="6"/>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1">
                                            <p:txEl>
                                              <p:pRg st="7" end="7"/>
                                            </p:txEl>
                                          </p:spTgt>
                                        </p:tgtEl>
                                        <p:attrNameLst>
                                          <p:attrName>style.visibility</p:attrName>
                                        </p:attrNameLst>
                                      </p:cBhvr>
                                      <p:to>
                                        <p:strVal val="visible"/>
                                      </p:to>
                                    </p:set>
                                    <p:animEffect transition="in" filter="box(in)">
                                      <p:cBhvr>
                                        <p:cTn id="26" dur="500"/>
                                        <p:tgtEl>
                                          <p:spTgt spid="21">
                                            <p:txEl>
                                              <p:pRg st="7" end="7"/>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21">
                                            <p:txEl>
                                              <p:pRg st="8" end="8"/>
                                            </p:txEl>
                                          </p:spTgt>
                                        </p:tgtEl>
                                        <p:attrNameLst>
                                          <p:attrName>style.visibility</p:attrName>
                                        </p:attrNameLst>
                                      </p:cBhvr>
                                      <p:to>
                                        <p:strVal val="visible"/>
                                      </p:to>
                                    </p:set>
                                    <p:animEffect transition="in" filter="box(in)">
                                      <p:cBhvr>
                                        <p:cTn id="29" dur="500"/>
                                        <p:tgtEl>
                                          <p:spTgt spid="21">
                                            <p:txEl>
                                              <p:pRg st="8" end="8"/>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21">
                                            <p:txEl>
                                              <p:pRg st="9" end="9"/>
                                            </p:txEl>
                                          </p:spTgt>
                                        </p:tgtEl>
                                        <p:attrNameLst>
                                          <p:attrName>style.visibility</p:attrName>
                                        </p:attrNameLst>
                                      </p:cBhvr>
                                      <p:to>
                                        <p:strVal val="visible"/>
                                      </p:to>
                                    </p:set>
                                    <p:animEffect transition="in" filter="box(in)">
                                      <p:cBhvr>
                                        <p:cTn id="32" dur="500"/>
                                        <p:tgtEl>
                                          <p:spTgt spid="21">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21">
                                            <p:txEl>
                                              <p:pRg st="10" end="10"/>
                                            </p:txEl>
                                          </p:spTgt>
                                        </p:tgtEl>
                                        <p:attrNameLst>
                                          <p:attrName>style.visibility</p:attrName>
                                        </p:attrNameLst>
                                      </p:cBhvr>
                                      <p:to>
                                        <p:strVal val="visible"/>
                                      </p:to>
                                    </p:set>
                                    <p:animEffect transition="in" filter="diamond(in)">
                                      <p:cBhvr>
                                        <p:cTn id="37" dur="2000"/>
                                        <p:tgtEl>
                                          <p:spTgt spid="21">
                                            <p:txEl>
                                              <p:pRg st="10" end="10"/>
                                            </p:txEl>
                                          </p:spTgt>
                                        </p:tgtEl>
                                      </p:cBhvr>
                                    </p:animEffect>
                                  </p:childTnLst>
                                </p:cTn>
                              </p:par>
                              <p:par>
                                <p:cTn id="38" presetID="8" presetClass="entr" presetSubtype="16" fill="hold" nodeType="withEffect">
                                  <p:stCondLst>
                                    <p:cond delay="0"/>
                                  </p:stCondLst>
                                  <p:childTnLst>
                                    <p:set>
                                      <p:cBhvr>
                                        <p:cTn id="39" dur="1" fill="hold">
                                          <p:stCondLst>
                                            <p:cond delay="0"/>
                                          </p:stCondLst>
                                        </p:cTn>
                                        <p:tgtEl>
                                          <p:spTgt spid="21">
                                            <p:txEl>
                                              <p:pRg st="11" end="11"/>
                                            </p:txEl>
                                          </p:spTgt>
                                        </p:tgtEl>
                                        <p:attrNameLst>
                                          <p:attrName>style.visibility</p:attrName>
                                        </p:attrNameLst>
                                      </p:cBhvr>
                                      <p:to>
                                        <p:strVal val="visible"/>
                                      </p:to>
                                    </p:set>
                                    <p:animEffect transition="in" filter="diamond(in)">
                                      <p:cBhvr>
                                        <p:cTn id="40" dur="2000"/>
                                        <p:tgtEl>
                                          <p:spTgt spid="21">
                                            <p:txEl>
                                              <p:pRg st="11" end="11"/>
                                            </p:txEl>
                                          </p:spTgt>
                                        </p:tgtEl>
                                      </p:cBhvr>
                                    </p:animEffect>
                                  </p:childTnLst>
                                </p:cTn>
                              </p:par>
                              <p:par>
                                <p:cTn id="41" presetID="8" presetClass="entr" presetSubtype="16" fill="hold" nodeType="withEffect">
                                  <p:stCondLst>
                                    <p:cond delay="0"/>
                                  </p:stCondLst>
                                  <p:childTnLst>
                                    <p:set>
                                      <p:cBhvr>
                                        <p:cTn id="42" dur="1" fill="hold">
                                          <p:stCondLst>
                                            <p:cond delay="0"/>
                                          </p:stCondLst>
                                        </p:cTn>
                                        <p:tgtEl>
                                          <p:spTgt spid="21">
                                            <p:txEl>
                                              <p:pRg st="12" end="12"/>
                                            </p:txEl>
                                          </p:spTgt>
                                        </p:tgtEl>
                                        <p:attrNameLst>
                                          <p:attrName>style.visibility</p:attrName>
                                        </p:attrNameLst>
                                      </p:cBhvr>
                                      <p:to>
                                        <p:strVal val="visible"/>
                                      </p:to>
                                    </p:set>
                                    <p:animEffect transition="in" filter="diamond(in)">
                                      <p:cBhvr>
                                        <p:cTn id="43" dur="2000"/>
                                        <p:tgtEl>
                                          <p:spTgt spid="21">
                                            <p:txEl>
                                              <p:pRg st="12" end="12"/>
                                            </p:txEl>
                                          </p:spTgt>
                                        </p:tgtEl>
                                      </p:cBhvr>
                                    </p:animEffect>
                                  </p:childTnLst>
                                </p:cTn>
                              </p:par>
                              <p:par>
                                <p:cTn id="44" presetID="8" presetClass="entr" presetSubtype="16" fill="hold" nodeType="withEffect">
                                  <p:stCondLst>
                                    <p:cond delay="0"/>
                                  </p:stCondLst>
                                  <p:childTnLst>
                                    <p:set>
                                      <p:cBhvr>
                                        <p:cTn id="45" dur="1" fill="hold">
                                          <p:stCondLst>
                                            <p:cond delay="0"/>
                                          </p:stCondLst>
                                        </p:cTn>
                                        <p:tgtEl>
                                          <p:spTgt spid="21">
                                            <p:txEl>
                                              <p:pRg st="13" end="13"/>
                                            </p:txEl>
                                          </p:spTgt>
                                        </p:tgtEl>
                                        <p:attrNameLst>
                                          <p:attrName>style.visibility</p:attrName>
                                        </p:attrNameLst>
                                      </p:cBhvr>
                                      <p:to>
                                        <p:strVal val="visible"/>
                                      </p:to>
                                    </p:set>
                                    <p:animEffect transition="in" filter="diamond(in)">
                                      <p:cBhvr>
                                        <p:cTn id="46" dur="2000"/>
                                        <p:tgtEl>
                                          <p:spTgt spid="21">
                                            <p:txEl>
                                              <p:pRg st="13" end="1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7660">
                                            <p:txEl>
                                              <p:pRg st="0" end="0"/>
                                            </p:txEl>
                                          </p:spTgt>
                                        </p:tgtEl>
                                        <p:attrNameLst>
                                          <p:attrName>style.visibility</p:attrName>
                                        </p:attrNameLst>
                                      </p:cBhvr>
                                      <p:to>
                                        <p:strVal val="visible"/>
                                      </p:to>
                                    </p:set>
                                    <p:animEffect transition="in" filter="fade">
                                      <p:cBhvr>
                                        <p:cTn id="51" dur="2000"/>
                                        <p:tgtEl>
                                          <p:spTgt spid="27660">
                                            <p:txEl>
                                              <p:pRg st="0" end="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7660">
                                            <p:txEl>
                                              <p:pRg st="1" end="1"/>
                                            </p:txEl>
                                          </p:spTgt>
                                        </p:tgtEl>
                                        <p:attrNameLst>
                                          <p:attrName>style.visibility</p:attrName>
                                        </p:attrNameLst>
                                      </p:cBhvr>
                                      <p:to>
                                        <p:strVal val="visible"/>
                                      </p:to>
                                    </p:set>
                                    <p:animEffect transition="in" filter="fade">
                                      <p:cBhvr>
                                        <p:cTn id="54" dur="2000"/>
                                        <p:tgtEl>
                                          <p:spTgt spid="27660">
                                            <p:txEl>
                                              <p:pRg st="1" end="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7660">
                                            <p:txEl>
                                              <p:pRg st="2" end="2"/>
                                            </p:txEl>
                                          </p:spTgt>
                                        </p:tgtEl>
                                        <p:attrNameLst>
                                          <p:attrName>style.visibility</p:attrName>
                                        </p:attrNameLst>
                                      </p:cBhvr>
                                      <p:to>
                                        <p:strVal val="visible"/>
                                      </p:to>
                                    </p:set>
                                    <p:animEffect transition="in" filter="fade">
                                      <p:cBhvr>
                                        <p:cTn id="57" dur="2000"/>
                                        <p:tgtEl>
                                          <p:spTgt spid="276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4956" y="0"/>
            <a:ext cx="8301844" cy="740964"/>
          </a:xfrm>
        </p:spPr>
        <p:txBody>
          <a:bodyPr/>
          <a:lstStyle/>
          <a:p>
            <a:r>
              <a:rPr lang="el" b="1" dirty="0">
                <a:solidFill>
                  <a:srgbClr val="000000"/>
                </a:solidFill>
                <a:latin typeface="Arial" panose="020B0604020202020204" pitchFamily="34" charset="0"/>
                <a:cs typeface="Arial" panose="020B0604020202020204" pitchFamily="34" charset="0"/>
              </a:rPr>
              <a:t>3</a:t>
            </a:r>
            <a:r>
              <a:rPr lang="en-US" b="1" dirty="0">
                <a:solidFill>
                  <a:srgbClr val="000000"/>
                </a:solidFill>
                <a:latin typeface="Arial" panose="020B0604020202020204" pitchFamily="34" charset="0"/>
                <a:cs typeface="Arial" panose="020B0604020202020204" pitchFamily="34" charset="0"/>
              </a:rPr>
              <a:t>. Y</a:t>
            </a:r>
            <a:r>
              <a:rPr lang="el" b="1" dirty="0">
                <a:solidFill>
                  <a:srgbClr val="000000"/>
                </a:solidFill>
                <a:latin typeface="Arial" panose="020B0604020202020204" pitchFamily="34" charset="0"/>
                <a:cs typeface="Arial" panose="020B0604020202020204" pitchFamily="34" charset="0"/>
              </a:rPr>
              <a:t>ποσυστήματα </a:t>
            </a:r>
            <a:r>
              <a:rPr lang="en-US" b="1" dirty="0">
                <a:solidFill>
                  <a:srgbClr val="000000"/>
                </a:solidFill>
                <a:latin typeface="Arial" panose="020B0604020202020204" pitchFamily="34" charset="0"/>
                <a:cs typeface="Arial" panose="020B0604020202020204" pitchFamily="34" charset="0"/>
              </a:rPr>
              <a:t>E/E</a:t>
            </a:r>
            <a:endParaRPr lang="en-US" dirty="0">
              <a:latin typeface="Arial" panose="020B0604020202020204" pitchFamily="34" charset="0"/>
              <a:cs typeface="Arial" panose="020B0604020202020204" pitchFamily="34" charset="0"/>
            </a:endParaRPr>
          </a:p>
        </p:txBody>
      </p:sp>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19</a:t>
            </a:fld>
            <a:endParaRPr lang="en-US" dirty="0"/>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pic>
        <p:nvPicPr>
          <p:cNvPr id="7" name="Picture 6">
            <a:extLst>
              <a:ext uri="{FF2B5EF4-FFF2-40B4-BE49-F238E27FC236}">
                <a16:creationId xmlns:a16="http://schemas.microsoft.com/office/drawing/2014/main" id="{88E17166-4ACB-4D4A-A852-726604591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43" y="1196752"/>
            <a:ext cx="8109965" cy="400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7421EC4-6AFE-EA40-956E-84823974158E}"/>
              </a:ext>
            </a:extLst>
          </p:cNvPr>
          <p:cNvSpPr txBox="1"/>
          <p:nvPr/>
        </p:nvSpPr>
        <p:spPr>
          <a:xfrm>
            <a:off x="238352" y="836712"/>
            <a:ext cx="697627" cy="1200329"/>
          </a:xfrm>
          <a:prstGeom prst="rect">
            <a:avLst/>
          </a:prstGeom>
          <a:noFill/>
        </p:spPr>
        <p:txBody>
          <a:bodyPr wrap="none" rtlCol="0">
            <a:spAutoFit/>
          </a:bodyPr>
          <a:lstStyle/>
          <a:p>
            <a:r>
              <a:rPr lang="el-GR" sz="7200" dirty="0"/>
              <a:t>1</a:t>
            </a:r>
            <a:endParaRPr lang="en-US" sz="7200" dirty="0"/>
          </a:p>
        </p:txBody>
      </p:sp>
      <p:sp>
        <p:nvSpPr>
          <p:cNvPr id="9" name="TextBox 8">
            <a:extLst>
              <a:ext uri="{FF2B5EF4-FFF2-40B4-BE49-F238E27FC236}">
                <a16:creationId xmlns:a16="http://schemas.microsoft.com/office/drawing/2014/main" id="{CD82C868-1568-AC41-9B9A-F7A0DCE5C682}"/>
              </a:ext>
            </a:extLst>
          </p:cNvPr>
          <p:cNvSpPr txBox="1"/>
          <p:nvPr/>
        </p:nvSpPr>
        <p:spPr>
          <a:xfrm>
            <a:off x="6742335" y="546259"/>
            <a:ext cx="697627" cy="1200329"/>
          </a:xfrm>
          <a:prstGeom prst="rect">
            <a:avLst/>
          </a:prstGeom>
          <a:noFill/>
        </p:spPr>
        <p:txBody>
          <a:bodyPr wrap="none" rtlCol="0">
            <a:spAutoFit/>
          </a:bodyPr>
          <a:lstStyle/>
          <a:p>
            <a:r>
              <a:rPr lang="el-GR" sz="7200" dirty="0"/>
              <a:t>2</a:t>
            </a:r>
            <a:endParaRPr lang="en-US" sz="7200" dirty="0"/>
          </a:p>
        </p:txBody>
      </p:sp>
      <p:sp>
        <p:nvSpPr>
          <p:cNvPr id="10" name="TextBox 9">
            <a:extLst>
              <a:ext uri="{FF2B5EF4-FFF2-40B4-BE49-F238E27FC236}">
                <a16:creationId xmlns:a16="http://schemas.microsoft.com/office/drawing/2014/main" id="{1AA7FC40-AA15-7D40-984E-88BAA4276C23}"/>
              </a:ext>
            </a:extLst>
          </p:cNvPr>
          <p:cNvSpPr txBox="1"/>
          <p:nvPr/>
        </p:nvSpPr>
        <p:spPr>
          <a:xfrm>
            <a:off x="3357959" y="4654241"/>
            <a:ext cx="697627" cy="1200329"/>
          </a:xfrm>
          <a:prstGeom prst="rect">
            <a:avLst/>
          </a:prstGeom>
          <a:noFill/>
        </p:spPr>
        <p:txBody>
          <a:bodyPr wrap="none" rtlCol="0">
            <a:spAutoFit/>
          </a:bodyPr>
          <a:lstStyle/>
          <a:p>
            <a:r>
              <a:rPr lang="el-GR" sz="7200" dirty="0"/>
              <a:t>3</a:t>
            </a:r>
            <a:endParaRPr lang="en-US" sz="7200" dirty="0"/>
          </a:p>
        </p:txBody>
      </p:sp>
      <p:grpSp>
        <p:nvGrpSpPr>
          <p:cNvPr id="12" name="Group 11">
            <a:extLst>
              <a:ext uri="{FF2B5EF4-FFF2-40B4-BE49-F238E27FC236}">
                <a16:creationId xmlns:a16="http://schemas.microsoft.com/office/drawing/2014/main" id="{A7835218-4AD3-4345-9C88-A2396F60C3ED}"/>
              </a:ext>
            </a:extLst>
          </p:cNvPr>
          <p:cNvGrpSpPr/>
          <p:nvPr/>
        </p:nvGrpSpPr>
        <p:grpSpPr>
          <a:xfrm>
            <a:off x="4268581" y="1085463"/>
            <a:ext cx="2836599" cy="1155414"/>
            <a:chOff x="4330494" y="1877551"/>
            <a:chExt cx="2836599" cy="1155414"/>
          </a:xfrm>
        </p:grpSpPr>
        <p:sp>
          <p:nvSpPr>
            <p:cNvPr id="4" name="Rectangle 3">
              <a:extLst>
                <a:ext uri="{FF2B5EF4-FFF2-40B4-BE49-F238E27FC236}">
                  <a16:creationId xmlns:a16="http://schemas.microsoft.com/office/drawing/2014/main" id="{54F9D643-833B-DD49-9628-35A9A6DF5166}"/>
                </a:ext>
              </a:extLst>
            </p:cNvPr>
            <p:cNvSpPr/>
            <p:nvPr/>
          </p:nvSpPr>
          <p:spPr>
            <a:xfrm>
              <a:off x="4330494" y="1877551"/>
              <a:ext cx="2836599" cy="593368"/>
            </a:xfrm>
            <a:prstGeom prst="rect">
              <a:avLst/>
            </a:prstGeom>
          </p:spPr>
          <p:txBody>
            <a:bodyPr wrap="square">
              <a:spAutoFit/>
            </a:bodyPr>
            <a:lstStyle/>
            <a:p>
              <a:pPr eaLnBrk="1" hangingPunct="1">
                <a:lnSpc>
                  <a:spcPct val="90000"/>
                </a:lnSpc>
                <a:buFontTx/>
                <a:buNone/>
              </a:pPr>
              <a:r>
                <a:rPr lang="el-GR" altLang="en-US" dirty="0">
                  <a:cs typeface="Arial" panose="020B0604020202020204" pitchFamily="34" charset="0"/>
                </a:rPr>
                <a:t>Δίαυλοι Επικοινωνίας (</a:t>
              </a:r>
              <a:r>
                <a:rPr lang="en-US" altLang="en-US" b="1" dirty="0">
                  <a:solidFill>
                    <a:srgbClr val="333300"/>
                  </a:solidFill>
                  <a:cs typeface="Arial" panose="020B0604020202020204" pitchFamily="34" charset="0"/>
                </a:rPr>
                <a:t>Bus</a:t>
              </a:r>
              <a:r>
                <a:rPr lang="el-GR" altLang="en-US" dirty="0">
                  <a:cs typeface="Arial" panose="020B0604020202020204" pitchFamily="34" charset="0"/>
                </a:rPr>
                <a:t>)</a:t>
              </a:r>
            </a:p>
          </p:txBody>
        </p:sp>
        <p:cxnSp>
          <p:nvCxnSpPr>
            <p:cNvPr id="6" name="Straight Arrow Connector 5">
              <a:extLst>
                <a:ext uri="{FF2B5EF4-FFF2-40B4-BE49-F238E27FC236}">
                  <a16:creationId xmlns:a16="http://schemas.microsoft.com/office/drawing/2014/main" id="{CDE28CE1-8F46-654E-A760-98D1ABB7AC27}"/>
                </a:ext>
              </a:extLst>
            </p:cNvPr>
            <p:cNvCxnSpPr>
              <a:cxnSpLocks/>
            </p:cNvCxnSpPr>
            <p:nvPr/>
          </p:nvCxnSpPr>
          <p:spPr>
            <a:xfrm>
              <a:off x="5538900" y="2257653"/>
              <a:ext cx="329244" cy="7753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E7483B6D-9DA4-354B-8762-CC28BE910D26}"/>
              </a:ext>
            </a:extLst>
          </p:cNvPr>
          <p:cNvGrpSpPr/>
          <p:nvPr/>
        </p:nvGrpSpPr>
        <p:grpSpPr>
          <a:xfrm>
            <a:off x="209692" y="4364341"/>
            <a:ext cx="2836599" cy="891446"/>
            <a:chOff x="271605" y="5156429"/>
            <a:chExt cx="2836599" cy="891446"/>
          </a:xfrm>
        </p:grpSpPr>
        <p:sp>
          <p:nvSpPr>
            <p:cNvPr id="16" name="Rectangle 15">
              <a:extLst>
                <a:ext uri="{FF2B5EF4-FFF2-40B4-BE49-F238E27FC236}">
                  <a16:creationId xmlns:a16="http://schemas.microsoft.com/office/drawing/2014/main" id="{45B06EB0-41C9-CA40-A80A-60A4C44DEAFF}"/>
                </a:ext>
              </a:extLst>
            </p:cNvPr>
            <p:cNvSpPr/>
            <p:nvPr/>
          </p:nvSpPr>
          <p:spPr>
            <a:xfrm>
              <a:off x="271605" y="5454507"/>
              <a:ext cx="2836599" cy="593368"/>
            </a:xfrm>
            <a:prstGeom prst="rect">
              <a:avLst/>
            </a:prstGeom>
          </p:spPr>
          <p:txBody>
            <a:bodyPr wrap="square">
              <a:spAutoFit/>
            </a:bodyPr>
            <a:lstStyle/>
            <a:p>
              <a:pPr eaLnBrk="1" hangingPunct="1">
                <a:lnSpc>
                  <a:spcPct val="90000"/>
                </a:lnSpc>
                <a:buFontTx/>
                <a:buNone/>
              </a:pPr>
              <a:r>
                <a:rPr lang="el-GR" altLang="en-US" dirty="0">
                  <a:cs typeface="Arial" panose="020B0604020202020204" pitchFamily="34" charset="0"/>
                </a:rPr>
                <a:t>Περιφερειακές Συσκευές </a:t>
              </a:r>
            </a:p>
            <a:p>
              <a:pPr eaLnBrk="1" hangingPunct="1">
                <a:lnSpc>
                  <a:spcPct val="90000"/>
                </a:lnSpc>
                <a:buFontTx/>
                <a:buNone/>
              </a:pPr>
              <a:r>
                <a:rPr lang="en-US" altLang="en-US" dirty="0">
                  <a:cs typeface="Arial" panose="020B0604020202020204" pitchFamily="34" charset="0"/>
                </a:rPr>
                <a:t> </a:t>
              </a:r>
              <a:r>
                <a:rPr lang="el-GR" altLang="en-US" dirty="0">
                  <a:cs typeface="Arial" panose="020B0604020202020204" pitchFamily="34" charset="0"/>
                </a:rPr>
                <a:t>(</a:t>
              </a:r>
              <a:r>
                <a:rPr lang="en-US" altLang="en-US" b="1" dirty="0">
                  <a:solidFill>
                    <a:srgbClr val="A50021"/>
                  </a:solidFill>
                  <a:cs typeface="Arial" panose="020B0604020202020204" pitchFamily="34" charset="0"/>
                </a:rPr>
                <a:t>Peripheral Devices</a:t>
              </a:r>
              <a:r>
                <a:rPr lang="el-GR" altLang="en-US" dirty="0">
                  <a:cs typeface="Arial" panose="020B0604020202020204" pitchFamily="34" charset="0"/>
                </a:rPr>
                <a:t>)</a:t>
              </a:r>
              <a:endParaRPr lang="en-US" altLang="en-US" dirty="0">
                <a:cs typeface="Arial" panose="020B0604020202020204" pitchFamily="34" charset="0"/>
              </a:endParaRPr>
            </a:p>
          </p:txBody>
        </p:sp>
        <p:cxnSp>
          <p:nvCxnSpPr>
            <p:cNvPr id="17" name="Straight Arrow Connector 16">
              <a:extLst>
                <a:ext uri="{FF2B5EF4-FFF2-40B4-BE49-F238E27FC236}">
                  <a16:creationId xmlns:a16="http://schemas.microsoft.com/office/drawing/2014/main" id="{AB92D34D-C674-5749-BE1A-1FE0DDB1763A}"/>
                </a:ext>
              </a:extLst>
            </p:cNvPr>
            <p:cNvCxnSpPr>
              <a:cxnSpLocks/>
            </p:cNvCxnSpPr>
            <p:nvPr/>
          </p:nvCxnSpPr>
          <p:spPr>
            <a:xfrm flipV="1">
              <a:off x="2627784" y="5156429"/>
              <a:ext cx="377440" cy="2675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38CA2704-766A-5C44-80F5-6DB74690E14B}"/>
              </a:ext>
            </a:extLst>
          </p:cNvPr>
          <p:cNvSpPr/>
          <p:nvPr/>
        </p:nvSpPr>
        <p:spPr>
          <a:xfrm>
            <a:off x="447005" y="5885056"/>
            <a:ext cx="7862040" cy="646331"/>
          </a:xfrm>
          <a:prstGeom prst="rect">
            <a:avLst/>
          </a:prstGeom>
        </p:spPr>
        <p:txBody>
          <a:bodyPr wrap="square">
            <a:spAutoFit/>
          </a:bodyPr>
          <a:lstStyle/>
          <a:p>
            <a:pPr algn="ctr"/>
            <a:r>
              <a:rPr lang="el-GR" dirty="0">
                <a:effectLst>
                  <a:outerShdw blurRad="38100" dist="38100" dir="2700000" algn="tl">
                    <a:srgbClr val="C0C0C0"/>
                  </a:outerShdw>
                </a:effectLst>
                <a:cs typeface="Arial" panose="020B0604020202020204" pitchFamily="34" charset="0"/>
              </a:rPr>
              <a:t>Δύο μεγάλες κατηγορίες </a:t>
            </a:r>
            <a:r>
              <a:rPr lang="el-GR" altLang="en-US" dirty="0">
                <a:cs typeface="Arial" panose="020B0604020202020204" pitchFamily="34" charset="0"/>
              </a:rPr>
              <a:t>Περιφερειακών Συσκευών</a:t>
            </a:r>
            <a:r>
              <a:rPr lang="el-GR" dirty="0">
                <a:effectLst>
                  <a:outerShdw blurRad="38100" dist="38100" dir="2700000" algn="tl">
                    <a:srgbClr val="C0C0C0"/>
                  </a:outerShdw>
                </a:effectLst>
                <a:cs typeface="Arial" panose="020B0604020202020204" pitchFamily="34" charset="0"/>
              </a:rPr>
              <a:t>: </a:t>
            </a:r>
          </a:p>
          <a:p>
            <a:pPr algn="ctr"/>
            <a:r>
              <a:rPr lang="el-GR" dirty="0">
                <a:solidFill>
                  <a:schemeClr val="folHlink"/>
                </a:solidFill>
                <a:effectLst>
                  <a:outerShdw blurRad="38100" dist="38100" dir="2700000" algn="tl">
                    <a:srgbClr val="C0C0C0"/>
                  </a:outerShdw>
                </a:effectLst>
                <a:cs typeface="Arial" panose="020B0604020202020204" pitchFamily="34" charset="0"/>
              </a:rPr>
              <a:t>Μη αποθηκευτικές</a:t>
            </a:r>
            <a:r>
              <a:rPr lang="el-GR" dirty="0">
                <a:effectLst>
                  <a:outerShdw blurRad="38100" dist="38100" dir="2700000" algn="tl">
                    <a:srgbClr val="C0C0C0"/>
                  </a:outerShdw>
                </a:effectLst>
                <a:cs typeface="Arial" panose="020B0604020202020204" pitchFamily="34" charset="0"/>
              </a:rPr>
              <a:t> και </a:t>
            </a:r>
            <a:r>
              <a:rPr lang="el-GR" dirty="0">
                <a:solidFill>
                  <a:schemeClr val="folHlink"/>
                </a:solidFill>
                <a:effectLst>
                  <a:outerShdw blurRad="38100" dist="38100" dir="2700000" algn="tl">
                    <a:srgbClr val="C0C0C0"/>
                  </a:outerShdw>
                </a:effectLst>
                <a:cs typeface="Arial" panose="020B0604020202020204" pitchFamily="34" charset="0"/>
              </a:rPr>
              <a:t>αποθηκευτικές</a:t>
            </a:r>
            <a:endParaRPr lang="en-US" dirty="0">
              <a:cs typeface="Arial" panose="020B0604020202020204" pitchFamily="34" charset="0"/>
            </a:endParaRPr>
          </a:p>
        </p:txBody>
      </p:sp>
    </p:spTree>
    <p:extLst>
      <p:ext uri="{BB962C8B-B14F-4D97-AF65-F5344CB8AC3E}">
        <p14:creationId xmlns:p14="http://schemas.microsoft.com/office/powerpoint/2010/main" val="257651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C41E340D-A94B-4F5A-95B0-457730B1F7D5}" type="slidenum">
              <a:rPr lang="en-US" smtClean="0">
                <a:latin typeface="Arial" pitchFamily="34" charset="0"/>
              </a:rPr>
              <a:pPr/>
              <a:t>2</a:t>
            </a:fld>
            <a:endParaRPr lang="en-US">
              <a:latin typeface="Arial" pitchFamily="34" charset="0"/>
            </a:endParaRPr>
          </a:p>
        </p:txBody>
      </p:sp>
      <p:sp>
        <p:nvSpPr>
          <p:cNvPr id="6149" name="Rectangle 3"/>
          <p:cNvSpPr>
            <a:spLocks noGrp="1" noChangeArrowheads="1"/>
          </p:cNvSpPr>
          <p:nvPr>
            <p:ph type="body" idx="1"/>
          </p:nvPr>
        </p:nvSpPr>
        <p:spPr>
          <a:xfrm>
            <a:off x="450953" y="188640"/>
            <a:ext cx="8496944" cy="648072"/>
          </a:xfrm>
        </p:spPr>
        <p:txBody>
          <a:bodyPr/>
          <a:lstStyle/>
          <a:p>
            <a:pPr marL="0" indent="0" eaLnBrk="1" hangingPunct="1">
              <a:lnSpc>
                <a:spcPct val="90000"/>
              </a:lnSpc>
              <a:buNone/>
            </a:pPr>
            <a:r>
              <a:rPr lang="el-GR" sz="2800" dirty="0">
                <a:latin typeface="Arial"/>
                <a:cs typeface="Arial"/>
              </a:rPr>
              <a:t>Σ</a:t>
            </a:r>
            <a:r>
              <a:rPr lang="en-US" sz="2800" dirty="0" err="1">
                <a:latin typeface="Arial"/>
                <a:cs typeface="Arial"/>
              </a:rPr>
              <a:t>ύ</a:t>
            </a:r>
            <a:r>
              <a:rPr lang="el-GR" sz="2800" dirty="0" err="1">
                <a:latin typeface="Arial"/>
                <a:cs typeface="Arial"/>
              </a:rPr>
              <a:t>νοψη</a:t>
            </a:r>
            <a:r>
              <a:rPr lang="el-GR" sz="2800" dirty="0">
                <a:latin typeface="Arial"/>
                <a:cs typeface="Arial"/>
              </a:rPr>
              <a:t> Μέχρι Σήμερα:</a:t>
            </a:r>
            <a:endParaRPr lang="en-US" sz="2800" dirty="0">
              <a:latin typeface="Arial"/>
              <a:cs typeface="Arial"/>
            </a:endParaRPr>
          </a:p>
          <a:p>
            <a:pPr marL="0" indent="0" eaLnBrk="1" hangingPunct="1">
              <a:lnSpc>
                <a:spcPct val="90000"/>
              </a:lnSpc>
              <a:buNone/>
            </a:pPr>
            <a:endParaRPr lang="en-US" sz="2400" dirty="0">
              <a:cs typeface="Arial"/>
            </a:endParaRPr>
          </a:p>
          <a:p>
            <a:pPr marL="0" indent="0" eaLnBrk="1" hangingPunct="1">
              <a:lnSpc>
                <a:spcPct val="90000"/>
              </a:lnSpc>
              <a:buNone/>
            </a:pPr>
            <a:r>
              <a:rPr lang="el-GR" sz="2400" b="1" dirty="0">
                <a:solidFill>
                  <a:srgbClr val="FF0000"/>
                </a:solidFill>
                <a:latin typeface="Arial"/>
                <a:cs typeface="Arial"/>
              </a:rPr>
              <a:t>Δυαδικό Σύστημα</a:t>
            </a:r>
            <a:endParaRPr lang="en-US" sz="2400" b="1" dirty="0">
              <a:solidFill>
                <a:srgbClr val="FF0000"/>
              </a:solidFill>
              <a:latin typeface="Arial"/>
              <a:cs typeface="Arial"/>
            </a:endParaRPr>
          </a:p>
          <a:p>
            <a:pPr eaLnBrk="1" hangingPunct="1">
              <a:lnSpc>
                <a:spcPct val="90000"/>
              </a:lnSpc>
              <a:buFont typeface="Wingdings" pitchFamily="2" charset="2"/>
              <a:buChar char="à"/>
            </a:pPr>
            <a:r>
              <a:rPr lang="el-GR" sz="2400" dirty="0">
                <a:cs typeface="Arial"/>
              </a:rPr>
              <a:t>Κωδικοποίηση </a:t>
            </a:r>
            <a:r>
              <a:rPr lang="en-US" sz="2400" dirty="0">
                <a:cs typeface="Arial"/>
              </a:rPr>
              <a:t>–</a:t>
            </a:r>
            <a:r>
              <a:rPr lang="el-GR" sz="2400" dirty="0">
                <a:cs typeface="Arial"/>
              </a:rPr>
              <a:t> Επεξεργασία – Αποκωδικοποίηση</a:t>
            </a:r>
          </a:p>
          <a:p>
            <a:pPr eaLnBrk="1" hangingPunct="1">
              <a:lnSpc>
                <a:spcPct val="90000"/>
              </a:lnSpc>
              <a:buFont typeface="Wingdings" pitchFamily="2" charset="2"/>
              <a:buChar char="à"/>
            </a:pPr>
            <a:r>
              <a:rPr lang="en-US" sz="2400" dirty="0">
                <a:cs typeface="Arial"/>
              </a:rPr>
              <a:t>Bit/Byte/Word</a:t>
            </a:r>
            <a:endParaRPr lang="el-GR" sz="2400" dirty="0">
              <a:cs typeface="Arial"/>
            </a:endParaRPr>
          </a:p>
          <a:p>
            <a:pPr eaLnBrk="1" hangingPunct="1">
              <a:lnSpc>
                <a:spcPct val="90000"/>
              </a:lnSpc>
              <a:buFont typeface="Wingdings" pitchFamily="2" charset="2"/>
              <a:buChar char="à"/>
            </a:pPr>
            <a:r>
              <a:rPr lang="el-GR" sz="2400" dirty="0">
                <a:cs typeface="Arial"/>
              </a:rPr>
              <a:t>Κωδικοποίηση αριθμών</a:t>
            </a:r>
            <a:r>
              <a:rPr lang="en-US" sz="2400" dirty="0">
                <a:cs typeface="Arial"/>
              </a:rPr>
              <a:t>&amp; </a:t>
            </a:r>
            <a:r>
              <a:rPr lang="el-GR" sz="2400" dirty="0">
                <a:cs typeface="Arial"/>
              </a:rPr>
              <a:t>άλλων δεδομένων</a:t>
            </a:r>
          </a:p>
          <a:p>
            <a:pPr eaLnBrk="1" hangingPunct="1">
              <a:lnSpc>
                <a:spcPct val="90000"/>
              </a:lnSpc>
              <a:buFont typeface="Wingdings" pitchFamily="2" charset="2"/>
              <a:buChar char="à"/>
            </a:pPr>
            <a:r>
              <a:rPr lang="el-GR" sz="2400" dirty="0">
                <a:cs typeface="Arial"/>
              </a:rPr>
              <a:t>Μετατροπή Αναλογικού Σήματος σε Ψηφιακό (</a:t>
            </a:r>
            <a:r>
              <a:rPr lang="en-GB" sz="2400" dirty="0">
                <a:cs typeface="Arial"/>
              </a:rPr>
              <a:t>ADC/DAC)</a:t>
            </a:r>
            <a:r>
              <a:rPr lang="el-GR" sz="2400" dirty="0">
                <a:cs typeface="Arial"/>
              </a:rPr>
              <a:t>, </a:t>
            </a:r>
            <a:r>
              <a:rPr lang="el" sz="2400" dirty="0">
                <a:cs typeface="Arial"/>
              </a:rPr>
              <a:t>Μέθοδοι Επαλήθευσης Δεδομένων</a:t>
            </a:r>
            <a:endParaRPr lang="en-US" sz="2400" dirty="0">
              <a:cs typeface="Arial"/>
            </a:endParaRPr>
          </a:p>
          <a:p>
            <a:pPr marL="0" indent="0" eaLnBrk="1" hangingPunct="1">
              <a:lnSpc>
                <a:spcPct val="90000"/>
              </a:lnSpc>
              <a:buNone/>
            </a:pPr>
            <a:r>
              <a:rPr lang="en-US" sz="2400" b="1" dirty="0">
                <a:solidFill>
                  <a:srgbClr val="FF0000"/>
                </a:solidFill>
                <a:latin typeface="Arial"/>
                <a:cs typeface="Arial"/>
              </a:rPr>
              <a:t>Hardware:</a:t>
            </a:r>
            <a:endParaRPr lang="el-GR" sz="2400" b="1" dirty="0">
              <a:solidFill>
                <a:srgbClr val="FF0000"/>
              </a:solidFill>
              <a:latin typeface="Arial"/>
              <a:cs typeface="Arial"/>
            </a:endParaRPr>
          </a:p>
          <a:p>
            <a:pPr marL="0" indent="0" algn="just" eaLnBrk="1" hangingPunct="1">
              <a:lnSpc>
                <a:spcPct val="80000"/>
              </a:lnSpc>
              <a:buNone/>
            </a:pPr>
            <a:r>
              <a:rPr lang="en-US" sz="2400" dirty="0">
                <a:cs typeface="Arial"/>
                <a:sym typeface="Wingdings" pitchFamily="2" charset="2"/>
              </a:rPr>
              <a:t> </a:t>
            </a:r>
            <a:r>
              <a:rPr lang="en-US" sz="2400" dirty="0">
                <a:cs typeface="Arial"/>
              </a:rPr>
              <a:t>Transistors, </a:t>
            </a:r>
            <a:r>
              <a:rPr lang="el-GR" sz="2400" dirty="0">
                <a:cs typeface="Arial"/>
              </a:rPr>
              <a:t>Υλοποίηση</a:t>
            </a:r>
            <a:r>
              <a:rPr lang="en-US" sz="2400" dirty="0">
                <a:cs typeface="Arial"/>
              </a:rPr>
              <a:t> Boolean logic </a:t>
            </a:r>
            <a:r>
              <a:rPr lang="el-GR" sz="2400" dirty="0">
                <a:cs typeface="Arial"/>
              </a:rPr>
              <a:t>με </a:t>
            </a:r>
            <a:r>
              <a:rPr lang="en-GB" sz="2400" dirty="0">
                <a:cs typeface="Arial"/>
              </a:rPr>
              <a:t>Transistor</a:t>
            </a:r>
            <a:endParaRPr lang="el-GR" sz="2400" dirty="0">
              <a:cs typeface="Arial"/>
            </a:endParaRPr>
          </a:p>
          <a:p>
            <a:pPr algn="just" eaLnBrk="1" hangingPunct="1">
              <a:lnSpc>
                <a:spcPct val="80000"/>
              </a:lnSpc>
              <a:buFont typeface="Wingdings" pitchFamily="2" charset="2"/>
              <a:buChar char="à"/>
            </a:pPr>
            <a:r>
              <a:rPr lang="el-GR" sz="2400" dirty="0">
                <a:cs typeface="Arial"/>
              </a:rPr>
              <a:t>Κατασκευή </a:t>
            </a:r>
            <a:r>
              <a:rPr lang="en-GB" sz="2400" dirty="0">
                <a:cs typeface="Arial"/>
              </a:rPr>
              <a:t>Transistor</a:t>
            </a:r>
            <a:r>
              <a:rPr lang="en-US" sz="2400" dirty="0">
                <a:cs typeface="Arial"/>
              </a:rPr>
              <a:t>s</a:t>
            </a:r>
            <a:r>
              <a:rPr lang="el-GR" sz="2400" dirty="0">
                <a:cs typeface="Arial"/>
              </a:rPr>
              <a:t> </a:t>
            </a:r>
            <a:r>
              <a:rPr lang="en-US" sz="2400" dirty="0">
                <a:cs typeface="Arial"/>
              </a:rPr>
              <a:t>(</a:t>
            </a:r>
            <a:r>
              <a:rPr lang="el-GR" sz="2400" dirty="0">
                <a:cs typeface="Arial"/>
              </a:rPr>
              <a:t>εκτός ύλης)</a:t>
            </a:r>
          </a:p>
          <a:p>
            <a:pPr algn="just" eaLnBrk="1" hangingPunct="1">
              <a:lnSpc>
                <a:spcPct val="80000"/>
              </a:lnSpc>
              <a:buFont typeface="Wingdings" pitchFamily="2" charset="2"/>
              <a:buChar char="à"/>
            </a:pPr>
            <a:r>
              <a:rPr lang="el-GR" sz="2400" dirty="0">
                <a:cs typeface="Arial"/>
              </a:rPr>
              <a:t>Λογικές μεταβλητές</a:t>
            </a:r>
            <a:r>
              <a:rPr lang="en-US" sz="2400" dirty="0">
                <a:cs typeface="Arial"/>
              </a:rPr>
              <a:t> /</a:t>
            </a:r>
            <a:r>
              <a:rPr lang="el-GR" sz="2400" dirty="0">
                <a:cs typeface="Arial"/>
              </a:rPr>
              <a:t> πύλες</a:t>
            </a:r>
            <a:r>
              <a:rPr lang="en-US" sz="2400" dirty="0">
                <a:cs typeface="Arial"/>
              </a:rPr>
              <a:t> /</a:t>
            </a:r>
            <a:r>
              <a:rPr lang="el-GR" sz="2400" dirty="0">
                <a:cs typeface="Arial"/>
              </a:rPr>
              <a:t> συναρτήσεις</a:t>
            </a:r>
            <a:r>
              <a:rPr lang="en-US" sz="2400" dirty="0">
                <a:cs typeface="Arial"/>
              </a:rPr>
              <a:t>.</a:t>
            </a:r>
            <a:r>
              <a:rPr lang="el-GR" sz="2400" dirty="0">
                <a:cs typeface="Arial"/>
              </a:rPr>
              <a:t> Σύνθεση/ Ανάλυση </a:t>
            </a:r>
          </a:p>
          <a:p>
            <a:pPr algn="just" eaLnBrk="1" hangingPunct="1">
              <a:lnSpc>
                <a:spcPct val="80000"/>
              </a:lnSpc>
              <a:buFont typeface="Wingdings" pitchFamily="2" charset="2"/>
              <a:buChar char="à"/>
            </a:pPr>
            <a:r>
              <a:rPr lang="el-GR" sz="2400" dirty="0"/>
              <a:t>Συνδυαστικά</a:t>
            </a:r>
            <a:r>
              <a:rPr lang="en-US" sz="2400" dirty="0"/>
              <a:t> /</a:t>
            </a:r>
            <a:r>
              <a:rPr lang="el-GR" sz="2400" dirty="0"/>
              <a:t> </a:t>
            </a:r>
            <a:r>
              <a:rPr lang="el-GR" sz="2400" dirty="0" err="1"/>
              <a:t>Ακολουθιακά</a:t>
            </a:r>
            <a:r>
              <a:rPr lang="el-GR" sz="2400" dirty="0"/>
              <a:t> Κυκλώματα</a:t>
            </a:r>
            <a:r>
              <a:rPr lang="en-US" sz="2400" dirty="0"/>
              <a:t>, RS Flip-Flop (</a:t>
            </a:r>
            <a:r>
              <a:rPr lang="en-US" sz="2400" dirty="0" err="1"/>
              <a:t>ε</a:t>
            </a:r>
            <a:r>
              <a:rPr lang="el-GR" sz="2400" dirty="0" err="1"/>
              <a:t>κτός</a:t>
            </a:r>
            <a:r>
              <a:rPr lang="el-GR" sz="2400" dirty="0"/>
              <a:t> ύλης)</a:t>
            </a:r>
            <a:endParaRPr lang="el-GR" sz="2400" dirty="0">
              <a:cs typeface="Arial"/>
            </a:endParaRPr>
          </a:p>
          <a:p>
            <a:pPr marL="0" indent="0" algn="just" eaLnBrk="1" hangingPunct="1">
              <a:lnSpc>
                <a:spcPct val="80000"/>
              </a:lnSpc>
              <a:buNone/>
            </a:pPr>
            <a:r>
              <a:rPr lang="el-GR" sz="2400" b="1" dirty="0">
                <a:solidFill>
                  <a:srgbClr val="FF0000"/>
                </a:solidFill>
                <a:cs typeface="Arial"/>
              </a:rPr>
              <a:t>ΣΗΜΕΡΑ</a:t>
            </a:r>
          </a:p>
          <a:p>
            <a:pPr algn="just" eaLnBrk="1" hangingPunct="1">
              <a:lnSpc>
                <a:spcPct val="80000"/>
              </a:lnSpc>
              <a:buFont typeface="Wingdings" pitchFamily="2" charset="2"/>
              <a:buChar char="à"/>
            </a:pPr>
            <a:r>
              <a:rPr lang="el-GR" sz="2400" dirty="0" err="1">
                <a:solidFill>
                  <a:srgbClr val="FF0000"/>
                </a:solidFill>
                <a:cs typeface="Arial"/>
              </a:rPr>
              <a:t>Οργ</a:t>
            </a:r>
            <a:r>
              <a:rPr lang="en-US" sz="2400" dirty="0" err="1">
                <a:solidFill>
                  <a:srgbClr val="FF0000"/>
                </a:solidFill>
                <a:cs typeface="Arial"/>
              </a:rPr>
              <a:t>ά</a:t>
            </a:r>
            <a:r>
              <a:rPr lang="el-GR" sz="2400" dirty="0" err="1">
                <a:solidFill>
                  <a:srgbClr val="FF0000"/>
                </a:solidFill>
                <a:cs typeface="Arial"/>
              </a:rPr>
              <a:t>νωση</a:t>
            </a:r>
            <a:r>
              <a:rPr lang="el-GR" sz="2400" dirty="0">
                <a:solidFill>
                  <a:srgbClr val="FF0000"/>
                </a:solidFill>
                <a:cs typeface="Arial"/>
              </a:rPr>
              <a:t> και λειτουργία </a:t>
            </a:r>
            <a:r>
              <a:rPr lang="en-US" sz="2400" dirty="0">
                <a:solidFill>
                  <a:srgbClr val="FF0000"/>
                </a:solidFill>
                <a:cs typeface="Arial"/>
              </a:rPr>
              <a:t>H/Y.</a:t>
            </a:r>
            <a:r>
              <a:rPr lang="el-GR" sz="2400" dirty="0">
                <a:solidFill>
                  <a:srgbClr val="FF0000"/>
                </a:solidFill>
                <a:cs typeface="Arial"/>
              </a:rPr>
              <a:t> </a:t>
            </a:r>
          </a:p>
          <a:p>
            <a:pPr marL="0" indent="0" algn="just" eaLnBrk="1" hangingPunct="1">
              <a:lnSpc>
                <a:spcPct val="80000"/>
              </a:lnSpc>
              <a:buNone/>
            </a:pPr>
            <a:endParaRPr lang="en-US" sz="2400" dirty="0">
              <a:cs typeface="Arial"/>
            </a:endParaRPr>
          </a:p>
        </p:txBody>
      </p:sp>
      <p:sp>
        <p:nvSpPr>
          <p:cNvPr id="6" name="Line 34">
            <a:extLst>
              <a:ext uri="{FF2B5EF4-FFF2-40B4-BE49-F238E27FC236}">
                <a16:creationId xmlns:a16="http://schemas.microsoft.com/office/drawing/2014/main" id="{52AF3F29-01CC-914A-81D6-4125BAC44563}"/>
              </a:ext>
            </a:extLst>
          </p:cNvPr>
          <p:cNvSpPr>
            <a:spLocks noChangeShapeType="1"/>
          </p:cNvSpPr>
          <p:nvPr/>
        </p:nvSpPr>
        <p:spPr bwMode="auto">
          <a:xfrm>
            <a:off x="395287" y="764704"/>
            <a:ext cx="8353425" cy="0"/>
          </a:xfrm>
          <a:prstGeom prst="line">
            <a:avLst/>
          </a:prstGeom>
          <a:noFill/>
          <a:ln w="38100">
            <a:solidFill>
              <a:srgbClr val="FF99FF"/>
            </a:solidFill>
            <a:round/>
            <a:headEnd/>
            <a:tailEnd/>
          </a:ln>
        </p:spPr>
        <p:txBody>
          <a:bodyPr/>
          <a:lstStyle/>
          <a:p>
            <a:endParaRPr lang="el-GR"/>
          </a:p>
        </p:txBody>
      </p:sp>
      <p:sp>
        <p:nvSpPr>
          <p:cNvPr id="3" name="Rectangle 2">
            <a:extLst>
              <a:ext uri="{FF2B5EF4-FFF2-40B4-BE49-F238E27FC236}">
                <a16:creationId xmlns:a16="http://schemas.microsoft.com/office/drawing/2014/main" id="{8153B14D-FFCF-0A47-AA84-F7DE8783DD40}"/>
              </a:ext>
            </a:extLst>
          </p:cNvPr>
          <p:cNvSpPr/>
          <p:nvPr/>
        </p:nvSpPr>
        <p:spPr>
          <a:xfrm>
            <a:off x="7393690" y="836712"/>
            <a:ext cx="1766829" cy="646331"/>
          </a:xfrm>
          <a:prstGeom prst="rect">
            <a:avLst/>
          </a:prstGeom>
        </p:spPr>
        <p:txBody>
          <a:bodyPr wrap="none">
            <a:spAutoFit/>
          </a:bodyPr>
          <a:lstStyle/>
          <a:p>
            <a:pPr algn="r"/>
            <a:r>
              <a:rPr lang="el-GR" dirty="0">
                <a:latin typeface="Arial"/>
                <a:cs typeface="Arial"/>
              </a:rPr>
              <a:t>Σήμερα: </a:t>
            </a:r>
            <a:r>
              <a:rPr lang="el-GR" dirty="0" err="1">
                <a:latin typeface="Arial"/>
                <a:cs typeface="Arial"/>
              </a:rPr>
              <a:t>Κεφ</a:t>
            </a:r>
            <a:r>
              <a:rPr lang="el-GR" dirty="0">
                <a:latin typeface="Arial"/>
                <a:cs typeface="Arial"/>
              </a:rPr>
              <a:t> </a:t>
            </a:r>
            <a:r>
              <a:rPr lang="en-US" dirty="0">
                <a:latin typeface="Arial"/>
                <a:cs typeface="Arial"/>
              </a:rPr>
              <a:t>5</a:t>
            </a:r>
            <a:r>
              <a:rPr lang="el-GR" baseline="30000" dirty="0">
                <a:latin typeface="Arial"/>
                <a:cs typeface="Arial"/>
              </a:rPr>
              <a:t>ο</a:t>
            </a:r>
            <a:endParaRPr lang="el-GR" dirty="0">
              <a:latin typeface="Arial"/>
              <a:cs typeface="Arial"/>
            </a:endParaRPr>
          </a:p>
          <a:p>
            <a:pPr algn="r"/>
            <a:r>
              <a:rPr lang="en-US" dirty="0">
                <a:latin typeface="Arial"/>
                <a:cs typeface="Arial"/>
              </a:rPr>
              <a:t>FOROUZAN</a:t>
            </a:r>
            <a:endParaRPr lang="en-GR" dirty="0"/>
          </a:p>
        </p:txBody>
      </p:sp>
    </p:spTree>
    <p:extLst>
      <p:ext uri="{BB962C8B-B14F-4D97-AF65-F5344CB8AC3E}">
        <p14:creationId xmlns:p14="http://schemas.microsoft.com/office/powerpoint/2010/main" val="3256844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4956" y="0"/>
            <a:ext cx="8301844" cy="740964"/>
          </a:xfrm>
        </p:spPr>
        <p:txBody>
          <a:bodyPr/>
          <a:lstStyle/>
          <a:p>
            <a:r>
              <a:rPr lang="el" b="1" dirty="0">
                <a:solidFill>
                  <a:srgbClr val="000000"/>
                </a:solidFill>
                <a:latin typeface="Arial" panose="020B0604020202020204" pitchFamily="34" charset="0"/>
                <a:cs typeface="Arial" panose="020B0604020202020204" pitchFamily="34" charset="0"/>
              </a:rPr>
              <a:t>3</a:t>
            </a:r>
            <a:r>
              <a:rPr lang="en-US" b="1" dirty="0">
                <a:solidFill>
                  <a:srgbClr val="000000"/>
                </a:solidFill>
                <a:latin typeface="Arial" panose="020B0604020202020204" pitchFamily="34" charset="0"/>
                <a:cs typeface="Arial" panose="020B0604020202020204" pitchFamily="34" charset="0"/>
              </a:rPr>
              <a:t>. </a:t>
            </a:r>
            <a:r>
              <a:rPr lang="el-GR" b="1" dirty="0">
                <a:solidFill>
                  <a:srgbClr val="000000"/>
                </a:solidFill>
                <a:latin typeface="Arial" panose="020B0604020202020204" pitchFamily="34" charset="0"/>
                <a:cs typeface="Arial" panose="020B0604020202020204" pitchFamily="34" charset="0"/>
              </a:rPr>
              <a:t>Αποθηκευτικά συστήματα</a:t>
            </a:r>
            <a:endParaRPr lang="en-US" dirty="0">
              <a:latin typeface="Arial" panose="020B0604020202020204" pitchFamily="34" charset="0"/>
              <a:cs typeface="Arial" panose="020B0604020202020204" pitchFamily="34" charset="0"/>
            </a:endParaRPr>
          </a:p>
        </p:txBody>
      </p:sp>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20</a:t>
            </a:fld>
            <a:endParaRPr lang="en-US" dirty="0"/>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pic>
        <p:nvPicPr>
          <p:cNvPr id="8" name="Picture 7">
            <a:extLst>
              <a:ext uri="{FF2B5EF4-FFF2-40B4-BE49-F238E27FC236}">
                <a16:creationId xmlns:a16="http://schemas.microsoft.com/office/drawing/2014/main" id="{E50C6F09-9B5B-6849-863F-28224B8D47A4}"/>
              </a:ext>
            </a:extLst>
          </p:cNvPr>
          <p:cNvPicPr>
            <a:picLocks noChangeAspect="1"/>
          </p:cNvPicPr>
          <p:nvPr/>
        </p:nvPicPr>
        <p:blipFill>
          <a:blip r:embed="rId3"/>
          <a:stretch>
            <a:fillRect/>
          </a:stretch>
        </p:blipFill>
        <p:spPr>
          <a:xfrm>
            <a:off x="425919" y="1340768"/>
            <a:ext cx="3295065" cy="2922723"/>
          </a:xfrm>
          <a:prstGeom prst="rect">
            <a:avLst/>
          </a:prstGeom>
        </p:spPr>
      </p:pic>
      <p:pic>
        <p:nvPicPr>
          <p:cNvPr id="11" name="Picture 10">
            <a:extLst>
              <a:ext uri="{FF2B5EF4-FFF2-40B4-BE49-F238E27FC236}">
                <a16:creationId xmlns:a16="http://schemas.microsoft.com/office/drawing/2014/main" id="{6EE5EA49-CC7F-2041-955B-33DA33411C67}"/>
              </a:ext>
            </a:extLst>
          </p:cNvPr>
          <p:cNvPicPr>
            <a:picLocks noChangeAspect="1"/>
          </p:cNvPicPr>
          <p:nvPr/>
        </p:nvPicPr>
        <p:blipFill>
          <a:blip r:embed="rId4"/>
          <a:stretch>
            <a:fillRect/>
          </a:stretch>
        </p:blipFill>
        <p:spPr>
          <a:xfrm>
            <a:off x="4139952" y="1209589"/>
            <a:ext cx="4733076" cy="2528521"/>
          </a:xfrm>
          <a:prstGeom prst="rect">
            <a:avLst/>
          </a:prstGeom>
        </p:spPr>
      </p:pic>
      <p:pic>
        <p:nvPicPr>
          <p:cNvPr id="19" name="Picture 4">
            <a:extLst>
              <a:ext uri="{FF2B5EF4-FFF2-40B4-BE49-F238E27FC236}">
                <a16:creationId xmlns:a16="http://schemas.microsoft.com/office/drawing/2014/main" id="{811A6FB7-478C-8F48-8FA5-4A4061D01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9229" y="4272702"/>
            <a:ext cx="2842001" cy="254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extLst>
              <a:ext uri="{FF2B5EF4-FFF2-40B4-BE49-F238E27FC236}">
                <a16:creationId xmlns:a16="http://schemas.microsoft.com/office/drawing/2014/main" id="{086F9F3B-ED50-1E4C-A0AC-F7D1B011520C}"/>
              </a:ext>
            </a:extLst>
          </p:cNvPr>
          <p:cNvPicPr>
            <a:picLocks noChangeAspect="1"/>
          </p:cNvPicPr>
          <p:nvPr/>
        </p:nvPicPr>
        <p:blipFill>
          <a:blip r:embed="rId6"/>
          <a:stretch>
            <a:fillRect/>
          </a:stretch>
        </p:blipFill>
        <p:spPr>
          <a:xfrm>
            <a:off x="377280" y="4174645"/>
            <a:ext cx="3402632" cy="2545610"/>
          </a:xfrm>
          <a:prstGeom prst="rect">
            <a:avLst/>
          </a:prstGeom>
        </p:spPr>
      </p:pic>
      <p:sp>
        <p:nvSpPr>
          <p:cNvPr id="13" name="TextBox 12">
            <a:extLst>
              <a:ext uri="{FF2B5EF4-FFF2-40B4-BE49-F238E27FC236}">
                <a16:creationId xmlns:a16="http://schemas.microsoft.com/office/drawing/2014/main" id="{070CCEFB-8505-8A44-9A87-B3C3C32F3B4B}"/>
              </a:ext>
            </a:extLst>
          </p:cNvPr>
          <p:cNvSpPr txBox="1"/>
          <p:nvPr/>
        </p:nvSpPr>
        <p:spPr>
          <a:xfrm>
            <a:off x="1187624" y="856199"/>
            <a:ext cx="2683748" cy="369332"/>
          </a:xfrm>
          <a:prstGeom prst="rect">
            <a:avLst/>
          </a:prstGeom>
          <a:noFill/>
        </p:spPr>
        <p:txBody>
          <a:bodyPr wrap="none" rtlCol="0">
            <a:spAutoFit/>
          </a:bodyPr>
          <a:lstStyle/>
          <a:p>
            <a:r>
              <a:rPr lang="el-GR" dirty="0"/>
              <a:t>ΗΛΕΚΤΡΟ-ΜΑΓΝΗΤΙΚΑ</a:t>
            </a:r>
            <a:endParaRPr lang="en-US" dirty="0"/>
          </a:p>
        </p:txBody>
      </p:sp>
      <p:sp>
        <p:nvSpPr>
          <p:cNvPr id="22" name="TextBox 21">
            <a:extLst>
              <a:ext uri="{FF2B5EF4-FFF2-40B4-BE49-F238E27FC236}">
                <a16:creationId xmlns:a16="http://schemas.microsoft.com/office/drawing/2014/main" id="{BA4BEB05-9C04-5249-BC3F-B5E802AA8DB3}"/>
              </a:ext>
            </a:extLst>
          </p:cNvPr>
          <p:cNvSpPr txBox="1"/>
          <p:nvPr/>
        </p:nvSpPr>
        <p:spPr>
          <a:xfrm>
            <a:off x="4572000" y="840257"/>
            <a:ext cx="4104713" cy="369332"/>
          </a:xfrm>
          <a:prstGeom prst="rect">
            <a:avLst/>
          </a:prstGeom>
          <a:noFill/>
        </p:spPr>
        <p:txBody>
          <a:bodyPr wrap="none" rtlCol="0">
            <a:spAutoFit/>
          </a:bodyPr>
          <a:lstStyle/>
          <a:p>
            <a:r>
              <a:rPr lang="el-GR" dirty="0"/>
              <a:t>ΟΠΤΙΚΑ (</a:t>
            </a:r>
            <a:r>
              <a:rPr lang="en-US" b="1" dirty="0"/>
              <a:t>R</a:t>
            </a:r>
            <a:r>
              <a:rPr lang="en-US" dirty="0"/>
              <a:t>ead, </a:t>
            </a:r>
            <a:r>
              <a:rPr lang="en-US" b="1" dirty="0"/>
              <a:t>W</a:t>
            </a:r>
            <a:r>
              <a:rPr lang="en-US" dirty="0"/>
              <a:t>ritable, </a:t>
            </a:r>
            <a:r>
              <a:rPr lang="en-US" b="1" dirty="0" err="1"/>
              <a:t>ReWritable</a:t>
            </a:r>
            <a:r>
              <a:rPr lang="en-US" dirty="0"/>
              <a:t>)</a:t>
            </a:r>
          </a:p>
        </p:txBody>
      </p:sp>
      <p:sp>
        <p:nvSpPr>
          <p:cNvPr id="14" name="TextBox 13">
            <a:extLst>
              <a:ext uri="{FF2B5EF4-FFF2-40B4-BE49-F238E27FC236}">
                <a16:creationId xmlns:a16="http://schemas.microsoft.com/office/drawing/2014/main" id="{F3D41232-7826-6145-A0EC-E89822F6F110}"/>
              </a:ext>
            </a:extLst>
          </p:cNvPr>
          <p:cNvSpPr txBox="1"/>
          <p:nvPr/>
        </p:nvSpPr>
        <p:spPr>
          <a:xfrm>
            <a:off x="5030900" y="3820740"/>
            <a:ext cx="3717813" cy="369332"/>
          </a:xfrm>
          <a:prstGeom prst="rect">
            <a:avLst/>
          </a:prstGeom>
          <a:noFill/>
        </p:spPr>
        <p:txBody>
          <a:bodyPr wrap="none" rtlCol="0">
            <a:spAutoFit/>
          </a:bodyPr>
          <a:lstStyle/>
          <a:p>
            <a:r>
              <a:rPr lang="el-GR" dirty="0" err="1"/>
              <a:t>Κοιλ</a:t>
            </a:r>
            <a:r>
              <a:rPr lang="en-US" dirty="0" err="1"/>
              <a:t>ά</a:t>
            </a:r>
            <a:r>
              <a:rPr lang="el-GR" dirty="0"/>
              <a:t>δες </a:t>
            </a:r>
            <a:r>
              <a:rPr lang="en-US" dirty="0"/>
              <a:t>&amp; </a:t>
            </a:r>
            <a:r>
              <a:rPr lang="el-GR" dirty="0"/>
              <a:t>Πεδιάδες (p</a:t>
            </a:r>
            <a:r>
              <a:rPr lang="en-US" dirty="0"/>
              <a:t>its</a:t>
            </a:r>
            <a:r>
              <a:rPr lang="el-GR" dirty="0"/>
              <a:t> &amp; </a:t>
            </a:r>
            <a:r>
              <a:rPr lang="en-US" dirty="0"/>
              <a:t>lands)</a:t>
            </a:r>
          </a:p>
        </p:txBody>
      </p:sp>
    </p:spTree>
    <p:extLst>
      <p:ext uri="{BB962C8B-B14F-4D97-AF65-F5344CB8AC3E}">
        <p14:creationId xmlns:p14="http://schemas.microsoft.com/office/powerpoint/2010/main" val="422347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740964"/>
          </a:xfrm>
        </p:spPr>
        <p:txBody>
          <a:bodyPr/>
          <a:lstStyle/>
          <a:p>
            <a:r>
              <a:rPr lang="el" sz="3600" b="1" dirty="0">
                <a:solidFill>
                  <a:srgbClr val="000000"/>
                </a:solidFill>
                <a:latin typeface="Arial" panose="020B0604020202020204" pitchFamily="34" charset="0"/>
                <a:cs typeface="Arial" panose="020B0604020202020204" pitchFamily="34" charset="0"/>
              </a:rPr>
              <a:t>3</a:t>
            </a:r>
            <a:r>
              <a:rPr lang="en-US" sz="3600" b="1" dirty="0">
                <a:solidFill>
                  <a:srgbClr val="000000"/>
                </a:solidFill>
                <a:latin typeface="Arial" panose="020B0604020202020204" pitchFamily="34" charset="0"/>
                <a:cs typeface="Arial" panose="020B0604020202020204" pitchFamily="34" charset="0"/>
              </a:rPr>
              <a:t>. </a:t>
            </a:r>
            <a:r>
              <a:rPr lang="el-GR" sz="3600" b="1" dirty="0">
                <a:solidFill>
                  <a:srgbClr val="000000"/>
                </a:solidFill>
                <a:latin typeface="Arial" panose="020B0604020202020204" pitchFamily="34" charset="0"/>
                <a:cs typeface="Arial" panose="020B0604020202020204" pitchFamily="34" charset="0"/>
              </a:rPr>
              <a:t>Οπτικά Αποθηκευτικά συστήματα</a:t>
            </a:r>
            <a:endParaRPr lang="en-US" sz="3600" dirty="0">
              <a:latin typeface="Arial" panose="020B0604020202020204" pitchFamily="34" charset="0"/>
              <a:cs typeface="Arial" panose="020B0604020202020204" pitchFamily="34" charset="0"/>
            </a:endParaRPr>
          </a:p>
        </p:txBody>
      </p:sp>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21</a:t>
            </a:fld>
            <a:endParaRPr lang="en-US" dirty="0"/>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pic>
        <p:nvPicPr>
          <p:cNvPr id="15" name="Picture 14">
            <a:extLst>
              <a:ext uri="{FF2B5EF4-FFF2-40B4-BE49-F238E27FC236}">
                <a16:creationId xmlns:a16="http://schemas.microsoft.com/office/drawing/2014/main" id="{59E68F0A-C3EA-EC46-BB13-7B880B8B8D0B}"/>
              </a:ext>
            </a:extLst>
          </p:cNvPr>
          <p:cNvPicPr>
            <a:picLocks noChangeAspect="1"/>
          </p:cNvPicPr>
          <p:nvPr/>
        </p:nvPicPr>
        <p:blipFill>
          <a:blip r:embed="rId3"/>
          <a:stretch>
            <a:fillRect/>
          </a:stretch>
        </p:blipFill>
        <p:spPr>
          <a:xfrm>
            <a:off x="0" y="1520215"/>
            <a:ext cx="9107878" cy="4553939"/>
          </a:xfrm>
          <a:prstGeom prst="rect">
            <a:avLst/>
          </a:prstGeom>
        </p:spPr>
      </p:pic>
      <p:sp>
        <p:nvSpPr>
          <p:cNvPr id="26" name="TextBox 25">
            <a:extLst>
              <a:ext uri="{FF2B5EF4-FFF2-40B4-BE49-F238E27FC236}">
                <a16:creationId xmlns:a16="http://schemas.microsoft.com/office/drawing/2014/main" id="{EE015D9A-C134-D741-94F8-1745C42A121F}"/>
              </a:ext>
            </a:extLst>
          </p:cNvPr>
          <p:cNvSpPr txBox="1"/>
          <p:nvPr/>
        </p:nvSpPr>
        <p:spPr>
          <a:xfrm>
            <a:off x="683568" y="836712"/>
            <a:ext cx="1101455" cy="646331"/>
          </a:xfrm>
          <a:prstGeom prst="rect">
            <a:avLst/>
          </a:prstGeom>
          <a:noFill/>
        </p:spPr>
        <p:txBody>
          <a:bodyPr wrap="none" rtlCol="0">
            <a:spAutoFit/>
          </a:bodyPr>
          <a:lstStyle/>
          <a:p>
            <a:pPr algn="ctr"/>
            <a:r>
              <a:rPr lang="el-GR" b="1" dirty="0" err="1">
                <a:solidFill>
                  <a:srgbClr val="FF0000"/>
                </a:solidFill>
              </a:rPr>
              <a:t>Κοιλ</a:t>
            </a:r>
            <a:r>
              <a:rPr lang="en-US" b="1" dirty="0" err="1">
                <a:solidFill>
                  <a:srgbClr val="FF0000"/>
                </a:solidFill>
              </a:rPr>
              <a:t>ά</a:t>
            </a:r>
            <a:r>
              <a:rPr lang="el-GR" b="1" dirty="0">
                <a:solidFill>
                  <a:srgbClr val="FF0000"/>
                </a:solidFill>
              </a:rPr>
              <a:t>δα</a:t>
            </a:r>
          </a:p>
          <a:p>
            <a:pPr algn="ctr"/>
            <a:r>
              <a:rPr lang="el-GR" b="1" dirty="0">
                <a:solidFill>
                  <a:srgbClr val="FF0000"/>
                </a:solidFill>
              </a:rPr>
              <a:t>0.8μ</a:t>
            </a:r>
            <a:r>
              <a:rPr lang="en-US" b="1" dirty="0">
                <a:solidFill>
                  <a:srgbClr val="FF0000"/>
                </a:solidFill>
              </a:rPr>
              <a:t>m</a:t>
            </a:r>
          </a:p>
        </p:txBody>
      </p:sp>
      <p:sp>
        <p:nvSpPr>
          <p:cNvPr id="28" name="TextBox 27">
            <a:extLst>
              <a:ext uri="{FF2B5EF4-FFF2-40B4-BE49-F238E27FC236}">
                <a16:creationId xmlns:a16="http://schemas.microsoft.com/office/drawing/2014/main" id="{43A2B530-018B-3E43-B3E1-A8D1C19232C1}"/>
              </a:ext>
            </a:extLst>
          </p:cNvPr>
          <p:cNvSpPr txBox="1"/>
          <p:nvPr/>
        </p:nvSpPr>
        <p:spPr>
          <a:xfrm>
            <a:off x="2915816" y="836712"/>
            <a:ext cx="1101455" cy="646331"/>
          </a:xfrm>
          <a:prstGeom prst="rect">
            <a:avLst/>
          </a:prstGeom>
          <a:noFill/>
        </p:spPr>
        <p:txBody>
          <a:bodyPr wrap="none" rtlCol="0">
            <a:spAutoFit/>
          </a:bodyPr>
          <a:lstStyle/>
          <a:p>
            <a:pPr algn="ctr"/>
            <a:r>
              <a:rPr lang="el-GR" b="1" dirty="0" err="1">
                <a:solidFill>
                  <a:srgbClr val="FF0000"/>
                </a:solidFill>
              </a:rPr>
              <a:t>Κοιλ</a:t>
            </a:r>
            <a:r>
              <a:rPr lang="en-US" b="1" dirty="0" err="1">
                <a:solidFill>
                  <a:srgbClr val="FF0000"/>
                </a:solidFill>
              </a:rPr>
              <a:t>ά</a:t>
            </a:r>
            <a:r>
              <a:rPr lang="el-GR" b="1" dirty="0">
                <a:solidFill>
                  <a:srgbClr val="FF0000"/>
                </a:solidFill>
              </a:rPr>
              <a:t>δα</a:t>
            </a:r>
          </a:p>
          <a:p>
            <a:pPr algn="ctr"/>
            <a:r>
              <a:rPr lang="el-GR" b="1" dirty="0">
                <a:solidFill>
                  <a:srgbClr val="FF0000"/>
                </a:solidFill>
              </a:rPr>
              <a:t>0.4μ</a:t>
            </a:r>
            <a:r>
              <a:rPr lang="en-US" b="1" dirty="0">
                <a:solidFill>
                  <a:srgbClr val="FF0000"/>
                </a:solidFill>
              </a:rPr>
              <a:t>m</a:t>
            </a:r>
          </a:p>
        </p:txBody>
      </p:sp>
      <p:sp>
        <p:nvSpPr>
          <p:cNvPr id="29" name="TextBox 28">
            <a:extLst>
              <a:ext uri="{FF2B5EF4-FFF2-40B4-BE49-F238E27FC236}">
                <a16:creationId xmlns:a16="http://schemas.microsoft.com/office/drawing/2014/main" id="{4C6D38CD-11B8-244C-B51D-6449D0327C8A}"/>
              </a:ext>
            </a:extLst>
          </p:cNvPr>
          <p:cNvSpPr txBox="1"/>
          <p:nvPr/>
        </p:nvSpPr>
        <p:spPr>
          <a:xfrm>
            <a:off x="5004048" y="836712"/>
            <a:ext cx="1101455" cy="646331"/>
          </a:xfrm>
          <a:prstGeom prst="rect">
            <a:avLst/>
          </a:prstGeom>
          <a:noFill/>
        </p:spPr>
        <p:txBody>
          <a:bodyPr wrap="none" rtlCol="0">
            <a:spAutoFit/>
          </a:bodyPr>
          <a:lstStyle/>
          <a:p>
            <a:pPr algn="ctr"/>
            <a:r>
              <a:rPr lang="el-GR" b="1" dirty="0" err="1">
                <a:solidFill>
                  <a:srgbClr val="FF0000"/>
                </a:solidFill>
              </a:rPr>
              <a:t>Κοιλ</a:t>
            </a:r>
            <a:r>
              <a:rPr lang="en-US" b="1" dirty="0" err="1">
                <a:solidFill>
                  <a:srgbClr val="FF0000"/>
                </a:solidFill>
              </a:rPr>
              <a:t>ά</a:t>
            </a:r>
            <a:r>
              <a:rPr lang="el-GR" b="1" dirty="0">
                <a:solidFill>
                  <a:srgbClr val="FF0000"/>
                </a:solidFill>
              </a:rPr>
              <a:t>δα</a:t>
            </a:r>
          </a:p>
          <a:p>
            <a:pPr algn="ctr"/>
            <a:r>
              <a:rPr lang="el-GR" b="1" dirty="0">
                <a:solidFill>
                  <a:srgbClr val="FF0000"/>
                </a:solidFill>
              </a:rPr>
              <a:t>0.2μ</a:t>
            </a:r>
            <a:r>
              <a:rPr lang="en-US" b="1" dirty="0">
                <a:solidFill>
                  <a:srgbClr val="FF0000"/>
                </a:solidFill>
              </a:rPr>
              <a:t>m</a:t>
            </a:r>
          </a:p>
        </p:txBody>
      </p:sp>
      <p:sp>
        <p:nvSpPr>
          <p:cNvPr id="30" name="TextBox 29">
            <a:extLst>
              <a:ext uri="{FF2B5EF4-FFF2-40B4-BE49-F238E27FC236}">
                <a16:creationId xmlns:a16="http://schemas.microsoft.com/office/drawing/2014/main" id="{87FB8EAE-2F36-1F4F-9CEB-EA36A4E80912}"/>
              </a:ext>
            </a:extLst>
          </p:cNvPr>
          <p:cNvSpPr txBox="1"/>
          <p:nvPr/>
        </p:nvSpPr>
        <p:spPr>
          <a:xfrm>
            <a:off x="7164288" y="836712"/>
            <a:ext cx="1101455" cy="646331"/>
          </a:xfrm>
          <a:prstGeom prst="rect">
            <a:avLst/>
          </a:prstGeom>
          <a:noFill/>
        </p:spPr>
        <p:txBody>
          <a:bodyPr wrap="none" rtlCol="0">
            <a:spAutoFit/>
          </a:bodyPr>
          <a:lstStyle/>
          <a:p>
            <a:pPr algn="ctr"/>
            <a:r>
              <a:rPr lang="el-GR" b="1" dirty="0" err="1">
                <a:solidFill>
                  <a:srgbClr val="FF0000"/>
                </a:solidFill>
              </a:rPr>
              <a:t>Κοιλ</a:t>
            </a:r>
            <a:r>
              <a:rPr lang="en-US" b="1" dirty="0" err="1">
                <a:solidFill>
                  <a:srgbClr val="FF0000"/>
                </a:solidFill>
              </a:rPr>
              <a:t>ά</a:t>
            </a:r>
            <a:r>
              <a:rPr lang="el-GR" b="1" dirty="0">
                <a:solidFill>
                  <a:srgbClr val="FF0000"/>
                </a:solidFill>
              </a:rPr>
              <a:t>δα</a:t>
            </a:r>
          </a:p>
          <a:p>
            <a:pPr algn="ctr"/>
            <a:r>
              <a:rPr lang="el-GR" b="1" dirty="0">
                <a:solidFill>
                  <a:srgbClr val="FF0000"/>
                </a:solidFill>
              </a:rPr>
              <a:t>0.15μ</a:t>
            </a:r>
            <a:r>
              <a:rPr lang="en-US" b="1" dirty="0">
                <a:solidFill>
                  <a:srgbClr val="FF0000"/>
                </a:solidFill>
              </a:rPr>
              <a:t>m</a:t>
            </a:r>
          </a:p>
        </p:txBody>
      </p:sp>
      <p:sp>
        <p:nvSpPr>
          <p:cNvPr id="21" name="Half Frame 20">
            <a:extLst>
              <a:ext uri="{FF2B5EF4-FFF2-40B4-BE49-F238E27FC236}">
                <a16:creationId xmlns:a16="http://schemas.microsoft.com/office/drawing/2014/main" id="{078C4D94-4841-B44D-A1C9-8B8EC0B2DA5F}"/>
              </a:ext>
            </a:extLst>
          </p:cNvPr>
          <p:cNvSpPr/>
          <p:nvPr/>
        </p:nvSpPr>
        <p:spPr>
          <a:xfrm rot="8057912">
            <a:off x="2006220" y="944208"/>
            <a:ext cx="372761" cy="372761"/>
          </a:xfrm>
          <a:prstGeom prst="halfFrame">
            <a:avLst>
              <a:gd name="adj1" fmla="val 20506"/>
              <a:gd name="adj2" fmla="val 2157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Half Frame 31">
            <a:extLst>
              <a:ext uri="{FF2B5EF4-FFF2-40B4-BE49-F238E27FC236}">
                <a16:creationId xmlns:a16="http://schemas.microsoft.com/office/drawing/2014/main" id="{FD857A59-8660-034C-B34F-66F3EA766B4B}"/>
              </a:ext>
            </a:extLst>
          </p:cNvPr>
          <p:cNvSpPr/>
          <p:nvPr/>
        </p:nvSpPr>
        <p:spPr>
          <a:xfrm rot="8057912">
            <a:off x="4217135" y="944209"/>
            <a:ext cx="372761" cy="372761"/>
          </a:xfrm>
          <a:prstGeom prst="halfFrame">
            <a:avLst>
              <a:gd name="adj1" fmla="val 20506"/>
              <a:gd name="adj2" fmla="val 2157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Half Frame 33">
            <a:extLst>
              <a:ext uri="{FF2B5EF4-FFF2-40B4-BE49-F238E27FC236}">
                <a16:creationId xmlns:a16="http://schemas.microsoft.com/office/drawing/2014/main" id="{06B977B4-BF3A-E94C-B97F-528ACC49B520}"/>
              </a:ext>
            </a:extLst>
          </p:cNvPr>
          <p:cNvSpPr/>
          <p:nvPr/>
        </p:nvSpPr>
        <p:spPr>
          <a:xfrm rot="8057912">
            <a:off x="6494008" y="944209"/>
            <a:ext cx="372761" cy="372761"/>
          </a:xfrm>
          <a:prstGeom prst="halfFrame">
            <a:avLst>
              <a:gd name="adj1" fmla="val 20506"/>
              <a:gd name="adj2" fmla="val 2157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84000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22</a:t>
            </a:fld>
            <a:endParaRPr lang="en-US" dirty="0"/>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sp>
        <p:nvSpPr>
          <p:cNvPr id="3" name="Title 2">
            <a:extLst>
              <a:ext uri="{FF2B5EF4-FFF2-40B4-BE49-F238E27FC236}">
                <a16:creationId xmlns:a16="http://schemas.microsoft.com/office/drawing/2014/main" id="{CE0CFF7D-E9E7-F44B-811E-243B50AEE9EE}"/>
              </a:ext>
            </a:extLst>
          </p:cNvPr>
          <p:cNvSpPr>
            <a:spLocks noGrp="1"/>
          </p:cNvSpPr>
          <p:nvPr>
            <p:ph type="title"/>
          </p:nvPr>
        </p:nvSpPr>
        <p:spPr>
          <a:xfrm>
            <a:off x="519113" y="1796811"/>
            <a:ext cx="8229600" cy="1143000"/>
          </a:xfrm>
        </p:spPr>
        <p:txBody>
          <a:bodyPr/>
          <a:lstStyle/>
          <a:p>
            <a:r>
              <a:rPr lang="en-GR" dirty="0"/>
              <a:t>END</a:t>
            </a:r>
          </a:p>
        </p:txBody>
      </p:sp>
    </p:spTree>
    <p:extLst>
      <p:ext uri="{BB962C8B-B14F-4D97-AF65-F5344CB8AC3E}">
        <p14:creationId xmlns:p14="http://schemas.microsoft.com/office/powerpoint/2010/main" val="3185440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 name="Slide Number Placeholder 6"/>
          <p:cNvSpPr>
            <a:spLocks noGrp="1"/>
          </p:cNvSpPr>
          <p:nvPr>
            <p:ph type="sldNum" sz="quarter" idx="12"/>
          </p:nvPr>
        </p:nvSpPr>
        <p:spPr/>
        <p:txBody>
          <a:bodyPr/>
          <a:lstStyle/>
          <a:p>
            <a:pPr>
              <a:defRPr/>
            </a:pPr>
            <a:fld id="{E37B4134-4358-4571-908B-2A6C0EA7F9F6}" type="slidenum">
              <a:rPr lang="en-US" smtClean="0">
                <a:latin typeface="Arial" pitchFamily="34" charset="0"/>
              </a:rPr>
              <a:pPr>
                <a:defRPr/>
              </a:pPr>
              <a:t>3</a:t>
            </a:fld>
            <a:endParaRPr lang="en-US">
              <a:latin typeface="Arial" pitchFamily="34" charset="0"/>
            </a:endParaRPr>
          </a:p>
        </p:txBody>
      </p:sp>
      <p:sp>
        <p:nvSpPr>
          <p:cNvPr id="61442" name="AutoShape 2"/>
          <p:cNvSpPr>
            <a:spLocks noChangeArrowheads="1"/>
          </p:cNvSpPr>
          <p:nvPr/>
        </p:nvSpPr>
        <p:spPr bwMode="auto">
          <a:xfrm>
            <a:off x="1936750" y="3502025"/>
            <a:ext cx="7092950" cy="2519363"/>
          </a:xfrm>
          <a:prstGeom prst="roundRect">
            <a:avLst>
              <a:gd name="adj" fmla="val 16667"/>
            </a:avLst>
          </a:prstGeom>
          <a:solidFill>
            <a:srgbClr val="FF9933">
              <a:alpha val="39999"/>
            </a:srgbClr>
          </a:solidFill>
          <a:ln w="9525">
            <a:solidFill>
              <a:schemeClr val="tx1"/>
            </a:solidFill>
            <a:prstDash val="dash"/>
            <a:round/>
            <a:headEnd/>
            <a:tailEnd/>
          </a:ln>
        </p:spPr>
        <p:txBody>
          <a:bodyPr wrap="none" anchor="ctr"/>
          <a:lstStyle/>
          <a:p>
            <a:endParaRPr lang="el-GR" dirty="0">
              <a:latin typeface="Arial"/>
              <a:cs typeface="Arial"/>
            </a:endParaRPr>
          </a:p>
        </p:txBody>
      </p:sp>
      <p:sp>
        <p:nvSpPr>
          <p:cNvPr id="61443" name="AutoShape 3"/>
          <p:cNvSpPr>
            <a:spLocks noChangeArrowheads="1"/>
          </p:cNvSpPr>
          <p:nvPr/>
        </p:nvSpPr>
        <p:spPr bwMode="auto">
          <a:xfrm>
            <a:off x="395288" y="1216025"/>
            <a:ext cx="7272337" cy="2232025"/>
          </a:xfrm>
          <a:prstGeom prst="roundRect">
            <a:avLst>
              <a:gd name="adj" fmla="val 16667"/>
            </a:avLst>
          </a:prstGeom>
          <a:solidFill>
            <a:srgbClr val="FF5050">
              <a:alpha val="39999"/>
            </a:srgbClr>
          </a:solidFill>
          <a:ln w="9525">
            <a:solidFill>
              <a:schemeClr val="tx1"/>
            </a:solidFill>
            <a:prstDash val="dash"/>
            <a:round/>
            <a:headEnd/>
            <a:tailEnd/>
          </a:ln>
        </p:spPr>
        <p:txBody>
          <a:bodyPr wrap="none" anchor="ctr"/>
          <a:lstStyle/>
          <a:p>
            <a:endParaRPr lang="el-GR"/>
          </a:p>
        </p:txBody>
      </p:sp>
      <p:grpSp>
        <p:nvGrpSpPr>
          <p:cNvPr id="2" name="Organization Chart 6"/>
          <p:cNvGrpSpPr>
            <a:grpSpLocks/>
          </p:cNvGrpSpPr>
          <p:nvPr/>
        </p:nvGrpSpPr>
        <p:grpSpPr bwMode="auto">
          <a:xfrm>
            <a:off x="4427538" y="3592513"/>
            <a:ext cx="4411662" cy="2406650"/>
            <a:chOff x="2660" y="2285"/>
            <a:chExt cx="2779" cy="1516"/>
          </a:xfrm>
        </p:grpSpPr>
        <p:cxnSp>
          <p:nvCxnSpPr>
            <p:cNvPr id="285700" name="_s285700"/>
            <p:cNvCxnSpPr>
              <a:cxnSpLocks noChangeShapeType="1"/>
              <a:stCxn id="5" idx="1"/>
              <a:endCxn id="4" idx="2"/>
            </p:cNvCxnSpPr>
            <p:nvPr/>
          </p:nvCxnSpPr>
          <p:spPr bwMode="auto">
            <a:xfrm rot="10800000">
              <a:off x="4176" y="3345"/>
              <a:ext cx="144" cy="288"/>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85701" name="_s285701"/>
            <p:cNvCxnSpPr>
              <a:cxnSpLocks noChangeShapeType="1"/>
              <a:stCxn id="4" idx="1"/>
              <a:endCxn id="3" idx="2"/>
            </p:cNvCxnSpPr>
            <p:nvPr/>
          </p:nvCxnSpPr>
          <p:spPr bwMode="auto">
            <a:xfrm rot="10800000">
              <a:off x="3249" y="2573"/>
              <a:ext cx="130" cy="452"/>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3" name="_s285702"/>
            <p:cNvSpPr>
              <a:spLocks noChangeArrowheads="1"/>
            </p:cNvSpPr>
            <p:nvPr/>
          </p:nvSpPr>
          <p:spPr bwMode="auto">
            <a:xfrm>
              <a:off x="2660" y="2285"/>
              <a:ext cx="1177" cy="288"/>
            </a:xfrm>
            <a:prstGeom prst="roundRect">
              <a:avLst>
                <a:gd name="adj" fmla="val 16667"/>
              </a:avLst>
            </a:prstGeom>
            <a:solidFill>
              <a:schemeClr val="accent1"/>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chemeClr val="tx1"/>
                  </a:solidFill>
                  <a:effectLst/>
                  <a:latin typeface="Arial"/>
                  <a:cs typeface="Arial"/>
                </a:rPr>
                <a:t>Γλώσσα Μηχανής</a:t>
              </a:r>
              <a:endParaRPr kumimoji="0" lang="en-US" sz="1800" b="1" i="0" u="none" strike="noStrike" cap="none" normalizeH="0" baseline="0" dirty="0">
                <a:ln>
                  <a:noFill/>
                </a:ln>
                <a:solidFill>
                  <a:schemeClr val="tx1"/>
                </a:solidFill>
                <a:effectLst/>
                <a:latin typeface="Arial"/>
                <a:cs typeface="Arial"/>
              </a:endParaRPr>
            </a:p>
          </p:txBody>
        </p:sp>
        <p:sp>
          <p:nvSpPr>
            <p:cNvPr id="4" name="_s285703"/>
            <p:cNvSpPr>
              <a:spLocks noChangeArrowheads="1"/>
            </p:cNvSpPr>
            <p:nvPr/>
          </p:nvSpPr>
          <p:spPr bwMode="auto">
            <a:xfrm>
              <a:off x="3379" y="2704"/>
              <a:ext cx="1594" cy="641"/>
            </a:xfrm>
            <a:prstGeom prst="roundRect">
              <a:avLst>
                <a:gd name="adj" fmla="val 16667"/>
              </a:avLst>
            </a:prstGeom>
            <a:solidFill>
              <a:schemeClr val="accent1"/>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chemeClr val="tx1"/>
                  </a:solidFill>
                  <a:effectLst/>
                  <a:latin typeface="Arial"/>
                  <a:cs typeface="Arial"/>
                </a:rPr>
                <a:t>Μικρολειτουργίες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chemeClr val="tx1"/>
                  </a:solidFill>
                  <a:effectLst/>
                  <a:latin typeface="Arial"/>
                  <a:cs typeface="Arial"/>
                </a:rPr>
                <a:t>&amp;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chemeClr val="tx1"/>
                  </a:solidFill>
                  <a:effectLst/>
                  <a:latin typeface="Arial"/>
                  <a:cs typeface="Arial"/>
                </a:rPr>
                <a:t>Μικροπρογραμματισμός</a:t>
              </a:r>
              <a:endParaRPr kumimoji="0" lang="en-US" sz="1800" b="1" i="0" u="none" strike="noStrike" cap="none" normalizeH="0" baseline="0">
                <a:ln>
                  <a:noFill/>
                </a:ln>
                <a:solidFill>
                  <a:schemeClr val="tx1"/>
                </a:solidFill>
                <a:effectLst/>
                <a:latin typeface="Arial"/>
                <a:cs typeface="Arial"/>
              </a:endParaRPr>
            </a:p>
          </p:txBody>
        </p:sp>
        <p:sp>
          <p:nvSpPr>
            <p:cNvPr id="5" name="_s285704"/>
            <p:cNvSpPr>
              <a:spLocks noChangeArrowheads="1"/>
            </p:cNvSpPr>
            <p:nvPr/>
          </p:nvSpPr>
          <p:spPr bwMode="auto">
            <a:xfrm>
              <a:off x="4320" y="3489"/>
              <a:ext cx="1119" cy="288"/>
            </a:xfrm>
            <a:prstGeom prst="roundRect">
              <a:avLst>
                <a:gd name="adj" fmla="val 16667"/>
              </a:avLst>
            </a:prstGeom>
            <a:solidFill>
              <a:schemeClr val="accent1"/>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chemeClr val="tx1"/>
                  </a:solidFill>
                  <a:effectLst/>
                  <a:latin typeface="Arial"/>
                  <a:cs typeface="Arial"/>
                </a:rPr>
                <a:t>Ψηφιακή Λογική</a:t>
              </a:r>
              <a:endParaRPr kumimoji="0" lang="en-US" sz="1800" b="1" i="0" u="none" strike="noStrike" cap="none" normalizeH="0" baseline="0">
                <a:ln>
                  <a:noFill/>
                </a:ln>
                <a:solidFill>
                  <a:schemeClr val="tx1"/>
                </a:solidFill>
                <a:effectLst/>
                <a:latin typeface="Arial"/>
                <a:cs typeface="Arial"/>
              </a:endParaRPr>
            </a:p>
          </p:txBody>
        </p:sp>
      </p:grpSp>
      <p:grpSp>
        <p:nvGrpSpPr>
          <p:cNvPr id="6" name="Organization Chart 13"/>
          <p:cNvGrpSpPr>
            <a:grpSpLocks/>
          </p:cNvGrpSpPr>
          <p:nvPr/>
        </p:nvGrpSpPr>
        <p:grpSpPr bwMode="auto">
          <a:xfrm>
            <a:off x="539750" y="1000125"/>
            <a:ext cx="4572000" cy="2376488"/>
            <a:chOff x="268" y="1298"/>
            <a:chExt cx="4918" cy="1302"/>
          </a:xfrm>
        </p:grpSpPr>
        <p:cxnSp>
          <p:nvCxnSpPr>
            <p:cNvPr id="285707" name="_s285707"/>
            <p:cNvCxnSpPr>
              <a:cxnSpLocks noChangeShapeType="1"/>
              <a:stCxn id="9" idx="1"/>
              <a:endCxn id="8" idx="2"/>
            </p:cNvCxnSpPr>
            <p:nvPr/>
          </p:nvCxnSpPr>
          <p:spPr bwMode="auto">
            <a:xfrm rot="10800000">
              <a:off x="3019" y="2171"/>
              <a:ext cx="143" cy="286"/>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85708" name="_s285708"/>
            <p:cNvCxnSpPr>
              <a:cxnSpLocks noChangeShapeType="1"/>
              <a:stCxn id="8" idx="1"/>
              <a:endCxn id="7" idx="2"/>
            </p:cNvCxnSpPr>
            <p:nvPr/>
          </p:nvCxnSpPr>
          <p:spPr bwMode="auto">
            <a:xfrm rot="10800000">
              <a:off x="1581" y="1740"/>
              <a:ext cx="144" cy="288"/>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7" name="_s285709"/>
            <p:cNvSpPr>
              <a:spLocks noChangeArrowheads="1"/>
            </p:cNvSpPr>
            <p:nvPr/>
          </p:nvSpPr>
          <p:spPr bwMode="auto">
            <a:xfrm>
              <a:off x="268" y="1298"/>
              <a:ext cx="2627" cy="442"/>
            </a:xfrm>
            <a:prstGeom prst="roundRect">
              <a:avLst>
                <a:gd name="adj" fmla="val 16667"/>
              </a:avLst>
            </a:prstGeom>
            <a:solidFill>
              <a:schemeClr val="accent1"/>
            </a:solidFill>
            <a:ln w="9525">
              <a:solidFill>
                <a:schemeClr val="tx1"/>
              </a:solidFill>
              <a:round/>
              <a:headEnd/>
              <a:tailEnd/>
            </a:ln>
          </p:spPr>
          <p:txBody>
            <a:bodyPr vert="horz" wrap="none" lIns="34181" tIns="17091" rIns="34181" bIns="1709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dirty="0">
                  <a:ln>
                    <a:noFill/>
                  </a:ln>
                  <a:solidFill>
                    <a:schemeClr val="tx1"/>
                  </a:solidFill>
                  <a:effectLst/>
                  <a:latin typeface="Arial"/>
                  <a:cs typeface="Arial"/>
                </a:rPr>
                <a:t>Εφαρμογές</a:t>
              </a:r>
              <a:endParaRPr kumimoji="0" lang="en-US" sz="1200" b="1" i="0" u="none" strike="noStrike" cap="none" normalizeH="0" baseline="0" dirty="0">
                <a:ln>
                  <a:noFill/>
                </a:ln>
                <a:solidFill>
                  <a:schemeClr val="tx1"/>
                </a:solidFill>
                <a:effectLst/>
                <a:latin typeface="Arial"/>
                <a:cs typeface="Arial"/>
              </a:endParaRPr>
            </a:p>
          </p:txBody>
        </p:sp>
        <p:sp>
          <p:nvSpPr>
            <p:cNvPr id="8" name="_s285710"/>
            <p:cNvSpPr>
              <a:spLocks noChangeArrowheads="1"/>
            </p:cNvSpPr>
            <p:nvPr/>
          </p:nvSpPr>
          <p:spPr bwMode="auto">
            <a:xfrm>
              <a:off x="1725" y="1884"/>
              <a:ext cx="2589" cy="287"/>
            </a:xfrm>
            <a:prstGeom prst="roundRect">
              <a:avLst>
                <a:gd name="adj" fmla="val 16667"/>
              </a:avLst>
            </a:prstGeom>
            <a:solidFill>
              <a:schemeClr val="accent1"/>
            </a:solidFill>
            <a:ln w="9525">
              <a:solidFill>
                <a:schemeClr val="tx1"/>
              </a:solidFill>
              <a:round/>
              <a:headEnd/>
              <a:tailEnd/>
            </a:ln>
          </p:spPr>
          <p:txBody>
            <a:bodyPr vert="horz" wrap="none" lIns="34181" tIns="17091" rIns="34181" bIns="1709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Arial"/>
                  <a:cs typeface="Arial"/>
                </a:rPr>
                <a:t>Γλώσσες Προγραμματισμού</a:t>
              </a:r>
              <a:endParaRPr kumimoji="0" lang="en-US" sz="1100" b="1" i="0" u="none" strike="noStrike" cap="none" normalizeH="0" baseline="0">
                <a:ln>
                  <a:noFill/>
                </a:ln>
                <a:solidFill>
                  <a:schemeClr val="tx1"/>
                </a:solidFill>
                <a:effectLst/>
                <a:latin typeface="Arial"/>
                <a:cs typeface="Arial"/>
              </a:endParaRPr>
            </a:p>
          </p:txBody>
        </p:sp>
        <p:sp>
          <p:nvSpPr>
            <p:cNvPr id="9" name="_s285711"/>
            <p:cNvSpPr>
              <a:spLocks noChangeArrowheads="1"/>
            </p:cNvSpPr>
            <p:nvPr/>
          </p:nvSpPr>
          <p:spPr bwMode="auto">
            <a:xfrm>
              <a:off x="3163" y="2315"/>
              <a:ext cx="2023" cy="285"/>
            </a:xfrm>
            <a:prstGeom prst="roundRect">
              <a:avLst>
                <a:gd name="adj" fmla="val 16667"/>
              </a:avLst>
            </a:prstGeom>
            <a:solidFill>
              <a:schemeClr val="accent1"/>
            </a:solidFill>
            <a:ln w="9525">
              <a:solidFill>
                <a:schemeClr val="tx1"/>
              </a:solidFill>
              <a:round/>
              <a:headEnd/>
              <a:tailEnd/>
            </a:ln>
          </p:spPr>
          <p:txBody>
            <a:bodyPr vert="horz" wrap="none" lIns="38840" tIns="19420" rIns="38840" bIns="194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Arial"/>
                  <a:cs typeface="Arial"/>
                </a:rPr>
                <a:t>Λειτουργικό Σύστημα</a:t>
              </a:r>
              <a:endParaRPr kumimoji="0" lang="en-US" sz="1100" b="1" i="0" u="none" strike="noStrike" cap="none" normalizeH="0" baseline="0">
                <a:ln>
                  <a:noFill/>
                </a:ln>
                <a:solidFill>
                  <a:schemeClr val="tx1"/>
                </a:solidFill>
                <a:effectLst/>
                <a:latin typeface="Arial"/>
                <a:cs typeface="Arial"/>
              </a:endParaRPr>
            </a:p>
          </p:txBody>
        </p:sp>
      </p:grpSp>
      <p:sp>
        <p:nvSpPr>
          <p:cNvPr id="2067" name="Line 20"/>
          <p:cNvSpPr>
            <a:spLocks noChangeShapeType="1"/>
          </p:cNvSpPr>
          <p:nvPr/>
        </p:nvSpPr>
        <p:spPr bwMode="auto">
          <a:xfrm>
            <a:off x="4211638" y="3376613"/>
            <a:ext cx="0" cy="0"/>
          </a:xfrm>
          <a:prstGeom prst="line">
            <a:avLst/>
          </a:prstGeom>
          <a:noFill/>
          <a:ln w="9525">
            <a:solidFill>
              <a:schemeClr val="tx1"/>
            </a:solidFill>
            <a:round/>
            <a:headEnd/>
            <a:tailEnd/>
          </a:ln>
        </p:spPr>
        <p:txBody>
          <a:bodyPr/>
          <a:lstStyle/>
          <a:p>
            <a:endParaRPr lang="el-GR"/>
          </a:p>
        </p:txBody>
      </p:sp>
      <p:sp>
        <p:nvSpPr>
          <p:cNvPr id="61461" name="Line 21"/>
          <p:cNvSpPr>
            <a:spLocks noChangeShapeType="1"/>
          </p:cNvSpPr>
          <p:nvPr/>
        </p:nvSpPr>
        <p:spPr bwMode="auto">
          <a:xfrm>
            <a:off x="4140200" y="3376613"/>
            <a:ext cx="0" cy="431800"/>
          </a:xfrm>
          <a:prstGeom prst="line">
            <a:avLst/>
          </a:prstGeom>
          <a:noFill/>
          <a:ln w="28575">
            <a:solidFill>
              <a:schemeClr val="tx1"/>
            </a:solidFill>
            <a:round/>
            <a:headEnd/>
            <a:tailEnd/>
          </a:ln>
        </p:spPr>
        <p:txBody>
          <a:bodyPr/>
          <a:lstStyle/>
          <a:p>
            <a:endParaRPr lang="el-GR"/>
          </a:p>
        </p:txBody>
      </p:sp>
      <p:sp>
        <p:nvSpPr>
          <p:cNvPr id="61462" name="Line 22"/>
          <p:cNvSpPr>
            <a:spLocks noChangeShapeType="1"/>
          </p:cNvSpPr>
          <p:nvPr/>
        </p:nvSpPr>
        <p:spPr bwMode="auto">
          <a:xfrm>
            <a:off x="4140200" y="3808413"/>
            <a:ext cx="287338" cy="0"/>
          </a:xfrm>
          <a:prstGeom prst="line">
            <a:avLst/>
          </a:prstGeom>
          <a:noFill/>
          <a:ln w="28575">
            <a:solidFill>
              <a:schemeClr val="tx1"/>
            </a:solidFill>
            <a:round/>
            <a:headEnd/>
            <a:tailEnd/>
          </a:ln>
        </p:spPr>
        <p:txBody>
          <a:bodyPr/>
          <a:lstStyle/>
          <a:p>
            <a:endParaRPr lang="el-GR"/>
          </a:p>
        </p:txBody>
      </p:sp>
      <p:sp>
        <p:nvSpPr>
          <p:cNvPr id="16" name="Rectangle 2"/>
          <p:cNvSpPr txBox="1">
            <a:spLocks noChangeArrowheads="1"/>
          </p:cNvSpPr>
          <p:nvPr/>
        </p:nvSpPr>
        <p:spPr>
          <a:xfrm>
            <a:off x="457200" y="0"/>
            <a:ext cx="8229600" cy="857250"/>
          </a:xfrm>
          <a:prstGeom prst="rect">
            <a:avLst/>
          </a:prstGeom>
        </p:spPr>
        <p:txBody>
          <a:bodyPr/>
          <a:lstStyle/>
          <a:p>
            <a:pPr algn="ctr" eaLnBrk="0" hangingPunct="0">
              <a:defRPr/>
            </a:pPr>
            <a:r>
              <a:rPr lang="el-GR" sz="4400" dirty="0">
                <a:latin typeface="+mj-lt"/>
                <a:ea typeface="+mj-ea"/>
                <a:cs typeface="+mj-cs"/>
              </a:rPr>
              <a:t>Προγραμματισμός σε Η/Υ</a:t>
            </a:r>
            <a:endParaRPr lang="en-US" sz="4400" dirty="0">
              <a:latin typeface="+mj-lt"/>
              <a:ea typeface="+mj-ea"/>
              <a:cs typeface="+mj-cs"/>
            </a:endParaRPr>
          </a:p>
        </p:txBody>
      </p:sp>
      <p:sp>
        <p:nvSpPr>
          <p:cNvPr id="2073" name="Line 4"/>
          <p:cNvSpPr>
            <a:spLocks noChangeShapeType="1"/>
          </p:cNvSpPr>
          <p:nvPr/>
        </p:nvSpPr>
        <p:spPr bwMode="auto">
          <a:xfrm>
            <a:off x="395288" y="714375"/>
            <a:ext cx="8353425" cy="0"/>
          </a:xfrm>
          <a:prstGeom prst="line">
            <a:avLst/>
          </a:prstGeom>
          <a:noFill/>
          <a:ln w="38100">
            <a:solidFill>
              <a:srgbClr val="99FF33"/>
            </a:solidFill>
            <a:round/>
            <a:headEnd/>
            <a:tailEnd/>
          </a:ln>
        </p:spPr>
        <p:txBody>
          <a:bodyPr/>
          <a:lstStyle/>
          <a:p>
            <a:endParaRPr lang="el-GR"/>
          </a:p>
        </p:txBody>
      </p:sp>
      <p:grpSp>
        <p:nvGrpSpPr>
          <p:cNvPr id="20" name="Group 19">
            <a:extLst>
              <a:ext uri="{FF2B5EF4-FFF2-40B4-BE49-F238E27FC236}">
                <a16:creationId xmlns:a16="http://schemas.microsoft.com/office/drawing/2014/main" id="{3F56A57D-DED1-4140-9ECB-6DC02C5D0040}"/>
              </a:ext>
            </a:extLst>
          </p:cNvPr>
          <p:cNvGrpSpPr/>
          <p:nvPr/>
        </p:nvGrpSpPr>
        <p:grpSpPr>
          <a:xfrm>
            <a:off x="2981931" y="621001"/>
            <a:ext cx="1665734" cy="1257063"/>
            <a:chOff x="2981931" y="621001"/>
            <a:chExt cx="1665734" cy="1257063"/>
          </a:xfrm>
        </p:grpSpPr>
        <p:pic>
          <p:nvPicPr>
            <p:cNvPr id="24" name="Picture 6" descr="http://fc03.deviantart.net/fs22/f/2008/022/4/7/Car_GUI_preview_by_upiir.jpg">
              <a:extLst>
                <a:ext uri="{FF2B5EF4-FFF2-40B4-BE49-F238E27FC236}">
                  <a16:creationId xmlns:a16="http://schemas.microsoft.com/office/drawing/2014/main" id="{9B66F4CA-9E45-9643-B9E4-F1E6D5D251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9459" y="621001"/>
              <a:ext cx="1378206" cy="125706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2" name="Straight Connector 11">
              <a:extLst>
                <a:ext uri="{FF2B5EF4-FFF2-40B4-BE49-F238E27FC236}">
                  <a16:creationId xmlns:a16="http://schemas.microsoft.com/office/drawing/2014/main" id="{CD4E2102-E0FB-3040-85C3-57B2566AD95C}"/>
                </a:ext>
              </a:extLst>
            </p:cNvPr>
            <p:cNvCxnSpPr>
              <a:endCxn id="7" idx="3"/>
            </p:cNvCxnSpPr>
            <p:nvPr/>
          </p:nvCxnSpPr>
          <p:spPr>
            <a:xfrm flipH="1">
              <a:off x="2981931" y="1261808"/>
              <a:ext cx="277399" cy="14170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992A821-0B32-2A4B-86D8-3C72A52F7590}"/>
              </a:ext>
            </a:extLst>
          </p:cNvPr>
          <p:cNvGrpSpPr/>
          <p:nvPr/>
        </p:nvGrpSpPr>
        <p:grpSpPr>
          <a:xfrm>
            <a:off x="4301099" y="872374"/>
            <a:ext cx="2996992" cy="1923214"/>
            <a:chOff x="4301099" y="872374"/>
            <a:chExt cx="2996992" cy="1923214"/>
          </a:xfrm>
        </p:grpSpPr>
        <p:pic>
          <p:nvPicPr>
            <p:cNvPr id="25" name="Picture 4" descr="http://www.mathworks.com/help/matlab/matlab_prog/var_rename2.png">
              <a:extLst>
                <a:ext uri="{FF2B5EF4-FFF2-40B4-BE49-F238E27FC236}">
                  <a16:creationId xmlns:a16="http://schemas.microsoft.com/office/drawing/2014/main" id="{4C1A6E99-962A-AE4D-B978-63560165DD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9" t="460" r="34717" b="8674"/>
            <a:stretch/>
          </p:blipFill>
          <p:spPr bwMode="auto">
            <a:xfrm>
              <a:off x="5040813" y="872374"/>
              <a:ext cx="2257278" cy="192321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9" name="Straight Connector 28">
              <a:extLst>
                <a:ext uri="{FF2B5EF4-FFF2-40B4-BE49-F238E27FC236}">
                  <a16:creationId xmlns:a16="http://schemas.microsoft.com/office/drawing/2014/main" id="{98B358AB-FDE9-484A-AD49-F9B9F37EFCF6}"/>
                </a:ext>
              </a:extLst>
            </p:cNvPr>
            <p:cNvCxnSpPr>
              <a:cxnSpLocks/>
              <a:stCxn id="25" idx="1"/>
              <a:endCxn id="8" idx="3"/>
            </p:cNvCxnSpPr>
            <p:nvPr/>
          </p:nvCxnSpPr>
          <p:spPr>
            <a:xfrm flipH="1">
              <a:off x="4301099" y="1833981"/>
              <a:ext cx="739714" cy="497671"/>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43A19C8C-164A-7248-8CCF-6745876F5448}"/>
              </a:ext>
            </a:extLst>
          </p:cNvPr>
          <p:cNvGrpSpPr/>
          <p:nvPr/>
        </p:nvGrpSpPr>
        <p:grpSpPr>
          <a:xfrm>
            <a:off x="1121251" y="3564880"/>
            <a:ext cx="3306287" cy="1687216"/>
            <a:chOff x="1121251" y="3564880"/>
            <a:chExt cx="3306287" cy="1687216"/>
          </a:xfrm>
        </p:grpSpPr>
        <p:pic>
          <p:nvPicPr>
            <p:cNvPr id="10" name="Picture 9">
              <a:extLst>
                <a:ext uri="{FF2B5EF4-FFF2-40B4-BE49-F238E27FC236}">
                  <a16:creationId xmlns:a16="http://schemas.microsoft.com/office/drawing/2014/main" id="{E477D0C4-582A-AD43-AA1E-0F6BE914A5B6}"/>
                </a:ext>
              </a:extLst>
            </p:cNvPr>
            <p:cNvPicPr>
              <a:picLocks noChangeAspect="1"/>
            </p:cNvPicPr>
            <p:nvPr/>
          </p:nvPicPr>
          <p:blipFill>
            <a:blip r:embed="rId5"/>
            <a:stretch>
              <a:fillRect/>
            </a:stretch>
          </p:blipFill>
          <p:spPr>
            <a:xfrm>
              <a:off x="1121251" y="3564880"/>
              <a:ext cx="2208502" cy="1687216"/>
            </a:xfrm>
            <a:prstGeom prst="rect">
              <a:avLst/>
            </a:prstGeom>
          </p:spPr>
        </p:pic>
        <p:cxnSp>
          <p:nvCxnSpPr>
            <p:cNvPr id="32" name="Straight Connector 31">
              <a:extLst>
                <a:ext uri="{FF2B5EF4-FFF2-40B4-BE49-F238E27FC236}">
                  <a16:creationId xmlns:a16="http://schemas.microsoft.com/office/drawing/2014/main" id="{3BA36534-4798-C748-B05D-4519F6172ECE}"/>
                </a:ext>
              </a:extLst>
            </p:cNvPr>
            <p:cNvCxnSpPr>
              <a:cxnSpLocks/>
              <a:stCxn id="3" idx="1"/>
              <a:endCxn id="10" idx="3"/>
            </p:cNvCxnSpPr>
            <p:nvPr/>
          </p:nvCxnSpPr>
          <p:spPr>
            <a:xfrm flipH="1">
              <a:off x="3329753" y="3821113"/>
              <a:ext cx="1097785" cy="587375"/>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2564002-3F94-E842-A447-D522D8283F4E}"/>
              </a:ext>
            </a:extLst>
          </p:cNvPr>
          <p:cNvGrpSpPr/>
          <p:nvPr/>
        </p:nvGrpSpPr>
        <p:grpSpPr>
          <a:xfrm>
            <a:off x="1490734" y="4766470"/>
            <a:ext cx="4078216" cy="2032741"/>
            <a:chOff x="1490734" y="4766470"/>
            <a:chExt cx="4078216" cy="2032741"/>
          </a:xfrm>
        </p:grpSpPr>
        <p:pic>
          <p:nvPicPr>
            <p:cNvPr id="35" name="Picture 5">
              <a:extLst>
                <a:ext uri="{FF2B5EF4-FFF2-40B4-BE49-F238E27FC236}">
                  <a16:creationId xmlns:a16="http://schemas.microsoft.com/office/drawing/2014/main" id="{F509A8B8-1288-8E44-A0AC-D18A1DFA48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0734" y="5424540"/>
              <a:ext cx="3212944" cy="1374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6" name="Straight Connector 35">
              <a:extLst>
                <a:ext uri="{FF2B5EF4-FFF2-40B4-BE49-F238E27FC236}">
                  <a16:creationId xmlns:a16="http://schemas.microsoft.com/office/drawing/2014/main" id="{1BF67859-C65B-194F-AF62-4648AB8C88EF}"/>
                </a:ext>
              </a:extLst>
            </p:cNvPr>
            <p:cNvCxnSpPr>
              <a:cxnSpLocks/>
              <a:stCxn id="4" idx="1"/>
              <a:endCxn id="35" idx="3"/>
            </p:cNvCxnSpPr>
            <p:nvPr/>
          </p:nvCxnSpPr>
          <p:spPr>
            <a:xfrm flipH="1">
              <a:off x="4703678" y="4766470"/>
              <a:ext cx="865272" cy="1345406"/>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276C3A14-FD4C-944A-B4B4-6F94E53082D0}"/>
              </a:ext>
            </a:extLst>
          </p:cNvPr>
          <p:cNvGrpSpPr/>
          <p:nvPr/>
        </p:nvGrpSpPr>
        <p:grpSpPr>
          <a:xfrm>
            <a:off x="5181785" y="5732463"/>
            <a:ext cx="1923146" cy="989012"/>
            <a:chOff x="5181785" y="5732463"/>
            <a:chExt cx="1923146" cy="989012"/>
          </a:xfrm>
        </p:grpSpPr>
        <p:pic>
          <p:nvPicPr>
            <p:cNvPr id="27" name="Picture 26">
              <a:extLst>
                <a:ext uri="{FF2B5EF4-FFF2-40B4-BE49-F238E27FC236}">
                  <a16:creationId xmlns:a16="http://schemas.microsoft.com/office/drawing/2014/main" id="{CF2BA8F5-1F53-8440-8D71-A381B918FE38}"/>
                </a:ext>
              </a:extLst>
            </p:cNvPr>
            <p:cNvPicPr>
              <a:picLocks noChangeAspect="1"/>
            </p:cNvPicPr>
            <p:nvPr/>
          </p:nvPicPr>
          <p:blipFill>
            <a:blip r:embed="rId7"/>
            <a:stretch>
              <a:fillRect/>
            </a:stretch>
          </p:blipFill>
          <p:spPr>
            <a:xfrm>
              <a:off x="5181785" y="5971702"/>
              <a:ext cx="1923146" cy="749773"/>
            </a:xfrm>
            <a:prstGeom prst="rect">
              <a:avLst/>
            </a:prstGeom>
          </p:spPr>
        </p:pic>
        <p:cxnSp>
          <p:nvCxnSpPr>
            <p:cNvPr id="45" name="Straight Connector 44">
              <a:extLst>
                <a:ext uri="{FF2B5EF4-FFF2-40B4-BE49-F238E27FC236}">
                  <a16:creationId xmlns:a16="http://schemas.microsoft.com/office/drawing/2014/main" id="{E2DE13E7-8F6E-E646-AA80-48F55FE2ADD6}"/>
                </a:ext>
              </a:extLst>
            </p:cNvPr>
            <p:cNvCxnSpPr>
              <a:cxnSpLocks/>
              <a:stCxn id="5" idx="1"/>
              <a:endCxn id="27" idx="0"/>
            </p:cNvCxnSpPr>
            <p:nvPr/>
          </p:nvCxnSpPr>
          <p:spPr>
            <a:xfrm flipH="1">
              <a:off x="6143358" y="5732463"/>
              <a:ext cx="919430" cy="239239"/>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815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740964"/>
          </a:xfrm>
        </p:spPr>
        <p:txBody>
          <a:bodyPr/>
          <a:lstStyle/>
          <a:p>
            <a:r>
              <a:rPr lang="el-GR" b="1" dirty="0">
                <a:solidFill>
                  <a:srgbClr val="000000"/>
                </a:solidFill>
                <a:latin typeface="Arial" panose="020B0604020202020204" pitchFamily="34" charset="0"/>
                <a:cs typeface="Arial" panose="020B0604020202020204" pitchFamily="34" charset="0"/>
              </a:rPr>
              <a:t>Οργάνωση Υπολογιστών</a:t>
            </a:r>
            <a:endParaRPr lang="en-US" dirty="0">
              <a:latin typeface="Arial" panose="020B0604020202020204" pitchFamily="34" charset="0"/>
              <a:cs typeface="Arial" panose="020B0604020202020204" pitchFamily="34" charset="0"/>
            </a:endParaRPr>
          </a:p>
        </p:txBody>
      </p:sp>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4</a:t>
            </a:fld>
            <a:endParaRPr lang="en-US"/>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pic>
        <p:nvPicPr>
          <p:cNvPr id="3" name="Picture 2"/>
          <p:cNvPicPr>
            <a:picLocks noChangeAspect="1"/>
          </p:cNvPicPr>
          <p:nvPr/>
        </p:nvPicPr>
        <p:blipFill>
          <a:blip r:embed="rId3"/>
          <a:stretch>
            <a:fillRect/>
          </a:stretch>
        </p:blipFill>
        <p:spPr>
          <a:xfrm>
            <a:off x="4788024" y="2775761"/>
            <a:ext cx="4246537" cy="3029499"/>
          </a:xfrm>
          <a:prstGeom prst="rect">
            <a:avLst/>
          </a:prstGeom>
        </p:spPr>
      </p:pic>
      <p:sp>
        <p:nvSpPr>
          <p:cNvPr id="8" name="Rectangle 5">
            <a:extLst>
              <a:ext uri="{FF2B5EF4-FFF2-40B4-BE49-F238E27FC236}">
                <a16:creationId xmlns:a16="http://schemas.microsoft.com/office/drawing/2014/main" id="{624D907E-E17C-3442-B8C7-2885D2EA42CB}"/>
              </a:ext>
            </a:extLst>
          </p:cNvPr>
          <p:cNvSpPr txBox="1">
            <a:spLocks noChangeArrowheads="1"/>
          </p:cNvSpPr>
          <p:nvPr/>
        </p:nvSpPr>
        <p:spPr bwMode="auto">
          <a:xfrm>
            <a:off x="384956" y="1349203"/>
            <a:ext cx="8229600" cy="3344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ct val="50000"/>
              </a:spcAft>
              <a:buFont typeface="Wingdings" pitchFamily="2" charset="2"/>
              <a:buChar char="q"/>
              <a:defRPr/>
            </a:pPr>
            <a:r>
              <a:rPr lang="el-GR" sz="2000" dirty="0">
                <a:latin typeface="Times New Roman" charset="0"/>
              </a:rPr>
              <a:t>Τα 3 υποσυστήματα ενός υπολογιστή: </a:t>
            </a:r>
          </a:p>
          <a:p>
            <a:pPr marL="457200" lvl="1" indent="0">
              <a:spcAft>
                <a:spcPct val="50000"/>
              </a:spcAft>
              <a:buNone/>
              <a:defRPr/>
            </a:pPr>
            <a:r>
              <a:rPr lang="el-GR" sz="2000" dirty="0">
                <a:latin typeface="Times New Roman" charset="0"/>
              </a:rPr>
              <a:t>1. Κεντρική μονάδας επεξεργασίας (ΚΜΕ</a:t>
            </a:r>
            <a:r>
              <a:rPr lang="en-US" sz="2000" dirty="0">
                <a:latin typeface="Times New Roman" charset="0"/>
              </a:rPr>
              <a:t> / CPU</a:t>
            </a:r>
            <a:r>
              <a:rPr lang="el-GR" sz="2000" dirty="0">
                <a:latin typeface="Times New Roman" charset="0"/>
              </a:rPr>
              <a:t>)</a:t>
            </a:r>
          </a:p>
          <a:p>
            <a:pPr marL="914400" lvl="2" indent="0">
              <a:spcAft>
                <a:spcPct val="50000"/>
              </a:spcAft>
              <a:buNone/>
              <a:defRPr/>
            </a:pPr>
            <a:r>
              <a:rPr lang="en-US" sz="2000" dirty="0">
                <a:latin typeface="Times New Roman" charset="0"/>
              </a:rPr>
              <a:t>ALU, Registers</a:t>
            </a:r>
            <a:r>
              <a:rPr lang="el-GR" sz="2000" dirty="0">
                <a:latin typeface="Times New Roman" charset="0"/>
              </a:rPr>
              <a:t> (</a:t>
            </a:r>
            <a:r>
              <a:rPr lang="el-GR" sz="2000" dirty="0" err="1">
                <a:latin typeface="Times New Roman" charset="0"/>
              </a:rPr>
              <a:t>καταχωρητές</a:t>
            </a:r>
            <a:r>
              <a:rPr lang="el-GR" sz="2000" dirty="0">
                <a:latin typeface="Times New Roman" charset="0"/>
              </a:rPr>
              <a:t>)</a:t>
            </a:r>
            <a:r>
              <a:rPr lang="en-US" sz="2000" dirty="0">
                <a:latin typeface="Times New Roman" charset="0"/>
              </a:rPr>
              <a:t>, CU</a:t>
            </a:r>
            <a:r>
              <a:rPr lang="el-GR" sz="2000" dirty="0">
                <a:latin typeface="Times New Roman" charset="0"/>
              </a:rPr>
              <a:t> (</a:t>
            </a:r>
            <a:r>
              <a:rPr lang="en-US" sz="2000" dirty="0">
                <a:latin typeface="Times New Roman" charset="0"/>
              </a:rPr>
              <a:t>control unit / </a:t>
            </a:r>
            <a:r>
              <a:rPr lang="el-GR" sz="2000" dirty="0">
                <a:latin typeface="Times New Roman" charset="0"/>
              </a:rPr>
              <a:t>μονάδα ελέγχου</a:t>
            </a:r>
            <a:r>
              <a:rPr lang="en-US" sz="2000" dirty="0">
                <a:latin typeface="Times New Roman" charset="0"/>
              </a:rPr>
              <a:t>)</a:t>
            </a:r>
            <a:endParaRPr lang="el-GR" sz="2000" dirty="0">
              <a:latin typeface="Times New Roman" charset="0"/>
            </a:endParaRPr>
          </a:p>
          <a:p>
            <a:pPr marL="457200" lvl="1" indent="0">
              <a:spcAft>
                <a:spcPct val="50000"/>
              </a:spcAft>
              <a:buNone/>
              <a:defRPr/>
            </a:pPr>
            <a:r>
              <a:rPr lang="el-GR" sz="2000" dirty="0">
                <a:latin typeface="Times New Roman" charset="0"/>
              </a:rPr>
              <a:t>2. Κύρια μνήμη </a:t>
            </a:r>
            <a:endParaRPr lang="en-US" sz="2000" dirty="0">
              <a:latin typeface="Times New Roman" charset="0"/>
            </a:endParaRPr>
          </a:p>
          <a:p>
            <a:pPr marL="914400" lvl="2" indent="0">
              <a:spcAft>
                <a:spcPct val="50000"/>
              </a:spcAft>
              <a:buNone/>
              <a:defRPr/>
            </a:pPr>
            <a:r>
              <a:rPr lang="en-US" sz="2000" dirty="0">
                <a:latin typeface="Times New Roman" charset="0"/>
              </a:rPr>
              <a:t>RAM, ROM, </a:t>
            </a:r>
            <a:r>
              <a:rPr lang="en-US" sz="2000" dirty="0" err="1">
                <a:latin typeface="Times New Roman" charset="0"/>
              </a:rPr>
              <a:t>etc</a:t>
            </a:r>
            <a:r>
              <a:rPr lang="en-US" sz="2000" dirty="0">
                <a:latin typeface="Times New Roman" charset="0"/>
              </a:rPr>
              <a:t> | Addresses</a:t>
            </a:r>
            <a:endParaRPr lang="el-GR" sz="2000" dirty="0">
              <a:latin typeface="Times New Roman" charset="0"/>
            </a:endParaRPr>
          </a:p>
          <a:p>
            <a:pPr marL="457200" lvl="1" indent="0">
              <a:spcAft>
                <a:spcPct val="50000"/>
              </a:spcAft>
              <a:buNone/>
              <a:defRPr/>
            </a:pPr>
            <a:r>
              <a:rPr lang="el-GR" sz="2000" dirty="0">
                <a:latin typeface="Times New Roman" charset="0"/>
              </a:rPr>
              <a:t>3. </a:t>
            </a:r>
            <a:r>
              <a:rPr lang="el-GR" sz="2000" dirty="0" err="1">
                <a:latin typeface="Times New Roman" charset="0"/>
              </a:rPr>
              <a:t>Υποσύστηματα</a:t>
            </a:r>
            <a:r>
              <a:rPr lang="el-GR" sz="2000" dirty="0">
                <a:latin typeface="Times New Roman" charset="0"/>
              </a:rPr>
              <a:t> εισόδου/εξόδου</a:t>
            </a:r>
            <a:endParaRPr lang="en-US" sz="2000" dirty="0">
              <a:latin typeface="Times New Roman" charset="0"/>
            </a:endParaRPr>
          </a:p>
          <a:p>
            <a:pPr marL="914400" lvl="2" indent="0">
              <a:spcAft>
                <a:spcPct val="50000"/>
              </a:spcAft>
              <a:buNone/>
              <a:defRPr/>
            </a:pPr>
            <a:r>
              <a:rPr lang="en-US" sz="2000" dirty="0">
                <a:latin typeface="Times New Roman" charset="0"/>
              </a:rPr>
              <a:t>Keyboards, hard drives,</a:t>
            </a:r>
            <a:r>
              <a:rPr lang="el-GR" sz="2000" dirty="0">
                <a:latin typeface="Times New Roman" charset="0"/>
              </a:rPr>
              <a:t> </a:t>
            </a:r>
            <a:r>
              <a:rPr lang="en-US" sz="2000" dirty="0" err="1">
                <a:latin typeface="Times New Roman" charset="0"/>
              </a:rPr>
              <a:t>etc</a:t>
            </a:r>
            <a:r>
              <a:rPr lang="en-US" sz="2000" dirty="0">
                <a:latin typeface="Times New Roman" charset="0"/>
              </a:rPr>
              <a:t> </a:t>
            </a:r>
            <a:endParaRPr lang="el-GR" sz="2000" dirty="0">
              <a:latin typeface="Times New Roman" charset="0"/>
            </a:endParaRPr>
          </a:p>
          <a:p>
            <a:pPr>
              <a:spcAft>
                <a:spcPct val="50000"/>
              </a:spcAft>
              <a:buFont typeface="Wingdings" pitchFamily="2" charset="2"/>
              <a:buChar char="q"/>
              <a:defRPr/>
            </a:pPr>
            <a:r>
              <a:rPr lang="el-GR" sz="2000" dirty="0">
                <a:latin typeface="Times New Roman" charset="0"/>
              </a:rPr>
              <a:t>Διασύνδεση υποσυστημάτων	</a:t>
            </a:r>
          </a:p>
          <a:p>
            <a:pPr lvl="1">
              <a:spcAft>
                <a:spcPct val="50000"/>
              </a:spcAft>
              <a:buFont typeface="Wingdings" pitchFamily="2" charset="2"/>
              <a:buChar char="q"/>
              <a:defRPr/>
            </a:pPr>
            <a:r>
              <a:rPr lang="en-US" sz="2000" dirty="0">
                <a:latin typeface="Times New Roman" charset="0"/>
              </a:rPr>
              <a:t>CPU</a:t>
            </a:r>
            <a:r>
              <a:rPr lang="el-GR" sz="2000" dirty="0">
                <a:latin typeface="Times New Roman" charset="0"/>
              </a:rPr>
              <a:t>-Μνήμη</a:t>
            </a:r>
          </a:p>
          <a:p>
            <a:pPr>
              <a:spcAft>
                <a:spcPct val="50000"/>
              </a:spcAft>
              <a:buFont typeface="Wingdings" pitchFamily="2" charset="2"/>
              <a:buChar char="q"/>
              <a:defRPr/>
            </a:pPr>
            <a:r>
              <a:rPr lang="el-GR" sz="2000" dirty="0">
                <a:latin typeface="Times New Roman" charset="0"/>
              </a:rPr>
              <a:t>Εκτέλεση Προγραμμάτων σε απλό υπολογιστή με γλώσσα μηχανής</a:t>
            </a:r>
          </a:p>
        </p:txBody>
      </p:sp>
    </p:spTree>
    <p:extLst>
      <p:ext uri="{BB962C8B-B14F-4D97-AF65-F5344CB8AC3E}">
        <p14:creationId xmlns:p14="http://schemas.microsoft.com/office/powerpoint/2010/main" val="1304191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4956" y="0"/>
            <a:ext cx="8301844" cy="740964"/>
          </a:xfrm>
        </p:spPr>
        <p:txBody>
          <a:bodyPr/>
          <a:lstStyle/>
          <a:p>
            <a:r>
              <a:rPr lang="el" b="1" dirty="0">
                <a:solidFill>
                  <a:srgbClr val="000000"/>
                </a:solidFill>
                <a:latin typeface="Arial" panose="020B0604020202020204" pitchFamily="34" charset="0"/>
                <a:cs typeface="Arial" panose="020B0604020202020204" pitchFamily="34" charset="0"/>
              </a:rPr>
              <a:t>Τα 3 υποσυστήματα ενός Η/Υ</a:t>
            </a:r>
            <a:endParaRPr lang="en-US" dirty="0">
              <a:latin typeface="Arial" panose="020B0604020202020204" pitchFamily="34" charset="0"/>
              <a:cs typeface="Arial" panose="020B0604020202020204" pitchFamily="34" charset="0"/>
            </a:endParaRPr>
          </a:p>
        </p:txBody>
      </p:sp>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5</a:t>
            </a:fld>
            <a:endParaRPr lang="en-US" dirty="0"/>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pic>
        <p:nvPicPr>
          <p:cNvPr id="7" name="Picture 6">
            <a:extLst>
              <a:ext uri="{FF2B5EF4-FFF2-40B4-BE49-F238E27FC236}">
                <a16:creationId xmlns:a16="http://schemas.microsoft.com/office/drawing/2014/main" id="{88E17166-4ACB-4D4A-A852-726604591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56" y="1988840"/>
            <a:ext cx="8109965" cy="400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7421EC4-6AFE-EA40-956E-84823974158E}"/>
              </a:ext>
            </a:extLst>
          </p:cNvPr>
          <p:cNvSpPr txBox="1"/>
          <p:nvPr/>
        </p:nvSpPr>
        <p:spPr>
          <a:xfrm>
            <a:off x="300265" y="1628800"/>
            <a:ext cx="697627" cy="1200329"/>
          </a:xfrm>
          <a:prstGeom prst="rect">
            <a:avLst/>
          </a:prstGeom>
          <a:noFill/>
        </p:spPr>
        <p:txBody>
          <a:bodyPr wrap="none" rtlCol="0">
            <a:spAutoFit/>
          </a:bodyPr>
          <a:lstStyle/>
          <a:p>
            <a:r>
              <a:rPr lang="el-GR" sz="7200" dirty="0"/>
              <a:t>1</a:t>
            </a:r>
            <a:endParaRPr lang="en-US" sz="7200" dirty="0"/>
          </a:p>
        </p:txBody>
      </p:sp>
      <p:sp>
        <p:nvSpPr>
          <p:cNvPr id="9" name="TextBox 8">
            <a:extLst>
              <a:ext uri="{FF2B5EF4-FFF2-40B4-BE49-F238E27FC236}">
                <a16:creationId xmlns:a16="http://schemas.microsoft.com/office/drawing/2014/main" id="{CD82C868-1568-AC41-9B9A-F7A0DCE5C682}"/>
              </a:ext>
            </a:extLst>
          </p:cNvPr>
          <p:cNvSpPr txBox="1"/>
          <p:nvPr/>
        </p:nvSpPr>
        <p:spPr>
          <a:xfrm>
            <a:off x="6804248" y="1338347"/>
            <a:ext cx="697627" cy="1200329"/>
          </a:xfrm>
          <a:prstGeom prst="rect">
            <a:avLst/>
          </a:prstGeom>
          <a:noFill/>
        </p:spPr>
        <p:txBody>
          <a:bodyPr wrap="none" rtlCol="0">
            <a:spAutoFit/>
          </a:bodyPr>
          <a:lstStyle/>
          <a:p>
            <a:r>
              <a:rPr lang="el-GR" sz="7200" dirty="0"/>
              <a:t>2</a:t>
            </a:r>
            <a:endParaRPr lang="en-US" sz="7200" dirty="0"/>
          </a:p>
        </p:txBody>
      </p:sp>
      <p:sp>
        <p:nvSpPr>
          <p:cNvPr id="10" name="TextBox 9">
            <a:extLst>
              <a:ext uri="{FF2B5EF4-FFF2-40B4-BE49-F238E27FC236}">
                <a16:creationId xmlns:a16="http://schemas.microsoft.com/office/drawing/2014/main" id="{1AA7FC40-AA15-7D40-984E-88BAA4276C23}"/>
              </a:ext>
            </a:extLst>
          </p:cNvPr>
          <p:cNvSpPr txBox="1"/>
          <p:nvPr/>
        </p:nvSpPr>
        <p:spPr>
          <a:xfrm>
            <a:off x="3419872" y="5446329"/>
            <a:ext cx="697627" cy="1200329"/>
          </a:xfrm>
          <a:prstGeom prst="rect">
            <a:avLst/>
          </a:prstGeom>
          <a:noFill/>
        </p:spPr>
        <p:txBody>
          <a:bodyPr wrap="none" rtlCol="0">
            <a:spAutoFit/>
          </a:bodyPr>
          <a:lstStyle/>
          <a:p>
            <a:r>
              <a:rPr lang="el-GR" sz="7200" dirty="0"/>
              <a:t>3</a:t>
            </a:r>
            <a:endParaRPr lang="en-US" sz="7200" dirty="0"/>
          </a:p>
        </p:txBody>
      </p:sp>
      <p:grpSp>
        <p:nvGrpSpPr>
          <p:cNvPr id="12" name="Group 11">
            <a:extLst>
              <a:ext uri="{FF2B5EF4-FFF2-40B4-BE49-F238E27FC236}">
                <a16:creationId xmlns:a16="http://schemas.microsoft.com/office/drawing/2014/main" id="{A7835218-4AD3-4345-9C88-A2396F60C3ED}"/>
              </a:ext>
            </a:extLst>
          </p:cNvPr>
          <p:cNvGrpSpPr/>
          <p:nvPr/>
        </p:nvGrpSpPr>
        <p:grpSpPr>
          <a:xfrm>
            <a:off x="4330494" y="1877551"/>
            <a:ext cx="2836599" cy="1155414"/>
            <a:chOff x="4330494" y="1877551"/>
            <a:chExt cx="2836599" cy="1155414"/>
          </a:xfrm>
        </p:grpSpPr>
        <p:sp>
          <p:nvSpPr>
            <p:cNvPr id="4" name="Rectangle 3">
              <a:extLst>
                <a:ext uri="{FF2B5EF4-FFF2-40B4-BE49-F238E27FC236}">
                  <a16:creationId xmlns:a16="http://schemas.microsoft.com/office/drawing/2014/main" id="{54F9D643-833B-DD49-9628-35A9A6DF5166}"/>
                </a:ext>
              </a:extLst>
            </p:cNvPr>
            <p:cNvSpPr/>
            <p:nvPr/>
          </p:nvSpPr>
          <p:spPr>
            <a:xfrm>
              <a:off x="4330494" y="1877551"/>
              <a:ext cx="2836599" cy="593368"/>
            </a:xfrm>
            <a:prstGeom prst="rect">
              <a:avLst/>
            </a:prstGeom>
          </p:spPr>
          <p:txBody>
            <a:bodyPr wrap="square">
              <a:spAutoFit/>
            </a:bodyPr>
            <a:lstStyle/>
            <a:p>
              <a:pPr eaLnBrk="1" hangingPunct="1">
                <a:lnSpc>
                  <a:spcPct val="90000"/>
                </a:lnSpc>
                <a:buFontTx/>
                <a:buNone/>
              </a:pPr>
              <a:r>
                <a:rPr lang="el-GR" altLang="en-US" dirty="0">
                  <a:cs typeface="Arial" panose="020B0604020202020204" pitchFamily="34" charset="0"/>
                </a:rPr>
                <a:t>Δίαυλοι Επικοινωνίας (</a:t>
              </a:r>
              <a:r>
                <a:rPr lang="en-US" altLang="en-US" b="1" dirty="0">
                  <a:solidFill>
                    <a:srgbClr val="333300"/>
                  </a:solidFill>
                  <a:cs typeface="Arial" panose="020B0604020202020204" pitchFamily="34" charset="0"/>
                </a:rPr>
                <a:t>Bus</a:t>
              </a:r>
              <a:r>
                <a:rPr lang="el-GR" altLang="en-US" dirty="0">
                  <a:cs typeface="Arial" panose="020B0604020202020204" pitchFamily="34" charset="0"/>
                </a:rPr>
                <a:t>)</a:t>
              </a:r>
            </a:p>
          </p:txBody>
        </p:sp>
        <p:cxnSp>
          <p:nvCxnSpPr>
            <p:cNvPr id="6" name="Straight Arrow Connector 5">
              <a:extLst>
                <a:ext uri="{FF2B5EF4-FFF2-40B4-BE49-F238E27FC236}">
                  <a16:creationId xmlns:a16="http://schemas.microsoft.com/office/drawing/2014/main" id="{CDE28CE1-8F46-654E-A760-98D1ABB7AC27}"/>
                </a:ext>
              </a:extLst>
            </p:cNvPr>
            <p:cNvCxnSpPr>
              <a:cxnSpLocks/>
            </p:cNvCxnSpPr>
            <p:nvPr/>
          </p:nvCxnSpPr>
          <p:spPr>
            <a:xfrm>
              <a:off x="5538900" y="2257653"/>
              <a:ext cx="329244" cy="7753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E7483B6D-9DA4-354B-8762-CC28BE910D26}"/>
              </a:ext>
            </a:extLst>
          </p:cNvPr>
          <p:cNvGrpSpPr/>
          <p:nvPr/>
        </p:nvGrpSpPr>
        <p:grpSpPr>
          <a:xfrm>
            <a:off x="271605" y="5156429"/>
            <a:ext cx="2836599" cy="891446"/>
            <a:chOff x="271605" y="5156429"/>
            <a:chExt cx="2836599" cy="891446"/>
          </a:xfrm>
        </p:grpSpPr>
        <p:sp>
          <p:nvSpPr>
            <p:cNvPr id="16" name="Rectangle 15">
              <a:extLst>
                <a:ext uri="{FF2B5EF4-FFF2-40B4-BE49-F238E27FC236}">
                  <a16:creationId xmlns:a16="http://schemas.microsoft.com/office/drawing/2014/main" id="{45B06EB0-41C9-CA40-A80A-60A4C44DEAFF}"/>
                </a:ext>
              </a:extLst>
            </p:cNvPr>
            <p:cNvSpPr/>
            <p:nvPr/>
          </p:nvSpPr>
          <p:spPr>
            <a:xfrm>
              <a:off x="271605" y="5454507"/>
              <a:ext cx="2836599" cy="593368"/>
            </a:xfrm>
            <a:prstGeom prst="rect">
              <a:avLst/>
            </a:prstGeom>
          </p:spPr>
          <p:txBody>
            <a:bodyPr wrap="square">
              <a:spAutoFit/>
            </a:bodyPr>
            <a:lstStyle/>
            <a:p>
              <a:pPr eaLnBrk="1" hangingPunct="1">
                <a:lnSpc>
                  <a:spcPct val="90000"/>
                </a:lnSpc>
                <a:buFontTx/>
                <a:buNone/>
              </a:pPr>
              <a:r>
                <a:rPr lang="el-GR" altLang="en-US" dirty="0">
                  <a:cs typeface="Arial" panose="020B0604020202020204" pitchFamily="34" charset="0"/>
                </a:rPr>
                <a:t>Περιφερειακές Συσκευές </a:t>
              </a:r>
            </a:p>
            <a:p>
              <a:pPr eaLnBrk="1" hangingPunct="1">
                <a:lnSpc>
                  <a:spcPct val="90000"/>
                </a:lnSpc>
                <a:buFontTx/>
                <a:buNone/>
              </a:pPr>
              <a:r>
                <a:rPr lang="en-US" altLang="en-US" dirty="0">
                  <a:cs typeface="Arial" panose="020B0604020202020204" pitchFamily="34" charset="0"/>
                </a:rPr>
                <a:t> </a:t>
              </a:r>
              <a:r>
                <a:rPr lang="el-GR" altLang="en-US" dirty="0">
                  <a:cs typeface="Arial" panose="020B0604020202020204" pitchFamily="34" charset="0"/>
                </a:rPr>
                <a:t>(</a:t>
              </a:r>
              <a:r>
                <a:rPr lang="en-US" altLang="en-US" b="1" dirty="0">
                  <a:solidFill>
                    <a:srgbClr val="A50021"/>
                  </a:solidFill>
                  <a:cs typeface="Arial" panose="020B0604020202020204" pitchFamily="34" charset="0"/>
                </a:rPr>
                <a:t>Peripheral Devices</a:t>
              </a:r>
              <a:r>
                <a:rPr lang="el-GR" altLang="en-US" dirty="0">
                  <a:cs typeface="Arial" panose="020B0604020202020204" pitchFamily="34" charset="0"/>
                </a:rPr>
                <a:t>)</a:t>
              </a:r>
              <a:endParaRPr lang="en-US" altLang="en-US" dirty="0">
                <a:cs typeface="Arial" panose="020B0604020202020204" pitchFamily="34" charset="0"/>
              </a:endParaRPr>
            </a:p>
          </p:txBody>
        </p:sp>
        <p:cxnSp>
          <p:nvCxnSpPr>
            <p:cNvPr id="17" name="Straight Arrow Connector 16">
              <a:extLst>
                <a:ext uri="{FF2B5EF4-FFF2-40B4-BE49-F238E27FC236}">
                  <a16:creationId xmlns:a16="http://schemas.microsoft.com/office/drawing/2014/main" id="{AB92D34D-C674-5749-BE1A-1FE0DDB1763A}"/>
                </a:ext>
              </a:extLst>
            </p:cNvPr>
            <p:cNvCxnSpPr>
              <a:cxnSpLocks/>
            </p:cNvCxnSpPr>
            <p:nvPr/>
          </p:nvCxnSpPr>
          <p:spPr>
            <a:xfrm flipV="1">
              <a:off x="2627784" y="5156429"/>
              <a:ext cx="377440" cy="2675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pic>
        <p:nvPicPr>
          <p:cNvPr id="2050" name="Picture 2" descr="What is CPU (Central Processing Unit)?">
            <a:extLst>
              <a:ext uri="{FF2B5EF4-FFF2-40B4-BE49-F238E27FC236}">
                <a16:creationId xmlns:a16="http://schemas.microsoft.com/office/drawing/2014/main" id="{E02E7D1B-0D09-3546-AF67-033AEFD5A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724" y="1208123"/>
            <a:ext cx="1200319" cy="12003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T HOPE -">
            <a:extLst>
              <a:ext uri="{FF2B5EF4-FFF2-40B4-BE49-F238E27FC236}">
                <a16:creationId xmlns:a16="http://schemas.microsoft.com/office/drawing/2014/main" id="{8E09B50F-54B7-7748-A145-FBABB7513F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4212" y="852253"/>
            <a:ext cx="1387872" cy="95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677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740964"/>
          </a:xfrm>
        </p:spPr>
        <p:txBody>
          <a:bodyPr/>
          <a:lstStyle/>
          <a:p>
            <a:r>
              <a:rPr lang="el" b="1" dirty="0">
                <a:solidFill>
                  <a:srgbClr val="000000"/>
                </a:solidFill>
                <a:latin typeface="Arial" panose="020B0604020202020204" pitchFamily="34" charset="0"/>
                <a:cs typeface="Arial" panose="020B0604020202020204" pitchFamily="34" charset="0"/>
              </a:rPr>
              <a:t>1. ΚΜΕ: Κεντρική Μονάδα Επεξ.</a:t>
            </a:r>
            <a:endParaRPr lang="en-US" dirty="0">
              <a:latin typeface="Arial" panose="020B0604020202020204" pitchFamily="34" charset="0"/>
              <a:cs typeface="Arial" panose="020B0604020202020204" pitchFamily="34" charset="0"/>
            </a:endParaRPr>
          </a:p>
        </p:txBody>
      </p:sp>
      <p:sp>
        <p:nvSpPr>
          <p:cNvPr id="8195" name="Slide Number Placeholder 5"/>
          <p:cNvSpPr>
            <a:spLocks noGrp="1"/>
          </p:cNvSpPr>
          <p:nvPr>
            <p:ph type="sldNum" sz="quarter" idx="12"/>
          </p:nvPr>
        </p:nvSpPr>
        <p:spPr>
          <a:xfrm>
            <a:off x="7010400" y="6492875"/>
            <a:ext cx="2133600" cy="365125"/>
          </a:xfrm>
        </p:spPr>
        <p:txBody>
          <a:bodyPr/>
          <a:lstStyle/>
          <a:p>
            <a:pPr>
              <a:defRPr/>
            </a:pPr>
            <a:fld id="{C52101AD-6ABE-4254-A80B-3967A1A55855}" type="slidenum">
              <a:rPr lang="en-US" smtClean="0"/>
              <a:pPr>
                <a:defRPr/>
              </a:pPr>
              <a:t>6</a:t>
            </a:fld>
            <a:endParaRPr lang="en-US" dirty="0"/>
          </a:p>
        </p:txBody>
      </p:sp>
      <p:sp>
        <p:nvSpPr>
          <p:cNvPr id="26629" name="Line 4"/>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pic>
        <p:nvPicPr>
          <p:cNvPr id="15" name="Picture 9">
            <a:extLst>
              <a:ext uri="{FF2B5EF4-FFF2-40B4-BE49-F238E27FC236}">
                <a16:creationId xmlns:a16="http://schemas.microsoft.com/office/drawing/2014/main" id="{B2F4B5F3-8B31-874E-B978-DAB83FF56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52" y="1340768"/>
            <a:ext cx="3600400" cy="313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81FCF37-C754-3F44-9079-987D33EF2121}"/>
              </a:ext>
            </a:extLst>
          </p:cNvPr>
          <p:cNvSpPr/>
          <p:nvPr/>
        </p:nvSpPr>
        <p:spPr>
          <a:xfrm>
            <a:off x="4520099" y="1432455"/>
            <a:ext cx="4297862" cy="5509200"/>
          </a:xfrm>
          <a:prstGeom prst="rect">
            <a:avLst/>
          </a:prstGeom>
        </p:spPr>
        <p:txBody>
          <a:bodyPr wrap="square">
            <a:spAutoFit/>
          </a:bodyPr>
          <a:lstStyle/>
          <a:p>
            <a:pPr lvl="1" algn="just" eaLnBrk="1" hangingPunct="1">
              <a:lnSpc>
                <a:spcPct val="80000"/>
              </a:lnSpc>
            </a:pPr>
            <a:r>
              <a:rPr lang="el-GR" altLang="en-US" sz="2000" b="1" i="1" dirty="0">
                <a:solidFill>
                  <a:srgbClr val="FF5050"/>
                </a:solidFill>
                <a:cs typeface="Arial" panose="020B0604020202020204" pitchFamily="34" charset="0"/>
              </a:rPr>
              <a:t>Αριθμητική &amp; λογική μονάδα :</a:t>
            </a:r>
            <a:r>
              <a:rPr lang="el-GR" altLang="en-US" sz="2000" dirty="0">
                <a:cs typeface="Arial" panose="020B0604020202020204" pitchFamily="34" charset="0"/>
              </a:rPr>
              <a:t> εκτελεί τις αριθμητικές &amp; λογικές πράξεις. </a:t>
            </a:r>
            <a:endParaRPr lang="en-US" altLang="en-US" sz="2000" dirty="0">
              <a:cs typeface="Arial" panose="020B0604020202020204" pitchFamily="34" charset="0"/>
            </a:endParaRPr>
          </a:p>
          <a:p>
            <a:pPr lvl="1" algn="just" eaLnBrk="1" hangingPunct="1">
              <a:lnSpc>
                <a:spcPct val="80000"/>
              </a:lnSpc>
            </a:pPr>
            <a:endParaRPr lang="el-GR" altLang="en-US" sz="2000" dirty="0">
              <a:cs typeface="Arial" panose="020B0604020202020204" pitchFamily="34" charset="0"/>
            </a:endParaRPr>
          </a:p>
          <a:p>
            <a:pPr lvl="1" algn="just" eaLnBrk="1" hangingPunct="1">
              <a:lnSpc>
                <a:spcPct val="80000"/>
              </a:lnSpc>
            </a:pPr>
            <a:r>
              <a:rPr lang="el-GR" altLang="en-US" sz="2000" b="1" i="1" dirty="0" err="1">
                <a:solidFill>
                  <a:srgbClr val="FF0066"/>
                </a:solidFill>
                <a:cs typeface="Arial" panose="020B0604020202020204" pitchFamily="34" charset="0"/>
              </a:rPr>
              <a:t>Καταχωρητές</a:t>
            </a:r>
            <a:r>
              <a:rPr lang="en-US" altLang="en-US" sz="2000" b="1" i="1" dirty="0">
                <a:solidFill>
                  <a:srgbClr val="FF0066"/>
                </a:solidFill>
                <a:cs typeface="Arial" panose="020B0604020202020204" pitchFamily="34" charset="0"/>
              </a:rPr>
              <a:t>: </a:t>
            </a:r>
            <a:r>
              <a:rPr lang="el-GR" altLang="en-US" sz="2000" dirty="0"/>
              <a:t>αυτόνομες θέσεις γρήγορης αποθήκευσης στις οποίες διατηρούνται δεδομένα </a:t>
            </a:r>
            <a:r>
              <a:rPr lang="el-GR" altLang="en-US" sz="2000" u="sng" dirty="0"/>
              <a:t>(και εντολές κώδικα*</a:t>
            </a:r>
            <a:r>
              <a:rPr lang="el-GR" altLang="en-US" sz="2000" dirty="0"/>
              <a:t>) προσωρινά</a:t>
            </a:r>
            <a:r>
              <a:rPr lang="en-US" altLang="en-US" sz="2000" dirty="0"/>
              <a:t>.</a:t>
            </a:r>
            <a:r>
              <a:rPr lang="el-GR" altLang="en-US" sz="2000" dirty="0"/>
              <a:t> </a:t>
            </a:r>
          </a:p>
          <a:p>
            <a:pPr lvl="1" algn="just" eaLnBrk="1" hangingPunct="1">
              <a:lnSpc>
                <a:spcPct val="80000"/>
              </a:lnSpc>
            </a:pPr>
            <a:endParaRPr lang="el-GR" altLang="en-US" sz="2000" dirty="0">
              <a:cs typeface="Arial" panose="020B0604020202020204" pitchFamily="34" charset="0"/>
            </a:endParaRPr>
          </a:p>
          <a:p>
            <a:pPr lvl="1" algn="just" eaLnBrk="1" hangingPunct="1">
              <a:lnSpc>
                <a:spcPct val="80000"/>
              </a:lnSpc>
            </a:pPr>
            <a:r>
              <a:rPr lang="el-GR" altLang="en-US" sz="2000" b="1" i="1" dirty="0">
                <a:solidFill>
                  <a:srgbClr val="FF3399"/>
                </a:solidFill>
                <a:cs typeface="Arial" panose="020B0604020202020204" pitchFamily="34" charset="0"/>
              </a:rPr>
              <a:t>Μονάδα ελέγχου</a:t>
            </a:r>
            <a:r>
              <a:rPr lang="en-US" altLang="en-US" sz="2000" b="1" i="1" dirty="0">
                <a:solidFill>
                  <a:srgbClr val="FF3399"/>
                </a:solidFill>
                <a:cs typeface="Arial" panose="020B0604020202020204" pitchFamily="34" charset="0"/>
              </a:rPr>
              <a:t> :</a:t>
            </a:r>
            <a:r>
              <a:rPr lang="el-GR" altLang="en-US" sz="2000" dirty="0">
                <a:cs typeface="Arial" panose="020B0604020202020204" pitchFamily="34" charset="0"/>
              </a:rPr>
              <a:t> έχει σκοπό τον συντονισμό και έλεγχο όλων των ενεργειών της </a:t>
            </a:r>
            <a:r>
              <a:rPr lang="en-US" altLang="en-US" sz="2000" dirty="0">
                <a:cs typeface="Arial" panose="020B0604020202020204" pitchFamily="34" charset="0"/>
              </a:rPr>
              <a:t>CPU</a:t>
            </a:r>
            <a:r>
              <a:rPr lang="el-GR" altLang="en-US" sz="2000" dirty="0">
                <a:cs typeface="Arial" panose="020B0604020202020204" pitchFamily="34" charset="0"/>
              </a:rPr>
              <a:t> και, σε προέκταση, του Η/Υ. Παίρνει από την μνήμη μία προς μία όλες τις εντολές του προγράμματος, τις αναλύει σε στοιχειώδεις εργασίες και στέλνει σε διάφορες μονάδες λεπτομερείς οδηγίες για το ποια λειτουργία πρέπει να εκτελέσουν και πότε.</a:t>
            </a:r>
            <a:endParaRPr lang="en-US" altLang="en-US" sz="2000" dirty="0">
              <a:cs typeface="Arial" panose="020B0604020202020204" pitchFamily="34" charset="0"/>
            </a:endParaRPr>
          </a:p>
        </p:txBody>
      </p:sp>
      <p:sp>
        <p:nvSpPr>
          <p:cNvPr id="8" name="Rectangle 7">
            <a:extLst>
              <a:ext uri="{FF2B5EF4-FFF2-40B4-BE49-F238E27FC236}">
                <a16:creationId xmlns:a16="http://schemas.microsoft.com/office/drawing/2014/main" id="{C02DBF9D-BD07-1E4F-86BF-09D86EA1B68F}"/>
              </a:ext>
            </a:extLst>
          </p:cNvPr>
          <p:cNvSpPr/>
          <p:nvPr/>
        </p:nvSpPr>
        <p:spPr>
          <a:xfrm>
            <a:off x="210975" y="4797152"/>
            <a:ext cx="3600400" cy="1754326"/>
          </a:xfrm>
          <a:prstGeom prst="rect">
            <a:avLst/>
          </a:prstGeom>
        </p:spPr>
        <p:txBody>
          <a:bodyPr wrap="square">
            <a:spAutoFit/>
          </a:bodyPr>
          <a:lstStyle/>
          <a:p>
            <a:r>
              <a:rPr lang="el" dirty="0"/>
              <a:t>* Αυτό το μοντέλο λειτουργίας ονομάζεται «μηχανή Von Neumann» προς τιμή του γνωστού θεμελιωτή της επιστήμης και τεχνολογίας Η/Υ, που το πρότεινε το 1947.</a:t>
            </a:r>
          </a:p>
        </p:txBody>
      </p:sp>
      <p:sp>
        <p:nvSpPr>
          <p:cNvPr id="19" name="Rectangle 23">
            <a:extLst>
              <a:ext uri="{FF2B5EF4-FFF2-40B4-BE49-F238E27FC236}">
                <a16:creationId xmlns:a16="http://schemas.microsoft.com/office/drawing/2014/main" id="{0FA68E18-3AED-164E-B0EF-53A49C165591}"/>
              </a:ext>
            </a:extLst>
          </p:cNvPr>
          <p:cNvSpPr>
            <a:spLocks noChangeArrowheads="1"/>
          </p:cNvSpPr>
          <p:nvPr/>
        </p:nvSpPr>
        <p:spPr bwMode="auto">
          <a:xfrm>
            <a:off x="3493090" y="3159588"/>
            <a:ext cx="771525" cy="366712"/>
          </a:xfrm>
          <a:prstGeom prst="rect">
            <a:avLst/>
          </a:prstGeom>
          <a:solidFill>
            <a:srgbClr val="FFFF00"/>
          </a:solidFill>
          <a:ln w="9525">
            <a:solidFill>
              <a:srgbClr val="000000"/>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dirty="0"/>
              <a:t>CLOCK</a:t>
            </a:r>
          </a:p>
        </p:txBody>
      </p:sp>
      <p:grpSp>
        <p:nvGrpSpPr>
          <p:cNvPr id="30" name="Group 29">
            <a:extLst>
              <a:ext uri="{FF2B5EF4-FFF2-40B4-BE49-F238E27FC236}">
                <a16:creationId xmlns:a16="http://schemas.microsoft.com/office/drawing/2014/main" id="{A9BEF16C-DDAB-9740-A929-2DDFD1D87791}"/>
              </a:ext>
            </a:extLst>
          </p:cNvPr>
          <p:cNvGrpSpPr/>
          <p:nvPr/>
        </p:nvGrpSpPr>
        <p:grpSpPr>
          <a:xfrm>
            <a:off x="2737207" y="3308812"/>
            <a:ext cx="336550" cy="74613"/>
            <a:chOff x="539552" y="1556792"/>
            <a:chExt cx="336550" cy="74613"/>
          </a:xfrm>
        </p:grpSpPr>
        <p:sp>
          <p:nvSpPr>
            <p:cNvPr id="21" name="Line 25">
              <a:extLst>
                <a:ext uri="{FF2B5EF4-FFF2-40B4-BE49-F238E27FC236}">
                  <a16:creationId xmlns:a16="http://schemas.microsoft.com/office/drawing/2014/main" id="{D337AC83-5F46-E84E-8A3E-E89564503D6B}"/>
                </a:ext>
              </a:extLst>
            </p:cNvPr>
            <p:cNvSpPr>
              <a:spLocks noChangeShapeType="1"/>
            </p:cNvSpPr>
            <p:nvPr/>
          </p:nvSpPr>
          <p:spPr bwMode="auto">
            <a:xfrm>
              <a:off x="539552" y="1626642"/>
              <a:ext cx="61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26">
              <a:extLst>
                <a:ext uri="{FF2B5EF4-FFF2-40B4-BE49-F238E27FC236}">
                  <a16:creationId xmlns:a16="http://schemas.microsoft.com/office/drawing/2014/main" id="{D07134E9-15B8-9345-8FF5-EDCD31CD81CC}"/>
                </a:ext>
              </a:extLst>
            </p:cNvPr>
            <p:cNvSpPr>
              <a:spLocks noChangeShapeType="1"/>
            </p:cNvSpPr>
            <p:nvPr/>
          </p:nvSpPr>
          <p:spPr bwMode="auto">
            <a:xfrm rot="16200000">
              <a:off x="573682" y="1590924"/>
              <a:ext cx="682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27">
              <a:extLst>
                <a:ext uri="{FF2B5EF4-FFF2-40B4-BE49-F238E27FC236}">
                  <a16:creationId xmlns:a16="http://schemas.microsoft.com/office/drawing/2014/main" id="{F98256F5-B951-EF4F-AF5C-90143BAE7EDD}"/>
                </a:ext>
              </a:extLst>
            </p:cNvPr>
            <p:cNvSpPr>
              <a:spLocks noChangeShapeType="1"/>
            </p:cNvSpPr>
            <p:nvPr/>
          </p:nvSpPr>
          <p:spPr bwMode="auto">
            <a:xfrm>
              <a:off x="609402" y="1556792"/>
              <a:ext cx="635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28">
              <a:extLst>
                <a:ext uri="{FF2B5EF4-FFF2-40B4-BE49-F238E27FC236}">
                  <a16:creationId xmlns:a16="http://schemas.microsoft.com/office/drawing/2014/main" id="{FAB6FB91-3A4E-EB46-AD4C-797809ECA9B2}"/>
                </a:ext>
              </a:extLst>
            </p:cNvPr>
            <p:cNvSpPr>
              <a:spLocks noChangeShapeType="1"/>
            </p:cNvSpPr>
            <p:nvPr/>
          </p:nvSpPr>
          <p:spPr bwMode="auto">
            <a:xfrm rot="16200000">
              <a:off x="640357" y="1594099"/>
              <a:ext cx="682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9">
              <a:extLst>
                <a:ext uri="{FF2B5EF4-FFF2-40B4-BE49-F238E27FC236}">
                  <a16:creationId xmlns:a16="http://schemas.microsoft.com/office/drawing/2014/main" id="{73E8BD34-64B2-8C43-9CBF-7FBF9FD14EED}"/>
                </a:ext>
              </a:extLst>
            </p:cNvPr>
            <p:cNvSpPr>
              <a:spLocks noChangeShapeType="1"/>
            </p:cNvSpPr>
            <p:nvPr/>
          </p:nvSpPr>
          <p:spPr bwMode="auto">
            <a:xfrm>
              <a:off x="676077" y="1629817"/>
              <a:ext cx="635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0">
              <a:extLst>
                <a:ext uri="{FF2B5EF4-FFF2-40B4-BE49-F238E27FC236}">
                  <a16:creationId xmlns:a16="http://schemas.microsoft.com/office/drawing/2014/main" id="{95736D5A-171F-0945-8C7B-D7BED37D760E}"/>
                </a:ext>
              </a:extLst>
            </p:cNvPr>
            <p:cNvSpPr>
              <a:spLocks noChangeShapeType="1"/>
            </p:cNvSpPr>
            <p:nvPr/>
          </p:nvSpPr>
          <p:spPr bwMode="auto">
            <a:xfrm rot="16200000">
              <a:off x="711795" y="1594099"/>
              <a:ext cx="682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1">
              <a:extLst>
                <a:ext uri="{FF2B5EF4-FFF2-40B4-BE49-F238E27FC236}">
                  <a16:creationId xmlns:a16="http://schemas.microsoft.com/office/drawing/2014/main" id="{BDCD8E7E-6811-7C4A-A798-15EF54CB6F99}"/>
                </a:ext>
              </a:extLst>
            </p:cNvPr>
            <p:cNvSpPr>
              <a:spLocks noChangeShapeType="1"/>
            </p:cNvSpPr>
            <p:nvPr/>
          </p:nvSpPr>
          <p:spPr bwMode="auto">
            <a:xfrm>
              <a:off x="747514" y="1558380"/>
              <a:ext cx="619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2">
              <a:extLst>
                <a:ext uri="{FF2B5EF4-FFF2-40B4-BE49-F238E27FC236}">
                  <a16:creationId xmlns:a16="http://schemas.microsoft.com/office/drawing/2014/main" id="{93866522-132A-BE4B-8104-B5AB005DC5DA}"/>
                </a:ext>
              </a:extLst>
            </p:cNvPr>
            <p:cNvSpPr>
              <a:spLocks noChangeShapeType="1"/>
            </p:cNvSpPr>
            <p:nvPr/>
          </p:nvSpPr>
          <p:spPr bwMode="auto">
            <a:xfrm rot="16200000">
              <a:off x="776883" y="1595686"/>
              <a:ext cx="682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33">
              <a:extLst>
                <a:ext uri="{FF2B5EF4-FFF2-40B4-BE49-F238E27FC236}">
                  <a16:creationId xmlns:a16="http://schemas.microsoft.com/office/drawing/2014/main" id="{EBE4C64C-DFF2-5648-B2C5-3F6737752AE8}"/>
                </a:ext>
              </a:extLst>
            </p:cNvPr>
            <p:cNvSpPr>
              <a:spLocks noChangeShapeType="1"/>
            </p:cNvSpPr>
            <p:nvPr/>
          </p:nvSpPr>
          <p:spPr bwMode="auto">
            <a:xfrm>
              <a:off x="812602" y="1631405"/>
              <a:ext cx="635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 name="Rectangle 10">
            <a:extLst>
              <a:ext uri="{FF2B5EF4-FFF2-40B4-BE49-F238E27FC236}">
                <a16:creationId xmlns:a16="http://schemas.microsoft.com/office/drawing/2014/main" id="{A12FB40D-FF20-4348-B12F-CC995584F297}"/>
              </a:ext>
            </a:extLst>
          </p:cNvPr>
          <p:cNvSpPr/>
          <p:nvPr/>
        </p:nvSpPr>
        <p:spPr>
          <a:xfrm rot="18559807">
            <a:off x="2287364" y="2169254"/>
            <a:ext cx="1236236" cy="369332"/>
          </a:xfrm>
          <a:prstGeom prst="rect">
            <a:avLst/>
          </a:prstGeom>
        </p:spPr>
        <p:txBody>
          <a:bodyPr wrap="none">
            <a:spAutoFit/>
          </a:bodyPr>
          <a:lstStyle/>
          <a:p>
            <a:pPr algn="just" eaLnBrk="1" hangingPunct="1"/>
            <a:r>
              <a:rPr lang="en-US" altLang="en-US" b="1" dirty="0">
                <a:solidFill>
                  <a:srgbClr val="0000FF"/>
                </a:solidFill>
              </a:rPr>
              <a:t>Registers</a:t>
            </a:r>
            <a:endParaRPr lang="en-US" altLang="en-US" dirty="0">
              <a:solidFill>
                <a:srgbClr val="0000FF"/>
              </a:solidFill>
            </a:endParaRPr>
          </a:p>
        </p:txBody>
      </p:sp>
      <p:sp>
        <p:nvSpPr>
          <p:cNvPr id="13" name="Left-Right Arrow 12">
            <a:extLst>
              <a:ext uri="{FF2B5EF4-FFF2-40B4-BE49-F238E27FC236}">
                <a16:creationId xmlns:a16="http://schemas.microsoft.com/office/drawing/2014/main" id="{F5B7DA44-2BDF-874A-ACE8-1A902F282ED4}"/>
              </a:ext>
            </a:extLst>
          </p:cNvPr>
          <p:cNvSpPr/>
          <p:nvPr/>
        </p:nvSpPr>
        <p:spPr>
          <a:xfrm>
            <a:off x="1653016" y="2420888"/>
            <a:ext cx="648072" cy="216024"/>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DECDD3E7-75BB-B74D-ABC0-98D7B7F6062E}"/>
              </a:ext>
            </a:extLst>
          </p:cNvPr>
          <p:cNvSpPr/>
          <p:nvPr/>
        </p:nvSpPr>
        <p:spPr>
          <a:xfrm rot="5400000">
            <a:off x="1698609" y="2682506"/>
            <a:ext cx="504056" cy="19684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F6736E9-6FCE-5C46-9E35-58A434EE0BF3}"/>
              </a:ext>
            </a:extLst>
          </p:cNvPr>
          <p:cNvSpPr/>
          <p:nvPr/>
        </p:nvSpPr>
        <p:spPr>
          <a:xfrm>
            <a:off x="464884" y="2650268"/>
            <a:ext cx="1518364" cy="369332"/>
          </a:xfrm>
          <a:prstGeom prst="rect">
            <a:avLst/>
          </a:prstGeom>
        </p:spPr>
        <p:txBody>
          <a:bodyPr wrap="none">
            <a:spAutoFit/>
          </a:bodyPr>
          <a:lstStyle/>
          <a:p>
            <a:pPr algn="just" eaLnBrk="1" hangingPunct="1"/>
            <a:r>
              <a:rPr lang="en-US" altLang="en-US" b="1" dirty="0">
                <a:solidFill>
                  <a:srgbClr val="0000FF"/>
                </a:solidFill>
              </a:rPr>
              <a:t>Internal Bus</a:t>
            </a:r>
            <a:endParaRPr lang="en-US" altLang="en-US" dirty="0">
              <a:solidFill>
                <a:srgbClr val="0000FF"/>
              </a:solidFill>
            </a:endParaRPr>
          </a:p>
        </p:txBody>
      </p:sp>
      <p:sp>
        <p:nvSpPr>
          <p:cNvPr id="34" name="Rectangle 33">
            <a:extLst>
              <a:ext uri="{FF2B5EF4-FFF2-40B4-BE49-F238E27FC236}">
                <a16:creationId xmlns:a16="http://schemas.microsoft.com/office/drawing/2014/main" id="{C02D8547-49E3-C44D-90E9-96365DFE526C}"/>
              </a:ext>
            </a:extLst>
          </p:cNvPr>
          <p:cNvSpPr/>
          <p:nvPr/>
        </p:nvSpPr>
        <p:spPr>
          <a:xfrm>
            <a:off x="392629" y="3566781"/>
            <a:ext cx="1518364" cy="369332"/>
          </a:xfrm>
          <a:prstGeom prst="rect">
            <a:avLst/>
          </a:prstGeom>
        </p:spPr>
        <p:txBody>
          <a:bodyPr wrap="none">
            <a:spAutoFit/>
          </a:bodyPr>
          <a:lstStyle/>
          <a:p>
            <a:pPr algn="just" eaLnBrk="1" hangingPunct="1"/>
            <a:r>
              <a:rPr lang="en-US" altLang="en-US" b="1" dirty="0">
                <a:solidFill>
                  <a:srgbClr val="0000FF"/>
                </a:solidFill>
              </a:rPr>
              <a:t>Control Unit</a:t>
            </a:r>
            <a:endParaRPr lang="en-US" altLang="en-US" dirty="0">
              <a:solidFill>
                <a:srgbClr val="0000FF"/>
              </a:solidFill>
            </a:endParaRPr>
          </a:p>
        </p:txBody>
      </p:sp>
      <p:sp>
        <p:nvSpPr>
          <p:cNvPr id="35" name="Rectangle 34">
            <a:extLst>
              <a:ext uri="{FF2B5EF4-FFF2-40B4-BE49-F238E27FC236}">
                <a16:creationId xmlns:a16="http://schemas.microsoft.com/office/drawing/2014/main" id="{6157E179-0CDA-3B45-86A1-2789DDC10109}"/>
              </a:ext>
            </a:extLst>
          </p:cNvPr>
          <p:cNvSpPr/>
          <p:nvPr/>
        </p:nvSpPr>
        <p:spPr>
          <a:xfrm>
            <a:off x="285137" y="2207173"/>
            <a:ext cx="659155" cy="369332"/>
          </a:xfrm>
          <a:prstGeom prst="rect">
            <a:avLst/>
          </a:prstGeom>
        </p:spPr>
        <p:txBody>
          <a:bodyPr wrap="none">
            <a:spAutoFit/>
          </a:bodyPr>
          <a:lstStyle/>
          <a:p>
            <a:pPr algn="just" eaLnBrk="1" hangingPunct="1"/>
            <a:r>
              <a:rPr lang="en-US" altLang="en-US" b="1" dirty="0">
                <a:solidFill>
                  <a:srgbClr val="0000FF"/>
                </a:solidFill>
              </a:rPr>
              <a:t>ALU</a:t>
            </a:r>
            <a:endParaRPr lang="en-US" altLang="en-US" dirty="0">
              <a:solidFill>
                <a:srgbClr val="0000FF"/>
              </a:solidFill>
            </a:endParaRPr>
          </a:p>
        </p:txBody>
      </p:sp>
      <p:sp>
        <p:nvSpPr>
          <p:cNvPr id="37" name="Line 24">
            <a:extLst>
              <a:ext uri="{FF2B5EF4-FFF2-40B4-BE49-F238E27FC236}">
                <a16:creationId xmlns:a16="http://schemas.microsoft.com/office/drawing/2014/main" id="{456D2161-2BBE-1147-8483-AAAFAAB1EC55}"/>
              </a:ext>
            </a:extLst>
          </p:cNvPr>
          <p:cNvSpPr>
            <a:spLocks noChangeShapeType="1"/>
          </p:cNvSpPr>
          <p:nvPr/>
        </p:nvSpPr>
        <p:spPr bwMode="auto">
          <a:xfrm flipH="1">
            <a:off x="3129180" y="3356992"/>
            <a:ext cx="358451"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31" name="Rectangle 30">
            <a:extLst>
              <a:ext uri="{FF2B5EF4-FFF2-40B4-BE49-F238E27FC236}">
                <a16:creationId xmlns:a16="http://schemas.microsoft.com/office/drawing/2014/main" id="{D3A1F03D-3AA6-CC43-824B-BF1EC1CC41BA}"/>
              </a:ext>
            </a:extLst>
          </p:cNvPr>
          <p:cNvSpPr/>
          <p:nvPr/>
        </p:nvSpPr>
        <p:spPr>
          <a:xfrm>
            <a:off x="3054500" y="849469"/>
            <a:ext cx="3429144" cy="369332"/>
          </a:xfrm>
          <a:prstGeom prst="rect">
            <a:avLst/>
          </a:prstGeom>
        </p:spPr>
        <p:txBody>
          <a:bodyPr wrap="none">
            <a:spAutoFit/>
          </a:bodyPr>
          <a:lstStyle/>
          <a:p>
            <a:r>
              <a:rPr lang="en-US" b="1" dirty="0">
                <a:solidFill>
                  <a:srgbClr val="000000"/>
                </a:solidFill>
                <a:cs typeface="Arial" panose="020B0604020202020204" pitchFamily="34" charset="0"/>
              </a:rPr>
              <a:t>CPU: Central Processing Unit</a:t>
            </a:r>
            <a:endParaRPr lang="en-US" dirty="0"/>
          </a:p>
        </p:txBody>
      </p:sp>
      <p:sp>
        <p:nvSpPr>
          <p:cNvPr id="39" name="AutoShape 9">
            <a:extLst>
              <a:ext uri="{FF2B5EF4-FFF2-40B4-BE49-F238E27FC236}">
                <a16:creationId xmlns:a16="http://schemas.microsoft.com/office/drawing/2014/main" id="{AD55BC54-FD44-9648-8B3A-7F9965B56AAC}"/>
              </a:ext>
            </a:extLst>
          </p:cNvPr>
          <p:cNvSpPr>
            <a:spLocks noChangeArrowheads="1"/>
          </p:cNvSpPr>
          <p:nvPr/>
        </p:nvSpPr>
        <p:spPr bwMode="auto">
          <a:xfrm>
            <a:off x="3717292" y="1231130"/>
            <a:ext cx="998724" cy="795337"/>
          </a:xfrm>
          <a:prstGeom prst="rightArrow">
            <a:avLst>
              <a:gd name="adj1" fmla="val 50000"/>
              <a:gd name="adj2" fmla="val 28743"/>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75000"/>
              </a:lnSpc>
            </a:pPr>
            <a:r>
              <a:rPr lang="en-GB" altLang="en-US" sz="1400" b="1">
                <a:latin typeface="Garamond" panose="02020404030301010803" pitchFamily="18" charset="0"/>
              </a:rPr>
              <a:t>Address Bus</a:t>
            </a:r>
            <a:r>
              <a:rPr lang="en-US" altLang="en-US"/>
              <a:t> </a:t>
            </a:r>
          </a:p>
        </p:txBody>
      </p:sp>
      <p:sp>
        <p:nvSpPr>
          <p:cNvPr id="40" name="AutoShape 10">
            <a:extLst>
              <a:ext uri="{FF2B5EF4-FFF2-40B4-BE49-F238E27FC236}">
                <a16:creationId xmlns:a16="http://schemas.microsoft.com/office/drawing/2014/main" id="{06BBE15E-888F-3546-AED4-D69FAE750710}"/>
              </a:ext>
            </a:extLst>
          </p:cNvPr>
          <p:cNvSpPr>
            <a:spLocks noChangeArrowheads="1"/>
          </p:cNvSpPr>
          <p:nvPr/>
        </p:nvSpPr>
        <p:spPr bwMode="auto">
          <a:xfrm>
            <a:off x="3724422" y="2303982"/>
            <a:ext cx="998724" cy="665163"/>
          </a:xfrm>
          <a:prstGeom prst="leftRightArrow">
            <a:avLst>
              <a:gd name="adj1" fmla="val 50000"/>
              <a:gd name="adj2" fmla="val 27494"/>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75000"/>
              </a:lnSpc>
            </a:pPr>
            <a:r>
              <a:rPr lang="en-US" altLang="en-US" sz="1400" b="1">
                <a:latin typeface="Garamond" panose="02020404030301010803" pitchFamily="18" charset="0"/>
              </a:rPr>
              <a:t>Data Bus</a:t>
            </a:r>
          </a:p>
        </p:txBody>
      </p:sp>
      <p:sp>
        <p:nvSpPr>
          <p:cNvPr id="41" name="AutoShape 11">
            <a:extLst>
              <a:ext uri="{FF2B5EF4-FFF2-40B4-BE49-F238E27FC236}">
                <a16:creationId xmlns:a16="http://schemas.microsoft.com/office/drawing/2014/main" id="{04D25334-C103-5B41-8208-EA7D9FA63392}"/>
              </a:ext>
            </a:extLst>
          </p:cNvPr>
          <p:cNvSpPr>
            <a:spLocks noChangeArrowheads="1"/>
          </p:cNvSpPr>
          <p:nvPr/>
        </p:nvSpPr>
        <p:spPr bwMode="auto">
          <a:xfrm>
            <a:off x="3717292" y="3501255"/>
            <a:ext cx="998724" cy="685800"/>
          </a:xfrm>
          <a:prstGeom prst="leftRightArrow">
            <a:avLst>
              <a:gd name="adj1" fmla="val 50000"/>
              <a:gd name="adj2" fmla="val 26667"/>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75000"/>
              </a:lnSpc>
            </a:pPr>
            <a:r>
              <a:rPr lang="en-US" altLang="en-US" sz="1400" b="1">
                <a:latin typeface="Garamond" panose="02020404030301010803" pitchFamily="18" charset="0"/>
              </a:rPr>
              <a:t>Control</a:t>
            </a:r>
            <a:r>
              <a:rPr lang="el-GR" altLang="en-US" sz="1400" b="1">
                <a:latin typeface="Garamond" panose="02020404030301010803" pitchFamily="18" charset="0"/>
              </a:rPr>
              <a:t> </a:t>
            </a:r>
            <a:r>
              <a:rPr lang="en-US" altLang="en-US" sz="1400" b="1">
                <a:latin typeface="Garamond" panose="02020404030301010803" pitchFamily="18" charset="0"/>
              </a:rPr>
              <a:t>Bus </a:t>
            </a:r>
          </a:p>
        </p:txBody>
      </p:sp>
      <p:pic>
        <p:nvPicPr>
          <p:cNvPr id="2" name="Picture 1">
            <a:extLst>
              <a:ext uri="{FF2B5EF4-FFF2-40B4-BE49-F238E27FC236}">
                <a16:creationId xmlns:a16="http://schemas.microsoft.com/office/drawing/2014/main" id="{8FC9D33A-874C-B349-99EA-46330F96EE15}"/>
              </a:ext>
            </a:extLst>
          </p:cNvPr>
          <p:cNvPicPr>
            <a:picLocks noChangeAspect="1"/>
          </p:cNvPicPr>
          <p:nvPr/>
        </p:nvPicPr>
        <p:blipFill>
          <a:blip r:embed="rId4"/>
          <a:stretch>
            <a:fillRect/>
          </a:stretch>
        </p:blipFill>
        <p:spPr>
          <a:xfrm>
            <a:off x="0" y="0"/>
            <a:ext cx="9144000" cy="6858000"/>
          </a:xfrm>
          <a:prstGeom prst="rect">
            <a:avLst/>
          </a:prstGeom>
        </p:spPr>
      </p:pic>
      <p:sp>
        <p:nvSpPr>
          <p:cNvPr id="32" name="TextBox 31">
            <a:extLst>
              <a:ext uri="{FF2B5EF4-FFF2-40B4-BE49-F238E27FC236}">
                <a16:creationId xmlns:a16="http://schemas.microsoft.com/office/drawing/2014/main" id="{8A7EB324-E0E0-F16B-20E5-585F16994912}"/>
              </a:ext>
            </a:extLst>
          </p:cNvPr>
          <p:cNvSpPr txBox="1"/>
          <p:nvPr/>
        </p:nvSpPr>
        <p:spPr>
          <a:xfrm>
            <a:off x="1793728" y="3019600"/>
            <a:ext cx="1265090" cy="261610"/>
          </a:xfrm>
          <a:prstGeom prst="rect">
            <a:avLst/>
          </a:prstGeom>
          <a:noFill/>
        </p:spPr>
        <p:txBody>
          <a:bodyPr wrap="none" rtlCol="0">
            <a:spAutoFit/>
          </a:bodyPr>
          <a:lstStyle/>
          <a:p>
            <a:r>
              <a:rPr lang="en-US" sz="1100" b="1" i="1" dirty="0"/>
              <a:t>P</a:t>
            </a:r>
            <a:r>
              <a:rPr lang="en-US" sz="1100" i="1" dirty="0"/>
              <a:t>rogram </a:t>
            </a:r>
            <a:r>
              <a:rPr lang="en-US" sz="1100" b="1" i="1" dirty="0"/>
              <a:t>C</a:t>
            </a:r>
            <a:r>
              <a:rPr lang="en-US" sz="1100" i="1" dirty="0"/>
              <a:t>ounter</a:t>
            </a:r>
            <a:endParaRPr lang="en-GR" sz="1100" i="1" dirty="0"/>
          </a:p>
        </p:txBody>
      </p:sp>
      <p:sp>
        <p:nvSpPr>
          <p:cNvPr id="36" name="TextBox 35">
            <a:extLst>
              <a:ext uri="{FF2B5EF4-FFF2-40B4-BE49-F238E27FC236}">
                <a16:creationId xmlns:a16="http://schemas.microsoft.com/office/drawing/2014/main" id="{1E5C6FC5-416B-2940-02FD-426F214FF416}"/>
              </a:ext>
            </a:extLst>
          </p:cNvPr>
          <p:cNvSpPr txBox="1"/>
          <p:nvPr/>
        </p:nvSpPr>
        <p:spPr>
          <a:xfrm>
            <a:off x="1805708" y="3388932"/>
            <a:ext cx="1398140" cy="261610"/>
          </a:xfrm>
          <a:prstGeom prst="rect">
            <a:avLst/>
          </a:prstGeom>
          <a:noFill/>
        </p:spPr>
        <p:txBody>
          <a:bodyPr wrap="none" rtlCol="0">
            <a:spAutoFit/>
          </a:bodyPr>
          <a:lstStyle/>
          <a:p>
            <a:r>
              <a:rPr lang="en-US" sz="1100" b="1" i="1" dirty="0"/>
              <a:t>I</a:t>
            </a:r>
            <a:r>
              <a:rPr lang="en-US" sz="1100" i="1" dirty="0"/>
              <a:t>nstruction </a:t>
            </a:r>
            <a:r>
              <a:rPr lang="en-US" sz="1100" b="1" i="1" dirty="0"/>
              <a:t>R</a:t>
            </a:r>
            <a:r>
              <a:rPr lang="en-US" sz="1100" i="1" dirty="0"/>
              <a:t>egister</a:t>
            </a:r>
            <a:endParaRPr lang="en-GR" sz="1100" i="1" dirty="0"/>
          </a:p>
        </p:txBody>
      </p:sp>
    </p:spTree>
    <p:extLst>
      <p:ext uri="{BB962C8B-B14F-4D97-AF65-F5344CB8AC3E}">
        <p14:creationId xmlns:p14="http://schemas.microsoft.com/office/powerpoint/2010/main" val="3805882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5">
            <a:extLst>
              <a:ext uri="{FF2B5EF4-FFF2-40B4-BE49-F238E27FC236}">
                <a16:creationId xmlns:a16="http://schemas.microsoft.com/office/drawing/2014/main" id="{22FC27F3-6EA5-DA46-BDCD-566807BA23E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D0A7A8-1B5A-B74E-A2CB-1FF9C4E4745B}" type="slidenum">
              <a:rPr lang="en-US" altLang="en-US"/>
              <a:pPr eaLnBrk="1" hangingPunct="1"/>
              <a:t>7</a:t>
            </a:fld>
            <a:endParaRPr lang="en-US" altLang="en-US"/>
          </a:p>
        </p:txBody>
      </p:sp>
      <p:sp>
        <p:nvSpPr>
          <p:cNvPr id="49155" name="Rectangle 3">
            <a:extLst>
              <a:ext uri="{FF2B5EF4-FFF2-40B4-BE49-F238E27FC236}">
                <a16:creationId xmlns:a16="http://schemas.microsoft.com/office/drawing/2014/main" id="{5012473A-503F-CE43-99A2-55E324F7FA2F}"/>
              </a:ext>
            </a:extLst>
          </p:cNvPr>
          <p:cNvSpPr>
            <a:spLocks noGrp="1" noChangeArrowheads="1"/>
          </p:cNvSpPr>
          <p:nvPr>
            <p:ph type="body" idx="1"/>
          </p:nvPr>
        </p:nvSpPr>
        <p:spPr>
          <a:xfrm>
            <a:off x="395288" y="982662"/>
            <a:ext cx="8229600" cy="5373687"/>
          </a:xfrm>
        </p:spPr>
        <p:txBody>
          <a:bodyPr/>
          <a:lstStyle/>
          <a:p>
            <a:pPr algn="just" eaLnBrk="1" hangingPunct="1">
              <a:lnSpc>
                <a:spcPct val="80000"/>
              </a:lnSpc>
            </a:pPr>
            <a:r>
              <a:rPr lang="el-GR" altLang="en-US" sz="2000" b="1" dirty="0">
                <a:solidFill>
                  <a:srgbClr val="FF0000"/>
                </a:solidFill>
                <a:latin typeface="Arial" panose="020B0604020202020204" pitchFamily="34" charset="0"/>
                <a:cs typeface="Arial" panose="020B0604020202020204" pitchFamily="34" charset="0"/>
              </a:rPr>
              <a:t>Τι είναι ?</a:t>
            </a:r>
            <a:r>
              <a:rPr lang="el-GR" altLang="en-US" sz="2000" dirty="0">
                <a:latin typeface="Arial" panose="020B0604020202020204" pitchFamily="34" charset="0"/>
                <a:cs typeface="Arial" panose="020B0604020202020204" pitchFamily="34" charset="0"/>
              </a:rPr>
              <a:t> Είναι προσωρινές και ταχύτατες θέσεις αποθήκευσης. Είναι, δηλαδή, ομάδες </a:t>
            </a:r>
            <a:r>
              <a:rPr lang="en-US" altLang="en-US" sz="2000" dirty="0">
                <a:latin typeface="Arial" panose="020B0604020202020204" pitchFamily="34" charset="0"/>
                <a:cs typeface="Arial" panose="020B0604020202020204" pitchFamily="34" charset="0"/>
              </a:rPr>
              <a:t>FLIP</a:t>
            </a:r>
            <a:r>
              <a:rPr lang="el-GR" altLang="en-US" sz="2000" dirty="0">
                <a:latin typeface="Arial" panose="020B0604020202020204" pitchFamily="34" charset="0"/>
                <a:cs typeface="Arial" panose="020B0604020202020204" pitchFamily="34" charset="0"/>
              </a:rPr>
              <a:t>-</a:t>
            </a:r>
            <a:r>
              <a:rPr lang="en-US" altLang="en-US" sz="2000" dirty="0">
                <a:latin typeface="Arial" panose="020B0604020202020204" pitchFamily="34" charset="0"/>
                <a:cs typeface="Arial" panose="020B0604020202020204" pitchFamily="34" charset="0"/>
              </a:rPr>
              <a:t>FLOP</a:t>
            </a:r>
            <a:r>
              <a:rPr lang="el-GR" altLang="en-US" sz="2000" dirty="0">
                <a:latin typeface="Arial" panose="020B0604020202020204" pitchFamily="34" charset="0"/>
                <a:cs typeface="Arial" panose="020B0604020202020204" pitchFamily="34" charset="0"/>
              </a:rPr>
              <a:t> τα οποία ευρίσκονται εντός της </a:t>
            </a:r>
            <a:r>
              <a:rPr lang="en-US" altLang="en-US" sz="2000" dirty="0">
                <a:latin typeface="Arial" panose="020B0604020202020204" pitchFamily="34" charset="0"/>
                <a:cs typeface="Arial" panose="020B0604020202020204" pitchFamily="34" charset="0"/>
              </a:rPr>
              <a:t>CPU</a:t>
            </a:r>
            <a:r>
              <a:rPr lang="el-GR" altLang="en-US" sz="2000" dirty="0">
                <a:latin typeface="Arial" panose="020B0604020202020204" pitchFamily="34" charset="0"/>
                <a:cs typeface="Arial" panose="020B0604020202020204" pitchFamily="34" charset="0"/>
              </a:rPr>
              <a:t>, «δίπλα» είτε στην ALU είτε στην CU.</a:t>
            </a:r>
          </a:p>
          <a:p>
            <a:pPr algn="just" eaLnBrk="1" hangingPunct="1">
              <a:lnSpc>
                <a:spcPct val="80000"/>
              </a:lnSpc>
            </a:pPr>
            <a:r>
              <a:rPr lang="el-GR" altLang="en-US" sz="2000" b="1" dirty="0">
                <a:solidFill>
                  <a:srgbClr val="006600"/>
                </a:solidFill>
                <a:latin typeface="Arial" panose="020B0604020202020204" pitchFamily="34" charset="0"/>
                <a:cs typeface="Arial" panose="020B0604020202020204" pitchFamily="34" charset="0"/>
              </a:rPr>
              <a:t>Εύρος :</a:t>
            </a:r>
            <a:r>
              <a:rPr lang="el-GR" altLang="en-US" sz="2000" dirty="0">
                <a:latin typeface="Arial" panose="020B0604020202020204" pitchFamily="34" charset="0"/>
                <a:cs typeface="Arial" panose="020B0604020202020204" pitchFamily="34" charset="0"/>
              </a:rPr>
              <a:t> περίπου όσο το μήκος λέξης (</a:t>
            </a:r>
            <a:r>
              <a:rPr lang="en-US" altLang="en-US" sz="2000" dirty="0" err="1">
                <a:latin typeface="Arial" panose="020B0604020202020204" pitchFamily="34" charset="0"/>
                <a:cs typeface="Arial" panose="020B0604020202020204" pitchFamily="34" charset="0"/>
              </a:rPr>
              <a:t>wordlength</a:t>
            </a:r>
            <a:r>
              <a:rPr lang="el-GR" altLang="en-US" sz="2000" dirty="0">
                <a:latin typeface="Arial" panose="020B0604020202020204" pitchFamily="34" charset="0"/>
                <a:cs typeface="Arial" panose="020B0604020202020204" pitchFamily="34" charset="0"/>
              </a:rPr>
              <a:t>) όμως μερικά από αυτά έχουν μικρότερο (π.χ. τα </a:t>
            </a:r>
            <a:r>
              <a:rPr lang="en-US" altLang="en-US" sz="2000" dirty="0">
                <a:latin typeface="Arial" panose="020B0604020202020204" pitchFamily="34" charset="0"/>
                <a:cs typeface="Arial" panose="020B0604020202020204" pitchFamily="34" charset="0"/>
              </a:rPr>
              <a:t>status</a:t>
            </a:r>
            <a:r>
              <a:rPr lang="el-GR"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registers</a:t>
            </a:r>
            <a:r>
              <a:rPr lang="el-GR"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Έ</a:t>
            </a:r>
            <a:r>
              <a:rPr lang="el-GR" altLang="en-US" sz="2000" dirty="0" err="1">
                <a:latin typeface="Arial" panose="020B0604020202020204" pitchFamily="34" charset="0"/>
                <a:cs typeface="Arial" panose="020B0604020202020204" pitchFamily="34" charset="0"/>
              </a:rPr>
              <a:t>νας</a:t>
            </a:r>
            <a:r>
              <a:rPr lang="en-US" altLang="en-US" sz="2000" dirty="0">
                <a:latin typeface="Arial" panose="020B0604020202020204" pitchFamily="34" charset="0"/>
                <a:cs typeface="Arial" panose="020B0604020202020204" pitchFamily="34" charset="0"/>
              </a:rPr>
              <a:t> 64-bit computer</a:t>
            </a:r>
            <a:r>
              <a:rPr lang="el-GR" altLang="en-US" sz="2000" dirty="0">
                <a:latin typeface="Arial" panose="020B0604020202020204" pitchFamily="34" charset="0"/>
                <a:cs typeface="Arial" panose="020B0604020202020204" pitchFamily="34" charset="0"/>
              </a:rPr>
              <a:t> έχει</a:t>
            </a:r>
            <a:r>
              <a:rPr lang="en-US" altLang="en-US" sz="2000" dirty="0">
                <a:latin typeface="Arial" panose="020B0604020202020204" pitchFamily="34" charset="0"/>
                <a:cs typeface="Arial" panose="020B0604020202020204" pitchFamily="34" charset="0"/>
              </a:rPr>
              <a:t> </a:t>
            </a:r>
            <a:r>
              <a:rPr lang="el-GR" altLang="en-US" sz="2000" dirty="0">
                <a:latin typeface="Arial" panose="020B0604020202020204" pitchFamily="34" charset="0"/>
                <a:cs typeface="Arial" panose="020B0604020202020204" pitchFamily="34" charset="0"/>
              </a:rPr>
              <a:t>συνήθως </a:t>
            </a:r>
            <a:r>
              <a:rPr lang="en-US" altLang="en-US" sz="2000" dirty="0">
                <a:latin typeface="Arial" panose="020B0604020202020204" pitchFamily="34" charset="0"/>
                <a:cs typeface="Arial" panose="020B0604020202020204" pitchFamily="34" charset="0"/>
              </a:rPr>
              <a:t>registers 64 bits in length.</a:t>
            </a:r>
            <a:endParaRPr lang="el-GR" altLang="en-US" sz="2000" dirty="0">
              <a:latin typeface="Arial" panose="020B0604020202020204" pitchFamily="34" charset="0"/>
              <a:cs typeface="Arial" panose="020B0604020202020204" pitchFamily="34" charset="0"/>
            </a:endParaRPr>
          </a:p>
          <a:p>
            <a:pPr algn="just" eaLnBrk="1" hangingPunct="1">
              <a:lnSpc>
                <a:spcPct val="80000"/>
              </a:lnSpc>
            </a:pPr>
            <a:r>
              <a:rPr lang="el-GR" altLang="en-US" sz="2000" b="1" dirty="0">
                <a:solidFill>
                  <a:srgbClr val="0000FF"/>
                </a:solidFill>
                <a:latin typeface="Arial" panose="020B0604020202020204" pitchFamily="34" charset="0"/>
                <a:cs typeface="Arial" panose="020B0604020202020204" pitchFamily="34" charset="0"/>
              </a:rPr>
              <a:t>Χρησιμότητα :</a:t>
            </a:r>
            <a:r>
              <a:rPr lang="el-GR" altLang="en-US" sz="2000" dirty="0">
                <a:latin typeface="Arial" panose="020B0604020202020204" pitchFamily="34" charset="0"/>
                <a:cs typeface="Arial" panose="020B0604020202020204" pitchFamily="34" charset="0"/>
              </a:rPr>
              <a:t> έγκειται στο πολύ μικρό </a:t>
            </a:r>
            <a:r>
              <a:rPr lang="en-US" altLang="en-US" sz="2000" dirty="0">
                <a:latin typeface="Arial" panose="020B0604020202020204" pitchFamily="34" charset="0"/>
                <a:cs typeface="Arial" panose="020B0604020202020204" pitchFamily="34" charset="0"/>
              </a:rPr>
              <a:t>access</a:t>
            </a:r>
            <a:r>
              <a:rPr lang="el-GR" altLang="en-US" sz="2000" dirty="0">
                <a:latin typeface="Arial" panose="020B0604020202020204" pitchFamily="34" charset="0"/>
                <a:cs typeface="Arial" panose="020B0604020202020204" pitchFamily="34" charset="0"/>
              </a:rPr>
              <a:t>-</a:t>
            </a:r>
            <a:r>
              <a:rPr lang="en-US" altLang="en-US" sz="2000" dirty="0">
                <a:latin typeface="Arial" panose="020B0604020202020204" pitchFamily="34" charset="0"/>
                <a:cs typeface="Arial" panose="020B0604020202020204" pitchFamily="34" charset="0"/>
              </a:rPr>
              <a:t>time</a:t>
            </a:r>
            <a:r>
              <a:rPr lang="el-GR" altLang="en-US" sz="2000" dirty="0">
                <a:latin typeface="Arial" panose="020B0604020202020204" pitchFamily="34" charset="0"/>
                <a:cs typeface="Arial" panose="020B0604020202020204" pitchFamily="34" charset="0"/>
              </a:rPr>
              <a:t> που έχουν σε σύγκριση με την Κεντρική Μνήμη και έτσι, χρησιμοποιούνται για να αποθηκεύουν πληροφορίες που πρόκειται να χρησιμοποιηθούν άμεσα</a:t>
            </a:r>
            <a:r>
              <a:rPr lang="en-US" altLang="en-US" sz="2000" dirty="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a:t>
            </a:r>
            <a:r>
              <a:rPr lang="en-US" altLang="en-US" sz="2000" b="1" u="sng" dirty="0">
                <a:latin typeface="Arial" panose="020B0604020202020204" pitchFamily="34" charset="0"/>
                <a:cs typeface="Arial" panose="020B0604020202020204" pitchFamily="34" charset="0"/>
              </a:rPr>
              <a:t>1 CPU cycle</a:t>
            </a:r>
            <a:r>
              <a:rPr lang="en-US" altLang="en-US" sz="2000" b="1" dirty="0">
                <a:latin typeface="Arial" panose="020B0604020202020204" pitchFamily="34" charset="0"/>
                <a:cs typeface="Arial" panose="020B0604020202020204" pitchFamily="34" charset="0"/>
              </a:rPr>
              <a:t>)</a:t>
            </a:r>
            <a:r>
              <a:rPr lang="el-GR" altLang="en-US" sz="2000" dirty="0">
                <a:latin typeface="Arial" panose="020B0604020202020204" pitchFamily="34" charset="0"/>
                <a:cs typeface="Arial" panose="020B0604020202020204" pitchFamily="34" charset="0"/>
              </a:rPr>
              <a:t>, ώστε να χρειαζόμαστε μικρότερο χρόνο επεξεργασίας, δηλαδή:</a:t>
            </a:r>
            <a:endParaRPr lang="en-US" altLang="en-US" sz="2000" dirty="0">
              <a:latin typeface="Arial" panose="020B0604020202020204" pitchFamily="34" charset="0"/>
              <a:cs typeface="Arial" panose="020B0604020202020204" pitchFamily="34" charset="0"/>
            </a:endParaRPr>
          </a:p>
          <a:p>
            <a:pPr lvl="1" algn="just" eaLnBrk="1" hangingPunct="1">
              <a:lnSpc>
                <a:spcPct val="80000"/>
              </a:lnSpc>
            </a:pPr>
            <a:r>
              <a:rPr lang="el-GR" altLang="en-US" sz="1800" dirty="0">
                <a:latin typeface="Arial" panose="020B0604020202020204" pitchFamily="34" charset="0"/>
                <a:cs typeface="Arial" panose="020B0604020202020204" pitchFamily="34" charset="0"/>
              </a:rPr>
              <a:t>δεδομένα προς </a:t>
            </a:r>
            <a:r>
              <a:rPr lang="en-US" altLang="en-US" sz="1800" dirty="0" err="1">
                <a:latin typeface="Arial" panose="020B0604020202020204" pitchFamily="34" charset="0"/>
                <a:cs typeface="Arial" panose="020B0604020202020204" pitchFamily="34" charset="0"/>
              </a:rPr>
              <a:t>ά</a:t>
            </a:r>
            <a:r>
              <a:rPr lang="el-GR" altLang="en-US" sz="1800" dirty="0" err="1">
                <a:latin typeface="Arial" panose="020B0604020202020204" pitchFamily="34" charset="0"/>
                <a:cs typeface="Arial" panose="020B0604020202020204" pitchFamily="34" charset="0"/>
              </a:rPr>
              <a:t>μεση</a:t>
            </a:r>
            <a:r>
              <a:rPr lang="el-GR" altLang="en-US" sz="1800" dirty="0">
                <a:latin typeface="Arial" panose="020B0604020202020204" pitchFamily="34" charset="0"/>
                <a:cs typeface="Arial" panose="020B0604020202020204" pitchFamily="34" charset="0"/>
              </a:rPr>
              <a:t> επεξεργασία </a:t>
            </a:r>
            <a:endParaRPr lang="en-GB" altLang="en-US" sz="1800" dirty="0">
              <a:latin typeface="Arial" panose="020B0604020202020204" pitchFamily="34" charset="0"/>
              <a:cs typeface="Arial" panose="020B0604020202020204" pitchFamily="34" charset="0"/>
            </a:endParaRPr>
          </a:p>
          <a:p>
            <a:pPr lvl="1" algn="just" eaLnBrk="1" hangingPunct="1">
              <a:lnSpc>
                <a:spcPct val="80000"/>
              </a:lnSpc>
            </a:pPr>
            <a:r>
              <a:rPr lang="el-GR" altLang="en-US" sz="1800" dirty="0">
                <a:latin typeface="Arial" panose="020B0604020202020204" pitchFamily="34" charset="0"/>
                <a:cs typeface="Arial" panose="020B0604020202020204" pitchFamily="34" charset="0"/>
              </a:rPr>
              <a:t>δεδομένα από επεξεργασία</a:t>
            </a:r>
            <a:endParaRPr lang="en-GB" altLang="en-US" sz="1800" dirty="0">
              <a:latin typeface="Arial" panose="020B0604020202020204" pitchFamily="34" charset="0"/>
              <a:cs typeface="Arial" panose="020B0604020202020204" pitchFamily="34" charset="0"/>
            </a:endParaRPr>
          </a:p>
          <a:p>
            <a:pPr lvl="1" algn="just" eaLnBrk="1" hangingPunct="1">
              <a:lnSpc>
                <a:spcPct val="80000"/>
              </a:lnSpc>
            </a:pPr>
            <a:r>
              <a:rPr lang="el-GR" altLang="en-US" sz="1800" dirty="0">
                <a:latin typeface="Arial" panose="020B0604020202020204" pitchFamily="34" charset="0"/>
                <a:cs typeface="Arial" panose="020B0604020202020204" pitchFamily="34" charset="0"/>
              </a:rPr>
              <a:t>εντολές προγράμματος</a:t>
            </a:r>
            <a:endParaRPr lang="en-GB" altLang="en-US" sz="1800" dirty="0">
              <a:latin typeface="Arial" panose="020B0604020202020204" pitchFamily="34" charset="0"/>
              <a:cs typeface="Arial" panose="020B0604020202020204" pitchFamily="34" charset="0"/>
            </a:endParaRPr>
          </a:p>
          <a:p>
            <a:pPr lvl="1" algn="just" eaLnBrk="1" hangingPunct="1">
              <a:lnSpc>
                <a:spcPct val="80000"/>
              </a:lnSpc>
            </a:pPr>
            <a:r>
              <a:rPr lang="el-GR" altLang="en-US" sz="1800" dirty="0">
                <a:latin typeface="Arial" panose="020B0604020202020204" pitchFamily="34" charset="0"/>
                <a:cs typeface="Arial" panose="020B0604020202020204" pitchFamily="34" charset="0"/>
              </a:rPr>
              <a:t>Διευθύνσεις</a:t>
            </a:r>
            <a:endParaRPr lang="en-US" altLang="en-US" sz="1800" dirty="0">
              <a:latin typeface="Arial" panose="020B0604020202020204" pitchFamily="34" charset="0"/>
              <a:cs typeface="Arial" panose="020B0604020202020204" pitchFamily="34" charset="0"/>
            </a:endParaRPr>
          </a:p>
          <a:p>
            <a:pPr algn="just" eaLnBrk="1" hangingPunct="1">
              <a:lnSpc>
                <a:spcPct val="80000"/>
              </a:lnSpc>
            </a:pPr>
            <a:r>
              <a:rPr lang="el-GR" altLang="en-US" sz="2000" b="1" dirty="0">
                <a:solidFill>
                  <a:srgbClr val="663300"/>
                </a:solidFill>
                <a:latin typeface="Arial" panose="020B0604020202020204" pitchFamily="34" charset="0"/>
                <a:cs typeface="Arial" panose="020B0604020202020204" pitchFamily="34" charset="0"/>
              </a:rPr>
              <a:t>Αριθμός/Μέγεθος :</a:t>
            </a:r>
            <a:r>
              <a:rPr lang="el-GR" altLang="en-US" sz="2000" dirty="0">
                <a:latin typeface="Arial" panose="020B0604020202020204" pitchFamily="34" charset="0"/>
                <a:cs typeface="Arial" panose="020B0604020202020204" pitchFamily="34" charset="0"/>
              </a:rPr>
              <a:t> Λίγες</a:t>
            </a:r>
            <a:r>
              <a:rPr lang="en-US" altLang="en-US" sz="2000" dirty="0">
                <a:latin typeface="Arial" panose="020B0604020202020204" pitchFamily="34" charset="0"/>
                <a:cs typeface="Arial" panose="020B0604020202020204" pitchFamily="34" charset="0"/>
              </a:rPr>
              <a:t>.</a:t>
            </a:r>
            <a:r>
              <a:rPr lang="el-GR" altLang="en-US" sz="2000" dirty="0">
                <a:latin typeface="Arial" panose="020B0604020202020204" pitchFamily="34" charset="0"/>
                <a:cs typeface="Arial" panose="020B0604020202020204" pitchFamily="34" charset="0"/>
              </a:rPr>
              <a:t> Πχ 100</a:t>
            </a:r>
            <a:r>
              <a:rPr lang="en-US" altLang="en-US" sz="2000" dirty="0">
                <a:latin typeface="Arial" panose="020B0604020202020204" pitchFamily="34" charset="0"/>
                <a:cs typeface="Arial" panose="020B0604020202020204" pitchFamily="34" charset="0"/>
              </a:rPr>
              <a:t>s</a:t>
            </a:r>
          </a:p>
          <a:p>
            <a:pPr marL="0" indent="0" algn="just" eaLnBrk="1" hangingPunct="1">
              <a:lnSpc>
                <a:spcPct val="80000"/>
              </a:lnSpc>
              <a:buNone/>
            </a:pPr>
            <a:r>
              <a:rPr lang="en-GB" altLang="en-US" sz="2000" dirty="0">
                <a:latin typeface="Arial" panose="020B0604020202020204" pitchFamily="34" charset="0"/>
                <a:cs typeface="Arial" panose="020B0604020202020204" pitchFamily="34" charset="0"/>
              </a:rPr>
              <a:t>	</a:t>
            </a:r>
            <a:r>
              <a:rPr lang="el-GR" altLang="en-US" sz="2000" dirty="0">
                <a:latin typeface="Arial" panose="020B0604020202020204" pitchFamily="34" charset="0"/>
                <a:cs typeface="Arial" panose="020B0604020202020204" pitchFamily="34" charset="0"/>
              </a:rPr>
              <a:t>και με χωρητικότητα 1000</a:t>
            </a:r>
            <a:r>
              <a:rPr lang="en-US" altLang="en-US" sz="2000" dirty="0">
                <a:latin typeface="Arial" panose="020B0604020202020204" pitchFamily="34" charset="0"/>
                <a:cs typeface="Arial" panose="020B0604020202020204" pitchFamily="34" charset="0"/>
              </a:rPr>
              <a:t>s </a:t>
            </a:r>
            <a:r>
              <a:rPr lang="en-GB" altLang="en-US" sz="2000" dirty="0">
                <a:latin typeface="Arial" panose="020B0604020202020204" pitchFamily="34" charset="0"/>
                <a:cs typeface="Arial" panose="020B0604020202020204" pitchFamily="34" charset="0"/>
              </a:rPr>
              <a:t>bytes</a:t>
            </a:r>
            <a:endParaRPr lang="el-GR" altLang="en-US" sz="2000" dirty="0">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44C1865C-F8ED-A74A-9231-8E5D93A3C800}"/>
              </a:ext>
            </a:extLst>
          </p:cNvPr>
          <p:cNvSpPr txBox="1">
            <a:spLocks noChangeArrowheads="1"/>
          </p:cNvSpPr>
          <p:nvPr/>
        </p:nvSpPr>
        <p:spPr bwMode="auto">
          <a:xfrm>
            <a:off x="0" y="0"/>
            <a:ext cx="9144000" cy="7409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l" b="1" dirty="0">
                <a:solidFill>
                  <a:srgbClr val="000000"/>
                </a:solidFill>
                <a:latin typeface="Arial" panose="020B0604020202020204" pitchFamily="34" charset="0"/>
                <a:cs typeface="Arial" panose="020B0604020202020204" pitchFamily="34" charset="0"/>
              </a:rPr>
              <a:t>1. </a:t>
            </a:r>
            <a:r>
              <a:rPr lang="el-GR" b="1" dirty="0" err="1">
                <a:solidFill>
                  <a:srgbClr val="000000"/>
                </a:solidFill>
                <a:latin typeface="Arial" panose="020B0604020202020204" pitchFamily="34" charset="0"/>
                <a:cs typeface="Arial" panose="020B0604020202020204" pitchFamily="34" charset="0"/>
              </a:rPr>
              <a:t>Καταχωρητ</a:t>
            </a:r>
            <a:r>
              <a:rPr lang="en-US" b="1" dirty="0" err="1">
                <a:solidFill>
                  <a:srgbClr val="000000"/>
                </a:solidFill>
                <a:latin typeface="Arial" panose="020B0604020202020204" pitchFamily="34" charset="0"/>
                <a:cs typeface="Arial" panose="020B0604020202020204" pitchFamily="34" charset="0"/>
              </a:rPr>
              <a:t>έ</a:t>
            </a:r>
            <a:r>
              <a:rPr lang="el-GR" b="1" dirty="0">
                <a:solidFill>
                  <a:srgbClr val="000000"/>
                </a:solidFill>
                <a:latin typeface="Arial" panose="020B0604020202020204" pitchFamily="34" charset="0"/>
                <a:cs typeface="Arial" panose="020B0604020202020204" pitchFamily="34" charset="0"/>
              </a:rPr>
              <a:t>ς (</a:t>
            </a:r>
            <a:r>
              <a:rPr lang="en-US" b="1" dirty="0">
                <a:solidFill>
                  <a:srgbClr val="000000"/>
                </a:solidFill>
                <a:latin typeface="Arial" panose="020B0604020202020204" pitchFamily="34" charset="0"/>
                <a:cs typeface="Arial" panose="020B0604020202020204" pitchFamily="34" charset="0"/>
              </a:rPr>
              <a:t>Registers)</a:t>
            </a:r>
            <a:endParaRPr lang="en-US" dirty="0">
              <a:latin typeface="Arial" panose="020B0604020202020204" pitchFamily="34" charset="0"/>
              <a:cs typeface="Arial" panose="020B0604020202020204" pitchFamily="34" charset="0"/>
            </a:endParaRPr>
          </a:p>
        </p:txBody>
      </p:sp>
      <p:sp>
        <p:nvSpPr>
          <p:cNvPr id="8" name="Line 4">
            <a:extLst>
              <a:ext uri="{FF2B5EF4-FFF2-40B4-BE49-F238E27FC236}">
                <a16:creationId xmlns:a16="http://schemas.microsoft.com/office/drawing/2014/main" id="{7394FD39-CF22-414D-B33F-D27E9E1E544E}"/>
              </a:ext>
            </a:extLst>
          </p:cNvPr>
          <p:cNvSpPr>
            <a:spLocks noChangeShapeType="1"/>
          </p:cNvSpPr>
          <p:nvPr/>
        </p:nvSpPr>
        <p:spPr bwMode="auto">
          <a:xfrm>
            <a:off x="395288" y="740964"/>
            <a:ext cx="8353425" cy="0"/>
          </a:xfrm>
          <a:prstGeom prst="line">
            <a:avLst/>
          </a:prstGeom>
          <a:noFill/>
          <a:ln w="38100">
            <a:solidFill>
              <a:srgbClr val="99FF33"/>
            </a:solidFill>
            <a:round/>
            <a:headEnd/>
            <a:tailEnd/>
          </a:ln>
        </p:spPr>
        <p:txBody>
          <a:bodyPr/>
          <a:lstStyle/>
          <a:p>
            <a:endParaRPr lang="el-GR"/>
          </a:p>
        </p:txBody>
      </p:sp>
      <p:pic>
        <p:nvPicPr>
          <p:cNvPr id="11" name="Picture 9">
            <a:extLst>
              <a:ext uri="{FF2B5EF4-FFF2-40B4-BE49-F238E27FC236}">
                <a16:creationId xmlns:a16="http://schemas.microsoft.com/office/drawing/2014/main" id="{59F82AC6-DF8D-F047-B449-F6C1FDA26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326" y="3715349"/>
            <a:ext cx="3454562" cy="3006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937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fade">
                                      <p:cBhvr>
                                        <p:cTn id="7" dur="2000"/>
                                        <p:tgtEl>
                                          <p:spTgt spid="49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fade">
                                      <p:cBhvr>
                                        <p:cTn id="12" dur="2000"/>
                                        <p:tgtEl>
                                          <p:spTgt spid="491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Effect transition="in" filter="fade">
                                      <p:cBhvr>
                                        <p:cTn id="17" dur="2000"/>
                                        <p:tgtEl>
                                          <p:spTgt spid="4915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9155">
                                            <p:txEl>
                                              <p:pRg st="3" end="3"/>
                                            </p:txEl>
                                          </p:spTgt>
                                        </p:tgtEl>
                                        <p:attrNameLst>
                                          <p:attrName>style.visibility</p:attrName>
                                        </p:attrNameLst>
                                      </p:cBhvr>
                                      <p:to>
                                        <p:strVal val="visible"/>
                                      </p:to>
                                    </p:set>
                                    <p:animEffect transition="in" filter="fade">
                                      <p:cBhvr>
                                        <p:cTn id="20" dur="2000"/>
                                        <p:tgtEl>
                                          <p:spTgt spid="4915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9155">
                                            <p:txEl>
                                              <p:pRg st="4" end="4"/>
                                            </p:txEl>
                                          </p:spTgt>
                                        </p:tgtEl>
                                        <p:attrNameLst>
                                          <p:attrName>style.visibility</p:attrName>
                                        </p:attrNameLst>
                                      </p:cBhvr>
                                      <p:to>
                                        <p:strVal val="visible"/>
                                      </p:to>
                                    </p:set>
                                    <p:animEffect transition="in" filter="fade">
                                      <p:cBhvr>
                                        <p:cTn id="23" dur="2000"/>
                                        <p:tgtEl>
                                          <p:spTgt spid="4915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9155">
                                            <p:txEl>
                                              <p:pRg st="5" end="5"/>
                                            </p:txEl>
                                          </p:spTgt>
                                        </p:tgtEl>
                                        <p:attrNameLst>
                                          <p:attrName>style.visibility</p:attrName>
                                        </p:attrNameLst>
                                      </p:cBhvr>
                                      <p:to>
                                        <p:strVal val="visible"/>
                                      </p:to>
                                    </p:set>
                                    <p:animEffect transition="in" filter="fade">
                                      <p:cBhvr>
                                        <p:cTn id="26" dur="2000"/>
                                        <p:tgtEl>
                                          <p:spTgt spid="49155">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9155">
                                            <p:txEl>
                                              <p:pRg st="6" end="6"/>
                                            </p:txEl>
                                          </p:spTgt>
                                        </p:tgtEl>
                                        <p:attrNameLst>
                                          <p:attrName>style.visibility</p:attrName>
                                        </p:attrNameLst>
                                      </p:cBhvr>
                                      <p:to>
                                        <p:strVal val="visible"/>
                                      </p:to>
                                    </p:set>
                                    <p:animEffect transition="in" filter="fade">
                                      <p:cBhvr>
                                        <p:cTn id="29" dur="2000"/>
                                        <p:tgtEl>
                                          <p:spTgt spid="49155">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9155">
                                            <p:txEl>
                                              <p:pRg st="7" end="7"/>
                                            </p:txEl>
                                          </p:spTgt>
                                        </p:tgtEl>
                                        <p:attrNameLst>
                                          <p:attrName>style.visibility</p:attrName>
                                        </p:attrNameLst>
                                      </p:cBhvr>
                                      <p:to>
                                        <p:strVal val="visible"/>
                                      </p:to>
                                    </p:set>
                                    <p:animEffect transition="in" filter="fade">
                                      <p:cBhvr>
                                        <p:cTn id="34" dur="2000"/>
                                        <p:tgtEl>
                                          <p:spTgt spid="4915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9155">
                                            <p:txEl>
                                              <p:pRg st="8" end="8"/>
                                            </p:txEl>
                                          </p:spTgt>
                                        </p:tgtEl>
                                        <p:attrNameLst>
                                          <p:attrName>style.visibility</p:attrName>
                                        </p:attrNameLst>
                                      </p:cBhvr>
                                      <p:to>
                                        <p:strVal val="visible"/>
                                      </p:to>
                                    </p:set>
                                    <p:animEffect transition="in" filter="fade">
                                      <p:cBhvr>
                                        <p:cTn id="39" dur="2000"/>
                                        <p:tgtEl>
                                          <p:spTgt spid="4915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5">
            <a:extLst>
              <a:ext uri="{FF2B5EF4-FFF2-40B4-BE49-F238E27FC236}">
                <a16:creationId xmlns:a16="http://schemas.microsoft.com/office/drawing/2014/main" id="{EE3C6D6A-D7CF-8B43-B4DF-13D5BEDCCED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03E04B-F023-6A40-84DC-238F11FEF4AA}" type="slidenum">
              <a:rPr lang="en-US" altLang="en-US"/>
              <a:pPr eaLnBrk="1" hangingPunct="1"/>
              <a:t>8</a:t>
            </a:fld>
            <a:endParaRPr lang="en-US" altLang="en-US"/>
          </a:p>
        </p:txBody>
      </p:sp>
      <p:sp>
        <p:nvSpPr>
          <p:cNvPr id="8196" name="Rectangle 2">
            <a:extLst>
              <a:ext uri="{FF2B5EF4-FFF2-40B4-BE49-F238E27FC236}">
                <a16:creationId xmlns:a16="http://schemas.microsoft.com/office/drawing/2014/main" id="{B6249F62-5578-D54A-8591-D8A79259204C}"/>
              </a:ext>
            </a:extLst>
          </p:cNvPr>
          <p:cNvSpPr>
            <a:spLocks noGrp="1" noChangeArrowheads="1"/>
          </p:cNvSpPr>
          <p:nvPr>
            <p:ph type="title"/>
          </p:nvPr>
        </p:nvSpPr>
        <p:spPr>
          <a:xfrm>
            <a:off x="457200" y="0"/>
            <a:ext cx="8229600" cy="785813"/>
          </a:xfrm>
        </p:spPr>
        <p:txBody>
          <a:bodyPr/>
          <a:lstStyle/>
          <a:p>
            <a:pPr eaLnBrk="1" hangingPunct="1"/>
            <a:r>
              <a:rPr lang="el-GR" altLang="en-US" sz="4000" dirty="0">
                <a:latin typeface="Arial" panose="020B0604020202020204" pitchFamily="34" charset="0"/>
                <a:cs typeface="Arial" panose="020B0604020202020204" pitchFamily="34" charset="0"/>
              </a:rPr>
              <a:t>Δίαυλοι Επικοινωνίας </a:t>
            </a:r>
            <a:r>
              <a:rPr lang="en-US" altLang="en-US" sz="4000" dirty="0">
                <a:latin typeface="Arial" panose="020B0604020202020204" pitchFamily="34" charset="0"/>
                <a:cs typeface="Arial" panose="020B0604020202020204" pitchFamily="34" charset="0"/>
              </a:rPr>
              <a:t>- </a:t>
            </a:r>
            <a:r>
              <a:rPr lang="en-US" altLang="en-US" sz="4000" dirty="0">
                <a:solidFill>
                  <a:srgbClr val="333300"/>
                </a:solidFill>
                <a:latin typeface="Arial" panose="020B0604020202020204" pitchFamily="34" charset="0"/>
                <a:cs typeface="Arial" panose="020B0604020202020204" pitchFamily="34" charset="0"/>
              </a:rPr>
              <a:t>Bus</a:t>
            </a:r>
          </a:p>
        </p:txBody>
      </p:sp>
      <p:sp>
        <p:nvSpPr>
          <p:cNvPr id="2" name="Rectangle 3">
            <a:extLst>
              <a:ext uri="{FF2B5EF4-FFF2-40B4-BE49-F238E27FC236}">
                <a16:creationId xmlns:a16="http://schemas.microsoft.com/office/drawing/2014/main" id="{7D70C144-63F5-C04F-BAB2-C81AF508E7B6}"/>
              </a:ext>
            </a:extLst>
          </p:cNvPr>
          <p:cNvSpPr>
            <a:spLocks noGrp="1" noChangeArrowheads="1"/>
          </p:cNvSpPr>
          <p:nvPr>
            <p:ph type="body" idx="1"/>
          </p:nvPr>
        </p:nvSpPr>
        <p:spPr>
          <a:xfrm>
            <a:off x="17748" y="3177520"/>
            <a:ext cx="9108504" cy="3866751"/>
          </a:xfrm>
        </p:spPr>
        <p:txBody>
          <a:bodyPr/>
          <a:lstStyle/>
          <a:p>
            <a:pPr algn="just" eaLnBrk="1" hangingPunct="1">
              <a:lnSpc>
                <a:spcPct val="80000"/>
              </a:lnSpc>
            </a:pPr>
            <a:r>
              <a:rPr lang="el-GR" altLang="en-US" sz="1800" dirty="0">
                <a:latin typeface="Arial" panose="020B0604020202020204" pitchFamily="34" charset="0"/>
                <a:cs typeface="Arial" panose="020B0604020202020204" pitchFamily="34" charset="0"/>
              </a:rPr>
              <a:t>3 είδους πληροφοριών πρέπει να «ταξιδέψουν» από και προς τη </a:t>
            </a:r>
            <a:r>
              <a:rPr lang="en-US" altLang="en-US" sz="1800" dirty="0">
                <a:latin typeface="Arial" panose="020B0604020202020204" pitchFamily="34" charset="0"/>
                <a:cs typeface="Arial" panose="020B0604020202020204" pitchFamily="34" charset="0"/>
              </a:rPr>
              <a:t>CPU</a:t>
            </a:r>
            <a:r>
              <a:rPr lang="el-GR" altLang="en-US" sz="1800" dirty="0">
                <a:latin typeface="Arial" panose="020B0604020202020204" pitchFamily="34" charset="0"/>
                <a:cs typeface="Arial" panose="020B0604020202020204" pitchFamily="34" charset="0"/>
              </a:rPr>
              <a:t>, τη μνήμη και τα περιφερειακά </a:t>
            </a:r>
            <a:endParaRPr lang="en-US" altLang="en-US" sz="1800" dirty="0">
              <a:latin typeface="Arial" panose="020B0604020202020204" pitchFamily="34" charset="0"/>
              <a:cs typeface="Arial" panose="020B0604020202020204" pitchFamily="34" charset="0"/>
            </a:endParaRPr>
          </a:p>
          <a:p>
            <a:pPr algn="just" eaLnBrk="1" hangingPunct="1">
              <a:lnSpc>
                <a:spcPct val="80000"/>
              </a:lnSpc>
            </a:pPr>
            <a:r>
              <a:rPr lang="el-GR" altLang="en-US" sz="1800" dirty="0">
                <a:latin typeface="Arial" panose="020B0604020202020204" pitchFamily="34" charset="0"/>
                <a:cs typeface="Arial" panose="020B0604020202020204" pitchFamily="34" charset="0"/>
              </a:rPr>
              <a:t>Κάθε δίαυλος είναι μία </a:t>
            </a:r>
            <a:r>
              <a:rPr lang="el-GR" altLang="en-US" sz="1800" u="sng" dirty="0">
                <a:latin typeface="Arial" panose="020B0604020202020204" pitchFamily="34" charset="0"/>
                <a:cs typeface="Arial" panose="020B0604020202020204" pitchFamily="34" charset="0"/>
              </a:rPr>
              <a:t>«</a:t>
            </a:r>
            <a:r>
              <a:rPr lang="el-GR" altLang="en-US" sz="1800" b="1" u="sng" dirty="0">
                <a:solidFill>
                  <a:srgbClr val="006600"/>
                </a:solidFill>
                <a:latin typeface="Arial" panose="020B0604020202020204" pitchFamily="34" charset="0"/>
                <a:cs typeface="Arial" panose="020B0604020202020204" pitchFamily="34" charset="0"/>
              </a:rPr>
              <a:t>Δέσμη Αγωγών»</a:t>
            </a:r>
            <a:r>
              <a:rPr lang="el-GR" altLang="en-US" sz="1800" dirty="0">
                <a:latin typeface="Arial" panose="020B0604020202020204" pitchFamily="34" charset="0"/>
                <a:cs typeface="Arial" panose="020B0604020202020204" pitchFamily="34" charset="0"/>
              </a:rPr>
              <a:t>, κάθε ένας από του οποίους μεταφέρει παλμούς. </a:t>
            </a:r>
            <a:endParaRPr lang="en-US" altLang="en-US" sz="1800" u="sng" dirty="0">
              <a:latin typeface="Arial" panose="020B0604020202020204" pitchFamily="34" charset="0"/>
              <a:cs typeface="Arial" panose="020B0604020202020204" pitchFamily="34" charset="0"/>
            </a:endParaRPr>
          </a:p>
          <a:p>
            <a:pPr lvl="1" algn="just" eaLnBrk="1" hangingPunct="1">
              <a:lnSpc>
                <a:spcPct val="80000"/>
              </a:lnSpc>
            </a:pPr>
            <a:r>
              <a:rPr lang="en-US" altLang="en-US" sz="1800" b="1" u="sng" dirty="0">
                <a:solidFill>
                  <a:schemeClr val="bg2">
                    <a:lumMod val="10000"/>
                  </a:schemeClr>
                </a:solidFill>
                <a:latin typeface="Arial" panose="020B0604020202020204" pitchFamily="34" charset="0"/>
                <a:cs typeface="Arial" panose="020B0604020202020204" pitchFamily="34" charset="0"/>
              </a:rPr>
              <a:t>DATA</a:t>
            </a:r>
            <a:r>
              <a:rPr lang="el-GR" altLang="en-US" sz="1800" b="1" u="sng" dirty="0">
                <a:solidFill>
                  <a:schemeClr val="bg2">
                    <a:lumMod val="10000"/>
                  </a:schemeClr>
                </a:solidFill>
                <a:latin typeface="Arial" panose="020B0604020202020204" pitchFamily="34" charset="0"/>
                <a:cs typeface="Arial" panose="020B0604020202020204" pitchFamily="34" charset="0"/>
              </a:rPr>
              <a:t> </a:t>
            </a:r>
            <a:r>
              <a:rPr lang="en-US" altLang="en-US" sz="1800" b="1" u="sng" dirty="0">
                <a:solidFill>
                  <a:schemeClr val="bg2">
                    <a:lumMod val="10000"/>
                  </a:schemeClr>
                </a:solidFill>
                <a:latin typeface="Arial" panose="020B0604020202020204" pitchFamily="34" charset="0"/>
                <a:cs typeface="Arial" panose="020B0604020202020204" pitchFamily="34" charset="0"/>
              </a:rPr>
              <a:t>BUS</a:t>
            </a:r>
            <a:r>
              <a:rPr lang="el-GR" altLang="en-US" sz="1800" b="1" u="sng" dirty="0">
                <a:solidFill>
                  <a:schemeClr val="bg2">
                    <a:lumMod val="10000"/>
                  </a:schemeClr>
                </a:solidFill>
                <a:latin typeface="Arial" panose="020B0604020202020204" pitchFamily="34" charset="0"/>
                <a:cs typeface="Arial" panose="020B0604020202020204" pitchFamily="34" charset="0"/>
              </a:rPr>
              <a:t> - Δίαυλος δεδομένων</a:t>
            </a:r>
            <a:r>
              <a:rPr lang="el-GR" altLang="en-US" sz="1800" b="1" dirty="0">
                <a:solidFill>
                  <a:schemeClr val="bg2">
                    <a:lumMod val="10000"/>
                  </a:schemeClr>
                </a:solidFill>
                <a:latin typeface="Arial" panose="020B0604020202020204" pitchFamily="34" charset="0"/>
                <a:cs typeface="Arial" panose="020B0604020202020204" pitchFamily="34" charset="0"/>
              </a:rPr>
              <a:t>: χρησιμοποιείται για την μεταφορά δεδομένων (π.χ. προγράμματα και δεδομένα) από και προς τη </a:t>
            </a:r>
            <a:r>
              <a:rPr lang="en-US" altLang="en-US" sz="1800" b="1" dirty="0">
                <a:solidFill>
                  <a:schemeClr val="bg2">
                    <a:lumMod val="10000"/>
                  </a:schemeClr>
                </a:solidFill>
                <a:latin typeface="Arial" panose="020B0604020202020204" pitchFamily="34" charset="0"/>
                <a:cs typeface="Arial" panose="020B0604020202020204" pitchFamily="34" charset="0"/>
              </a:rPr>
              <a:t>CPU</a:t>
            </a:r>
            <a:r>
              <a:rPr lang="el-GR" altLang="en-US" sz="1800" b="1" dirty="0">
                <a:solidFill>
                  <a:schemeClr val="bg2">
                    <a:lumMod val="10000"/>
                  </a:schemeClr>
                </a:solidFill>
                <a:latin typeface="Arial" panose="020B0604020202020204" pitchFamily="34" charset="0"/>
                <a:cs typeface="Arial" panose="020B0604020202020204" pitchFamily="34" charset="0"/>
              </a:rPr>
              <a:t>, τη μνήμη και τα περιφερειακά.</a:t>
            </a:r>
            <a:endParaRPr lang="en-US" altLang="en-US" sz="1800" b="1" u="sng" dirty="0">
              <a:solidFill>
                <a:schemeClr val="bg2">
                  <a:lumMod val="10000"/>
                </a:schemeClr>
              </a:solidFill>
              <a:latin typeface="Arial" panose="020B0604020202020204" pitchFamily="34" charset="0"/>
              <a:cs typeface="Arial" panose="020B0604020202020204" pitchFamily="34" charset="0"/>
            </a:endParaRPr>
          </a:p>
          <a:p>
            <a:pPr lvl="1" algn="just" eaLnBrk="1" hangingPunct="1">
              <a:lnSpc>
                <a:spcPct val="80000"/>
              </a:lnSpc>
            </a:pPr>
            <a:r>
              <a:rPr lang="en-US" altLang="en-US" sz="1800" b="1" u="sng" dirty="0">
                <a:solidFill>
                  <a:schemeClr val="bg1">
                    <a:lumMod val="50000"/>
                  </a:schemeClr>
                </a:solidFill>
                <a:latin typeface="Arial" panose="020B0604020202020204" pitchFamily="34" charset="0"/>
                <a:cs typeface="Arial" panose="020B0604020202020204" pitchFamily="34" charset="0"/>
              </a:rPr>
              <a:t>ADDRESS</a:t>
            </a:r>
            <a:r>
              <a:rPr lang="el-GR" altLang="en-US" sz="1800" b="1" u="sng" dirty="0">
                <a:solidFill>
                  <a:schemeClr val="bg1">
                    <a:lumMod val="50000"/>
                  </a:schemeClr>
                </a:solidFill>
                <a:latin typeface="Arial" panose="020B0604020202020204" pitchFamily="34" charset="0"/>
                <a:cs typeface="Arial" panose="020B0604020202020204" pitchFamily="34" charset="0"/>
              </a:rPr>
              <a:t> </a:t>
            </a:r>
            <a:r>
              <a:rPr lang="en-US" altLang="en-US" sz="1800" b="1" u="sng" dirty="0">
                <a:solidFill>
                  <a:schemeClr val="bg1">
                    <a:lumMod val="50000"/>
                  </a:schemeClr>
                </a:solidFill>
                <a:latin typeface="Arial" panose="020B0604020202020204" pitchFamily="34" charset="0"/>
                <a:cs typeface="Arial" panose="020B0604020202020204" pitchFamily="34" charset="0"/>
              </a:rPr>
              <a:t>BUS</a:t>
            </a:r>
            <a:r>
              <a:rPr lang="el-GR" altLang="en-US" sz="1800" b="1" u="sng" dirty="0">
                <a:solidFill>
                  <a:schemeClr val="bg1">
                    <a:lumMod val="50000"/>
                  </a:schemeClr>
                </a:solidFill>
                <a:latin typeface="Arial" panose="020B0604020202020204" pitchFamily="34" charset="0"/>
                <a:cs typeface="Arial" panose="020B0604020202020204" pitchFamily="34" charset="0"/>
              </a:rPr>
              <a:t> – Δίαυλος διευθύνσεων</a:t>
            </a:r>
            <a:r>
              <a:rPr lang="el-GR" altLang="en-US" sz="1800" b="1" dirty="0">
                <a:solidFill>
                  <a:schemeClr val="bg1">
                    <a:lumMod val="50000"/>
                  </a:schemeClr>
                </a:solidFill>
                <a:latin typeface="Arial" panose="020B0604020202020204" pitchFamily="34" charset="0"/>
                <a:cs typeface="Arial" panose="020B0604020202020204" pitchFamily="34" charset="0"/>
              </a:rPr>
              <a:t>: καθορίζει ανά πάσα στιγμή σε ποια διεύθυνση της μνήμης ή σε ποιο από τα περιφερειακά θα γίνει η απαγωγή ή η προσαγωγή δεδομένων. </a:t>
            </a:r>
            <a:endParaRPr lang="en-US" altLang="en-US" sz="1800" b="1" u="sng" dirty="0">
              <a:solidFill>
                <a:schemeClr val="bg1">
                  <a:lumMod val="50000"/>
                </a:schemeClr>
              </a:solidFill>
              <a:latin typeface="Arial" panose="020B0604020202020204" pitchFamily="34" charset="0"/>
              <a:cs typeface="Arial" panose="020B0604020202020204" pitchFamily="34" charset="0"/>
            </a:endParaRPr>
          </a:p>
          <a:p>
            <a:pPr lvl="1" algn="just" eaLnBrk="1" hangingPunct="1">
              <a:lnSpc>
                <a:spcPct val="80000"/>
              </a:lnSpc>
            </a:pPr>
            <a:r>
              <a:rPr lang="en-US" altLang="en-US" sz="1800" b="1" u="sng" dirty="0">
                <a:solidFill>
                  <a:srgbClr val="FF40FF"/>
                </a:solidFill>
                <a:latin typeface="Arial" panose="020B0604020202020204" pitchFamily="34" charset="0"/>
                <a:cs typeface="Arial" panose="020B0604020202020204" pitchFamily="34" charset="0"/>
              </a:rPr>
              <a:t>CONTROL</a:t>
            </a:r>
            <a:r>
              <a:rPr lang="el-GR" altLang="en-US" sz="1800" b="1" u="sng" dirty="0">
                <a:solidFill>
                  <a:srgbClr val="FF40FF"/>
                </a:solidFill>
                <a:latin typeface="Arial" panose="020B0604020202020204" pitchFamily="34" charset="0"/>
                <a:cs typeface="Arial" panose="020B0604020202020204" pitchFamily="34" charset="0"/>
              </a:rPr>
              <a:t> </a:t>
            </a:r>
            <a:r>
              <a:rPr lang="en-US" altLang="en-US" sz="1800" b="1" u="sng" dirty="0">
                <a:solidFill>
                  <a:srgbClr val="FF40FF"/>
                </a:solidFill>
                <a:latin typeface="Arial" panose="020B0604020202020204" pitchFamily="34" charset="0"/>
                <a:cs typeface="Arial" panose="020B0604020202020204" pitchFamily="34" charset="0"/>
              </a:rPr>
              <a:t>BUS</a:t>
            </a:r>
            <a:r>
              <a:rPr lang="el-GR" altLang="en-US" sz="1800" b="1" u="sng" dirty="0">
                <a:solidFill>
                  <a:srgbClr val="FF40FF"/>
                </a:solidFill>
                <a:latin typeface="Arial" panose="020B0604020202020204" pitchFamily="34" charset="0"/>
                <a:cs typeface="Arial" panose="020B0604020202020204" pitchFamily="34" charset="0"/>
              </a:rPr>
              <a:t> - Δίαυλος ελέγχου</a:t>
            </a:r>
            <a:r>
              <a:rPr lang="el-GR" altLang="en-US" sz="1800" b="1" dirty="0">
                <a:solidFill>
                  <a:srgbClr val="FF40FF"/>
                </a:solidFill>
                <a:latin typeface="Arial" panose="020B0604020202020204" pitchFamily="34" charset="0"/>
                <a:cs typeface="Arial" panose="020B0604020202020204" pitchFamily="34" charset="0"/>
              </a:rPr>
              <a:t>: χρησιμοποιείται για να στέλνει η </a:t>
            </a:r>
            <a:r>
              <a:rPr lang="en-US" altLang="en-US" sz="1800" b="1" dirty="0">
                <a:solidFill>
                  <a:srgbClr val="FF40FF"/>
                </a:solidFill>
                <a:latin typeface="Arial" panose="020B0604020202020204" pitchFamily="34" charset="0"/>
                <a:cs typeface="Arial" panose="020B0604020202020204" pitchFamily="34" charset="0"/>
              </a:rPr>
              <a:t>CPU</a:t>
            </a:r>
            <a:r>
              <a:rPr lang="el-GR" altLang="en-US" sz="1800" b="1" dirty="0">
                <a:solidFill>
                  <a:srgbClr val="FF40FF"/>
                </a:solidFill>
                <a:latin typeface="Arial" panose="020B0604020202020204" pitchFamily="34" charset="0"/>
                <a:cs typeface="Arial" panose="020B0604020202020204" pitchFamily="34" charset="0"/>
              </a:rPr>
              <a:t> σήματα ελέγχου (εντολές) προς τα άλλα τμήματα με σκοπό την εκτέλεση άλλων ενεργειών (καθορίζει το τι θα γίνει, π.χ. ανάγνωση, εγγραφή κλπ.).</a:t>
            </a:r>
            <a:endParaRPr lang="el-GR" altLang="en-US" sz="1800" dirty="0">
              <a:latin typeface="Arial" panose="020B0604020202020204" pitchFamily="34" charset="0"/>
              <a:cs typeface="Arial" panose="020B0604020202020204" pitchFamily="34" charset="0"/>
            </a:endParaRPr>
          </a:p>
          <a:p>
            <a:pPr algn="just" eaLnBrk="1" hangingPunct="1">
              <a:lnSpc>
                <a:spcPct val="80000"/>
              </a:lnSpc>
            </a:pPr>
            <a:r>
              <a:rPr lang="el-GR" altLang="en-US" sz="1800" dirty="0">
                <a:latin typeface="Arial" panose="020B0604020202020204" pitchFamily="34" charset="0"/>
                <a:cs typeface="Arial" panose="020B0604020202020204" pitchFamily="34" charset="0"/>
              </a:rPr>
              <a:t>Τα </a:t>
            </a:r>
            <a:r>
              <a:rPr lang="en-US" altLang="en-US" sz="1800" dirty="0">
                <a:latin typeface="Arial" panose="020B0604020202020204" pitchFamily="34" charset="0"/>
                <a:cs typeface="Arial" panose="020B0604020202020204" pitchFamily="34" charset="0"/>
              </a:rPr>
              <a:t>bus </a:t>
            </a:r>
            <a:r>
              <a:rPr lang="el-GR" altLang="en-US" sz="1800" dirty="0">
                <a:latin typeface="Arial" panose="020B0604020202020204" pitchFamily="34" charset="0"/>
                <a:cs typeface="Arial" panose="020B0604020202020204" pitchFamily="34" charset="0"/>
              </a:rPr>
              <a:t>μπορεί να είναι είτε τρία (3) ξεχωριστά είτε ένας μοναδικός δίαυλος που υλοποιεί και τις τρεις λειτουργίες με «κατάτμηση» χρόνου (</a:t>
            </a:r>
            <a:r>
              <a:rPr lang="en-US" altLang="en-US" sz="1800" dirty="0">
                <a:latin typeface="Arial" panose="020B0604020202020204" pitchFamily="34" charset="0"/>
                <a:cs typeface="Arial" panose="020B0604020202020204" pitchFamily="34" charset="0"/>
              </a:rPr>
              <a:t>time sharing)</a:t>
            </a:r>
            <a:r>
              <a:rPr lang="el-GR" altLang="en-US" sz="1800" dirty="0">
                <a:latin typeface="Arial" panose="020B0604020202020204" pitchFamily="34" charset="0"/>
                <a:cs typeface="Arial" panose="020B0604020202020204" pitchFamily="34" charset="0"/>
              </a:rPr>
              <a:t>.</a:t>
            </a:r>
            <a:endParaRPr lang="en-US" altLang="en-US" sz="1800" dirty="0">
              <a:latin typeface="Arial" panose="020B0604020202020204" pitchFamily="34" charset="0"/>
              <a:cs typeface="Arial" panose="020B0604020202020204" pitchFamily="34" charset="0"/>
            </a:endParaRPr>
          </a:p>
        </p:txBody>
      </p:sp>
      <p:sp>
        <p:nvSpPr>
          <p:cNvPr id="8198" name="Line 4">
            <a:extLst>
              <a:ext uri="{FF2B5EF4-FFF2-40B4-BE49-F238E27FC236}">
                <a16:creationId xmlns:a16="http://schemas.microsoft.com/office/drawing/2014/main" id="{262EF426-196B-F145-A62A-FC4C2D334C47}"/>
              </a:ext>
            </a:extLst>
          </p:cNvPr>
          <p:cNvSpPr>
            <a:spLocks noChangeShapeType="1"/>
          </p:cNvSpPr>
          <p:nvPr/>
        </p:nvSpPr>
        <p:spPr bwMode="auto">
          <a:xfrm>
            <a:off x="428625" y="714375"/>
            <a:ext cx="8353425" cy="0"/>
          </a:xfrm>
          <a:prstGeom prst="line">
            <a:avLst/>
          </a:prstGeom>
          <a:noFill/>
          <a:ln w="38100">
            <a:solidFill>
              <a:srgbClr val="003399"/>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 name="Picture 5">
            <a:extLst>
              <a:ext uri="{FF2B5EF4-FFF2-40B4-BE49-F238E27FC236}">
                <a16:creationId xmlns:a16="http://schemas.microsoft.com/office/drawing/2014/main" id="{86233055-7C56-874B-8670-1542F26A7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811053"/>
            <a:ext cx="5364049" cy="229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621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5">
            <a:extLst>
              <a:ext uri="{FF2B5EF4-FFF2-40B4-BE49-F238E27FC236}">
                <a16:creationId xmlns:a16="http://schemas.microsoft.com/office/drawing/2014/main" id="{391716C1-FE94-FB42-9841-8D7D330CF2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5EE1F31-3BFE-1C44-ADC0-A33E339DE526}" type="slidenum">
              <a:rPr lang="en-US" altLang="en-US"/>
              <a:pPr eaLnBrk="1" hangingPunct="1"/>
              <a:t>9</a:t>
            </a:fld>
            <a:endParaRPr lang="en-US" altLang="en-US"/>
          </a:p>
        </p:txBody>
      </p:sp>
      <p:sp>
        <p:nvSpPr>
          <p:cNvPr id="16388" name="Rectangle 2">
            <a:extLst>
              <a:ext uri="{FF2B5EF4-FFF2-40B4-BE49-F238E27FC236}">
                <a16:creationId xmlns:a16="http://schemas.microsoft.com/office/drawing/2014/main" id="{E46F36CC-2CCC-AA4E-996D-94E4279C12AF}"/>
              </a:ext>
            </a:extLst>
          </p:cNvPr>
          <p:cNvSpPr>
            <a:spLocks noGrp="1" noChangeArrowheads="1"/>
          </p:cNvSpPr>
          <p:nvPr>
            <p:ph type="title"/>
          </p:nvPr>
        </p:nvSpPr>
        <p:spPr>
          <a:xfrm>
            <a:off x="465667" y="106661"/>
            <a:ext cx="8229600" cy="1143000"/>
          </a:xfrm>
        </p:spPr>
        <p:txBody>
          <a:bodyPr/>
          <a:lstStyle/>
          <a:p>
            <a:pPr eaLnBrk="1" hangingPunct="1"/>
            <a:r>
              <a:rPr lang="el-GR" altLang="en-US" sz="4000" dirty="0">
                <a:latin typeface="Arial" panose="020B0604020202020204" pitchFamily="34" charset="0"/>
                <a:cs typeface="Arial" panose="020B0604020202020204" pitchFamily="34" charset="0"/>
              </a:rPr>
              <a:t>Χαρακτηριστικά της ΚΜΕ και «επεξεργαστική ισχύς»</a:t>
            </a:r>
            <a:endParaRPr lang="en-US" altLang="en-US" sz="4000" b="1" i="1" dirty="0">
              <a:latin typeface="Arial" panose="020B0604020202020204" pitchFamily="34" charset="0"/>
              <a:cs typeface="Arial" panose="020B0604020202020204" pitchFamily="34" charset="0"/>
            </a:endParaRPr>
          </a:p>
        </p:txBody>
      </p:sp>
      <p:sp>
        <p:nvSpPr>
          <p:cNvPr id="50179" name="Rectangle 3">
            <a:extLst>
              <a:ext uri="{FF2B5EF4-FFF2-40B4-BE49-F238E27FC236}">
                <a16:creationId xmlns:a16="http://schemas.microsoft.com/office/drawing/2014/main" id="{7F37931A-22CC-1D48-B368-C605CB8FC47D}"/>
              </a:ext>
            </a:extLst>
          </p:cNvPr>
          <p:cNvSpPr>
            <a:spLocks noGrp="1" noChangeArrowheads="1"/>
          </p:cNvSpPr>
          <p:nvPr>
            <p:ph type="body" idx="1"/>
          </p:nvPr>
        </p:nvSpPr>
        <p:spPr>
          <a:xfrm>
            <a:off x="457200" y="1557338"/>
            <a:ext cx="8229600" cy="4895850"/>
          </a:xfrm>
        </p:spPr>
        <p:txBody>
          <a:bodyPr/>
          <a:lstStyle/>
          <a:p>
            <a:pPr algn="just" eaLnBrk="1" hangingPunct="1">
              <a:lnSpc>
                <a:spcPct val="80000"/>
              </a:lnSpc>
            </a:pPr>
            <a:r>
              <a:rPr lang="el-GR" altLang="en-US" sz="2200" b="1" i="1" dirty="0">
                <a:solidFill>
                  <a:schemeClr val="accent2"/>
                </a:solidFill>
                <a:latin typeface="Arial" panose="020B0604020202020204" pitchFamily="34" charset="0"/>
                <a:cs typeface="Arial" panose="020B0604020202020204" pitchFamily="34" charset="0"/>
              </a:rPr>
              <a:t>Συχνότητα (</a:t>
            </a:r>
            <a:r>
              <a:rPr lang="en-US" altLang="en-US" sz="2200" b="1" i="1" dirty="0">
                <a:solidFill>
                  <a:schemeClr val="accent2"/>
                </a:solidFill>
                <a:latin typeface="Arial" panose="020B0604020202020204" pitchFamily="34" charset="0"/>
                <a:cs typeface="Arial" panose="020B0604020202020204" pitchFamily="34" charset="0"/>
              </a:rPr>
              <a:t>frequency</a:t>
            </a:r>
            <a:r>
              <a:rPr lang="el-GR" altLang="en-US" sz="2200" b="1" i="1" dirty="0">
                <a:solidFill>
                  <a:schemeClr val="accent2"/>
                </a:solidFill>
                <a:latin typeface="Arial" panose="020B0604020202020204" pitchFamily="34" charset="0"/>
                <a:cs typeface="Arial" panose="020B0604020202020204" pitchFamily="34" charset="0"/>
              </a:rPr>
              <a:t>):</a:t>
            </a:r>
            <a:r>
              <a:rPr lang="el-GR" altLang="en-US" sz="2200" dirty="0">
                <a:latin typeface="Arial" panose="020B0604020202020204" pitchFamily="34" charset="0"/>
                <a:cs typeface="Arial" panose="020B0604020202020204" pitchFamily="34" charset="0"/>
              </a:rPr>
              <a:t> πλήθος “βασικών” πράξεων που μπορεί να εκτελέσει η Κ.Μ.Ε. ανά μονάδα χρόνου (</a:t>
            </a:r>
            <a:r>
              <a:rPr lang="en-US" altLang="en-US" sz="2200" dirty="0">
                <a:latin typeface="Arial" panose="020B0604020202020204" pitchFamily="34" charset="0"/>
                <a:cs typeface="Arial" panose="020B0604020202020204" pitchFamily="34" charset="0"/>
              </a:rPr>
              <a:t>sec</a:t>
            </a:r>
            <a:r>
              <a:rPr lang="el-GR" altLang="en-US" sz="2200" dirty="0">
                <a:latin typeface="Arial" panose="020B0604020202020204" pitchFamily="34" charset="0"/>
                <a:cs typeface="Arial" panose="020B0604020202020204" pitchFamily="34" charset="0"/>
              </a:rPr>
              <a:t>). </a:t>
            </a:r>
            <a:r>
              <a:rPr lang="el-GR" altLang="en-US" sz="2200" dirty="0" err="1">
                <a:latin typeface="Arial" panose="020B0604020202020204" pitchFamily="34" charset="0"/>
                <a:cs typeface="Arial" panose="020B0604020202020204" pitchFamily="34" charset="0"/>
              </a:rPr>
              <a:t>Μετράται</a:t>
            </a:r>
            <a:r>
              <a:rPr lang="el-GR" altLang="en-US" sz="2200" dirty="0">
                <a:latin typeface="Arial" panose="020B0604020202020204" pitchFamily="34" charset="0"/>
                <a:cs typeface="Arial" panose="020B0604020202020204" pitchFamily="34" charset="0"/>
              </a:rPr>
              <a:t> σε ΜΗ</a:t>
            </a:r>
            <a:r>
              <a:rPr lang="en-US" altLang="en-US" sz="2200" dirty="0">
                <a:latin typeface="Arial" panose="020B0604020202020204" pitchFamily="34" charset="0"/>
                <a:cs typeface="Arial" panose="020B0604020202020204" pitchFamily="34" charset="0"/>
              </a:rPr>
              <a:t>z</a:t>
            </a:r>
            <a:r>
              <a:rPr lang="el-GR" altLang="en-US" sz="2200" dirty="0">
                <a:latin typeface="Arial" panose="020B0604020202020204" pitchFamily="34" charset="0"/>
                <a:cs typeface="Arial" panose="020B0604020202020204" pitchFamily="34" charset="0"/>
              </a:rPr>
              <a:t> (1 </a:t>
            </a:r>
            <a:r>
              <a:rPr lang="en-US" altLang="en-US" sz="2200" dirty="0">
                <a:latin typeface="Arial" panose="020B0604020202020204" pitchFamily="34" charset="0"/>
                <a:cs typeface="Arial" panose="020B0604020202020204" pitchFamily="34" charset="0"/>
              </a:rPr>
              <a:t>MHz</a:t>
            </a:r>
            <a:r>
              <a:rPr lang="el-GR" altLang="en-US" sz="2200" dirty="0">
                <a:latin typeface="Arial" panose="020B0604020202020204" pitchFamily="34" charset="0"/>
                <a:cs typeface="Arial" panose="020B0604020202020204" pitchFamily="34" charset="0"/>
              </a:rPr>
              <a:t> = 1 κύκλος / </a:t>
            </a:r>
            <a:r>
              <a:rPr lang="en-US" altLang="en-US" sz="2200" dirty="0">
                <a:latin typeface="Arial" panose="020B0604020202020204" pitchFamily="34" charset="0"/>
                <a:cs typeface="Arial" panose="020B0604020202020204" pitchFamily="34" charset="0"/>
              </a:rPr>
              <a:t>sec</a:t>
            </a:r>
            <a:r>
              <a:rPr lang="el-GR" altLang="en-US" sz="2200" dirty="0">
                <a:latin typeface="Arial" panose="020B0604020202020204" pitchFamily="34" charset="0"/>
                <a:cs typeface="Arial" panose="020B0604020202020204" pitchFamily="34" charset="0"/>
              </a:rPr>
              <a:t>). Τυπικές συχνότητες συνήθων μικροϋπολογιστών από 1</a:t>
            </a:r>
            <a:r>
              <a:rPr lang="en-US" altLang="en-US" sz="2200" dirty="0">
                <a:latin typeface="Arial" panose="020B0604020202020204" pitchFamily="34" charset="0"/>
                <a:cs typeface="Arial" panose="020B0604020202020204" pitchFamily="34" charset="0"/>
              </a:rPr>
              <a:t>MHz</a:t>
            </a:r>
            <a:r>
              <a:rPr lang="el-GR" altLang="en-US" sz="2200" dirty="0">
                <a:latin typeface="Arial" panose="020B0604020202020204" pitchFamily="34" charset="0"/>
                <a:cs typeface="Arial" panose="020B0604020202020204" pitchFamily="34" charset="0"/>
              </a:rPr>
              <a:t>  ~ 4 </a:t>
            </a:r>
            <a:r>
              <a:rPr lang="en-US" altLang="en-US" sz="2200" dirty="0">
                <a:latin typeface="Arial" panose="020B0604020202020204" pitchFamily="34" charset="0"/>
                <a:cs typeface="Arial" panose="020B0604020202020204" pitchFamily="34" charset="0"/>
              </a:rPr>
              <a:t>GHz</a:t>
            </a:r>
            <a:endParaRPr lang="en-US" altLang="en-US" sz="2200" b="1" i="1" dirty="0">
              <a:latin typeface="Arial" panose="020B0604020202020204" pitchFamily="34" charset="0"/>
              <a:cs typeface="Arial" panose="020B0604020202020204" pitchFamily="34" charset="0"/>
            </a:endParaRPr>
          </a:p>
          <a:p>
            <a:pPr algn="just" eaLnBrk="1" hangingPunct="1">
              <a:lnSpc>
                <a:spcPct val="80000"/>
              </a:lnSpc>
            </a:pPr>
            <a:r>
              <a:rPr lang="en-US" altLang="en-US" sz="2200" b="1" i="1" dirty="0" err="1">
                <a:solidFill>
                  <a:srgbClr val="008000"/>
                </a:solidFill>
                <a:latin typeface="Arial" panose="020B0604020202020204" pitchFamily="34" charset="0"/>
                <a:cs typeface="Arial" panose="020B0604020202020204" pitchFamily="34" charset="0"/>
              </a:rPr>
              <a:t>Wordlength</a:t>
            </a:r>
            <a:r>
              <a:rPr lang="el-GR" altLang="en-US" sz="2200" b="1" i="1" dirty="0">
                <a:solidFill>
                  <a:srgbClr val="008000"/>
                </a:solidFill>
                <a:latin typeface="Arial" panose="020B0604020202020204" pitchFamily="34" charset="0"/>
                <a:cs typeface="Arial" panose="020B0604020202020204" pitchFamily="34" charset="0"/>
              </a:rPr>
              <a:t> (</a:t>
            </a:r>
            <a:r>
              <a:rPr lang="el-GR" altLang="en-US" sz="2200" b="1" i="1" dirty="0" err="1">
                <a:solidFill>
                  <a:srgbClr val="008000"/>
                </a:solidFill>
                <a:latin typeface="Arial" panose="020B0604020202020204" pitchFamily="34" charset="0"/>
                <a:cs typeface="Arial" panose="020B0604020202020204" pitchFamily="34" charset="0"/>
              </a:rPr>
              <a:t>ψηφιολέξη</a:t>
            </a:r>
            <a:r>
              <a:rPr lang="el-GR" altLang="en-US" sz="2200" b="1" i="1" dirty="0">
                <a:solidFill>
                  <a:srgbClr val="008000"/>
                </a:solidFill>
                <a:latin typeface="Arial" panose="020B0604020202020204" pitchFamily="34" charset="0"/>
                <a:cs typeface="Arial" panose="020B0604020202020204" pitchFamily="34" charset="0"/>
              </a:rPr>
              <a:t>):</a:t>
            </a:r>
            <a:r>
              <a:rPr lang="el-GR" altLang="en-US" sz="2200" dirty="0">
                <a:latin typeface="Arial" panose="020B0604020202020204" pitchFamily="34" charset="0"/>
                <a:cs typeface="Arial" panose="020B0604020202020204" pitchFamily="34" charset="0"/>
              </a:rPr>
              <a:t> μέγεθος της πληροφορίας που επεξεργάζεται η ΚΜΕ. ανά βήμα «εκτέλεσης». </a:t>
            </a:r>
            <a:r>
              <a:rPr lang="en-US" altLang="en-US" sz="2200" dirty="0">
                <a:latin typeface="Arial" panose="020B0604020202020204" pitchFamily="34" charset="0"/>
                <a:cs typeface="Arial" panose="020B0604020202020204" pitchFamily="34" charset="0"/>
              </a:rPr>
              <a:t>A</a:t>
            </a:r>
            <a:r>
              <a:rPr lang="el-GR" altLang="en-US" sz="2200" dirty="0">
                <a:latin typeface="Arial" panose="020B0604020202020204" pitchFamily="34" charset="0"/>
                <a:cs typeface="Arial" panose="020B0604020202020204" pitchFamily="34" charset="0"/>
              </a:rPr>
              <a:t>ν είναι η </a:t>
            </a:r>
            <a:r>
              <a:rPr lang="el-GR" altLang="en-US" sz="2200" dirty="0" err="1">
                <a:latin typeface="Arial" panose="020B0604020202020204" pitchFamily="34" charset="0"/>
                <a:cs typeface="Arial" panose="020B0604020202020204" pitchFamily="34" charset="0"/>
              </a:rPr>
              <a:t>ψηφιολέξη</a:t>
            </a:r>
            <a:r>
              <a:rPr lang="el-GR" altLang="en-US" sz="2200" dirty="0">
                <a:latin typeface="Arial" panose="020B0604020202020204" pitchFamily="34" charset="0"/>
                <a:cs typeface="Arial" panose="020B0604020202020204" pitchFamily="34" charset="0"/>
              </a:rPr>
              <a:t> σχετικά μικρή και δεν επαρκεί για να “χωρέσει” τα δεδομένα για την ζητούμενη ακρίβεια (δηλ. χρειαζόμαστε πολλά </a:t>
            </a:r>
            <a:r>
              <a:rPr lang="en-US" altLang="en-US" sz="2200" dirty="0">
                <a:latin typeface="Arial" panose="020B0604020202020204" pitchFamily="34" charset="0"/>
                <a:cs typeface="Arial" panose="020B0604020202020204" pitchFamily="34" charset="0"/>
              </a:rPr>
              <a:t>bytes</a:t>
            </a:r>
            <a:r>
              <a:rPr lang="el-GR" altLang="en-US" sz="2200" dirty="0">
                <a:latin typeface="Arial" panose="020B0604020202020204" pitchFamily="34" charset="0"/>
                <a:cs typeface="Arial" panose="020B0604020202020204" pitchFamily="34" charset="0"/>
              </a:rPr>
              <a:t>), τότε η ΚΜΕ χρειάζεται ενδιάμεσα βήματα για αποθηκεύσει τα δεδομένα. </a:t>
            </a:r>
            <a:endParaRPr lang="en-US" altLang="en-US" sz="2200" b="1" i="1" dirty="0">
              <a:latin typeface="Arial" panose="020B0604020202020204" pitchFamily="34" charset="0"/>
              <a:cs typeface="Arial" panose="020B0604020202020204" pitchFamily="34" charset="0"/>
            </a:endParaRPr>
          </a:p>
          <a:p>
            <a:pPr algn="just" eaLnBrk="1" hangingPunct="1">
              <a:lnSpc>
                <a:spcPct val="80000"/>
              </a:lnSpc>
            </a:pPr>
            <a:r>
              <a:rPr lang="en-US" altLang="en-US" sz="2200" b="1" i="1" dirty="0">
                <a:solidFill>
                  <a:srgbClr val="FF0000"/>
                </a:solidFill>
                <a:latin typeface="Arial" panose="020B0604020202020204" pitchFamily="34" charset="0"/>
                <a:cs typeface="Arial" panose="020B0604020202020204" pitchFamily="34" charset="0"/>
              </a:rPr>
              <a:t>Data</a:t>
            </a:r>
            <a:r>
              <a:rPr lang="el-GR" altLang="en-US" sz="2200" b="1" i="1" dirty="0">
                <a:solidFill>
                  <a:srgbClr val="FF0000"/>
                </a:solidFill>
                <a:latin typeface="Arial" panose="020B0604020202020204" pitchFamily="34" charset="0"/>
                <a:cs typeface="Arial" panose="020B0604020202020204" pitchFamily="34" charset="0"/>
              </a:rPr>
              <a:t> </a:t>
            </a:r>
            <a:r>
              <a:rPr lang="en-US" altLang="en-US" sz="2200" b="1" i="1" dirty="0">
                <a:solidFill>
                  <a:srgbClr val="FF0000"/>
                </a:solidFill>
                <a:latin typeface="Arial" panose="020B0604020202020204" pitchFamily="34" charset="0"/>
                <a:cs typeface="Arial" panose="020B0604020202020204" pitchFamily="34" charset="0"/>
              </a:rPr>
              <a:t>Bus</a:t>
            </a:r>
            <a:r>
              <a:rPr lang="el-GR" altLang="en-US" sz="2200" b="1" i="1" dirty="0">
                <a:solidFill>
                  <a:srgbClr val="FF0000"/>
                </a:solidFill>
                <a:latin typeface="Arial" panose="020B0604020202020204" pitchFamily="34" charset="0"/>
                <a:cs typeface="Arial" panose="020B0604020202020204" pitchFamily="34" charset="0"/>
              </a:rPr>
              <a:t> </a:t>
            </a:r>
            <a:r>
              <a:rPr lang="en-US" altLang="en-US" sz="2200" b="1" i="1" dirty="0">
                <a:solidFill>
                  <a:srgbClr val="FF0000"/>
                </a:solidFill>
                <a:latin typeface="Arial" panose="020B0604020202020204" pitchFamily="34" charset="0"/>
                <a:cs typeface="Arial" panose="020B0604020202020204" pitchFamily="34" charset="0"/>
              </a:rPr>
              <a:t>Width</a:t>
            </a:r>
            <a:r>
              <a:rPr lang="el-GR" altLang="en-US" sz="2200" b="1" i="1" dirty="0">
                <a:solidFill>
                  <a:srgbClr val="FF0000"/>
                </a:solidFill>
                <a:latin typeface="Arial" panose="020B0604020202020204" pitchFamily="34" charset="0"/>
                <a:cs typeface="Arial" panose="020B0604020202020204" pitchFamily="34" charset="0"/>
              </a:rPr>
              <a:t>:</a:t>
            </a:r>
            <a:r>
              <a:rPr lang="el-GR" altLang="en-US" sz="2200" dirty="0">
                <a:latin typeface="Arial" panose="020B0604020202020204" pitchFamily="34" charset="0"/>
                <a:cs typeface="Arial" panose="020B0604020202020204" pitchFamily="34" charset="0"/>
              </a:rPr>
              <a:t> Καθορίζει, για δεδομένο </a:t>
            </a:r>
            <a:r>
              <a:rPr lang="en-US" altLang="en-US" sz="2200" dirty="0" err="1">
                <a:latin typeface="Arial" panose="020B0604020202020204" pitchFamily="34" charset="0"/>
                <a:cs typeface="Arial" panose="020B0604020202020204" pitchFamily="34" charset="0"/>
              </a:rPr>
              <a:t>wordlength</a:t>
            </a:r>
            <a:r>
              <a:rPr lang="el-GR" altLang="en-US" sz="2200" dirty="0">
                <a:latin typeface="Arial" panose="020B0604020202020204" pitchFamily="34" charset="0"/>
                <a:cs typeface="Arial" panose="020B0604020202020204" pitchFamily="34" charset="0"/>
              </a:rPr>
              <a:t>, σε πόσες φάσεις το </a:t>
            </a:r>
            <a:r>
              <a:rPr lang="en-US" altLang="en-US" sz="2200" dirty="0">
                <a:latin typeface="Arial" panose="020B0604020202020204" pitchFamily="34" charset="0"/>
                <a:cs typeface="Arial" panose="020B0604020202020204" pitchFamily="34" charset="0"/>
              </a:rPr>
              <a:t>word</a:t>
            </a:r>
            <a:r>
              <a:rPr lang="el-GR" altLang="en-US" sz="2200" dirty="0">
                <a:latin typeface="Arial" panose="020B0604020202020204" pitchFamily="34" charset="0"/>
                <a:cs typeface="Arial" panose="020B0604020202020204" pitchFamily="34" charset="0"/>
              </a:rPr>
              <a:t> θα μεταφερθεί από και προς την </a:t>
            </a:r>
            <a:r>
              <a:rPr lang="en-US" altLang="en-US" sz="2200" dirty="0">
                <a:latin typeface="Arial" panose="020B0604020202020204" pitchFamily="34" charset="0"/>
                <a:cs typeface="Arial" panose="020B0604020202020204" pitchFamily="34" charset="0"/>
              </a:rPr>
              <a:t>KME</a:t>
            </a:r>
            <a:r>
              <a:rPr lang="el-GR" altLang="en-US" sz="2200" dirty="0">
                <a:latin typeface="Arial" panose="020B0604020202020204" pitchFamily="34" charset="0"/>
                <a:cs typeface="Arial" panose="020B0604020202020204" pitchFamily="34" charset="0"/>
              </a:rPr>
              <a:t>.</a:t>
            </a:r>
            <a:endParaRPr lang="en-US" altLang="en-US" sz="2200" b="1" i="1" dirty="0">
              <a:latin typeface="Arial" panose="020B0604020202020204" pitchFamily="34" charset="0"/>
              <a:cs typeface="Arial" panose="020B0604020202020204" pitchFamily="34" charset="0"/>
            </a:endParaRPr>
          </a:p>
          <a:p>
            <a:pPr algn="just" eaLnBrk="1" hangingPunct="1">
              <a:lnSpc>
                <a:spcPct val="80000"/>
              </a:lnSpc>
            </a:pPr>
            <a:r>
              <a:rPr lang="en-US" altLang="en-US" sz="2200" b="1" i="1" dirty="0">
                <a:solidFill>
                  <a:srgbClr val="663300"/>
                </a:solidFill>
                <a:latin typeface="Arial" panose="020B0604020202020204" pitchFamily="34" charset="0"/>
                <a:cs typeface="Arial" panose="020B0604020202020204" pitchFamily="34" charset="0"/>
              </a:rPr>
              <a:t>Address</a:t>
            </a:r>
            <a:r>
              <a:rPr lang="el-GR" altLang="en-US" sz="2200" b="1" i="1" dirty="0">
                <a:solidFill>
                  <a:srgbClr val="663300"/>
                </a:solidFill>
                <a:latin typeface="Arial" panose="020B0604020202020204" pitchFamily="34" charset="0"/>
                <a:cs typeface="Arial" panose="020B0604020202020204" pitchFamily="34" charset="0"/>
              </a:rPr>
              <a:t> </a:t>
            </a:r>
            <a:r>
              <a:rPr lang="en-US" altLang="en-US" sz="2200" b="1" i="1" dirty="0">
                <a:solidFill>
                  <a:srgbClr val="663300"/>
                </a:solidFill>
                <a:latin typeface="Arial" panose="020B0604020202020204" pitchFamily="34" charset="0"/>
                <a:cs typeface="Arial" panose="020B0604020202020204" pitchFamily="34" charset="0"/>
              </a:rPr>
              <a:t>bus</a:t>
            </a:r>
            <a:r>
              <a:rPr lang="el-GR" altLang="en-US" sz="2200" b="1" i="1" dirty="0">
                <a:solidFill>
                  <a:srgbClr val="663300"/>
                </a:solidFill>
                <a:latin typeface="Arial" panose="020B0604020202020204" pitchFamily="34" charset="0"/>
                <a:cs typeface="Arial" panose="020B0604020202020204" pitchFamily="34" charset="0"/>
              </a:rPr>
              <a:t> </a:t>
            </a:r>
            <a:r>
              <a:rPr lang="en-US" altLang="en-US" sz="2200" b="1" i="1" dirty="0">
                <a:solidFill>
                  <a:srgbClr val="663300"/>
                </a:solidFill>
                <a:latin typeface="Arial" panose="020B0604020202020204" pitchFamily="34" charset="0"/>
                <a:cs typeface="Arial" panose="020B0604020202020204" pitchFamily="34" charset="0"/>
              </a:rPr>
              <a:t>width</a:t>
            </a:r>
            <a:r>
              <a:rPr lang="el-GR" altLang="en-US" sz="2200" dirty="0">
                <a:solidFill>
                  <a:srgbClr val="663300"/>
                </a:solidFill>
                <a:latin typeface="Arial" panose="020B0604020202020204" pitchFamily="34" charset="0"/>
                <a:cs typeface="Arial" panose="020B0604020202020204" pitchFamily="34" charset="0"/>
              </a:rPr>
              <a:t>:</a:t>
            </a:r>
            <a:r>
              <a:rPr lang="el-GR" altLang="en-US" sz="2200" dirty="0">
                <a:latin typeface="Arial" panose="020B0604020202020204" pitchFamily="34" charset="0"/>
                <a:cs typeface="Arial" panose="020B0604020202020204" pitchFamily="34" charset="0"/>
              </a:rPr>
              <a:t> Καθορίζει τον μέγιστο (</a:t>
            </a:r>
            <a:r>
              <a:rPr lang="en-US" altLang="en-US" sz="2200" dirty="0">
                <a:latin typeface="Arial" panose="020B0604020202020204" pitchFamily="34" charset="0"/>
                <a:cs typeface="Arial" panose="020B0604020202020204" pitchFamily="34" charset="0"/>
              </a:rPr>
              <a:t>addressable</a:t>
            </a:r>
            <a:r>
              <a:rPr lang="el-GR" altLang="en-US" sz="2200" dirty="0">
                <a:latin typeface="Arial" panose="020B0604020202020204" pitchFamily="34" charset="0"/>
                <a:cs typeface="Arial" panose="020B0604020202020204" pitchFamily="34" charset="0"/>
              </a:rPr>
              <a:t>) χώρο </a:t>
            </a:r>
            <a:r>
              <a:rPr lang="el-GR" altLang="en-US" sz="2200" dirty="0" err="1">
                <a:latin typeface="Arial" panose="020B0604020202020204" pitchFamily="34" charset="0"/>
                <a:cs typeface="Arial" panose="020B0604020202020204" pitchFamily="34" charset="0"/>
              </a:rPr>
              <a:t>διευθυνσιοδότησης</a:t>
            </a:r>
            <a:r>
              <a:rPr lang="el-GR" altLang="en-US" sz="2200" dirty="0">
                <a:latin typeface="Arial" panose="020B0604020202020204" pitchFamily="34" charset="0"/>
                <a:cs typeface="Arial" panose="020B0604020202020204" pitchFamily="34" charset="0"/>
              </a:rPr>
              <a:t> της ΚΜΕ. Σε περίπτωση που αυτός γεμίσει, χρησιμοποιείται η περιφερειακή μνήμη.</a:t>
            </a:r>
          </a:p>
        </p:txBody>
      </p:sp>
      <p:sp>
        <p:nvSpPr>
          <p:cNvPr id="16390" name="Line 4">
            <a:extLst>
              <a:ext uri="{FF2B5EF4-FFF2-40B4-BE49-F238E27FC236}">
                <a16:creationId xmlns:a16="http://schemas.microsoft.com/office/drawing/2014/main" id="{49D9DEF5-E256-1646-9294-1BFFF106C639}"/>
              </a:ext>
            </a:extLst>
          </p:cNvPr>
          <p:cNvSpPr>
            <a:spLocks noChangeShapeType="1"/>
          </p:cNvSpPr>
          <p:nvPr/>
        </p:nvSpPr>
        <p:spPr bwMode="auto">
          <a:xfrm>
            <a:off x="395288" y="1412875"/>
            <a:ext cx="8353425" cy="0"/>
          </a:xfrm>
          <a:prstGeom prst="line">
            <a:avLst/>
          </a:prstGeom>
          <a:noFill/>
          <a:ln w="3810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9338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fade">
                                      <p:cBhvr>
                                        <p:cTn id="7" dur="20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fade">
                                      <p:cBhvr>
                                        <p:cTn id="12" dur="20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fade">
                                      <p:cBhvr>
                                        <p:cTn id="17" dur="20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fade">
                                      <p:cBhvr>
                                        <p:cTn id="22" dur="20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12364</TotalTime>
  <Words>2900</Words>
  <Application>Microsoft Macintosh PowerPoint</Application>
  <PresentationFormat>On-screen Show (4:3)</PresentationFormat>
  <Paragraphs>840</Paragraphs>
  <Slides>22</Slides>
  <Notes>17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9" baseType="lpstr">
      <vt:lpstr>Arial</vt:lpstr>
      <vt:lpstr>Calibri</vt:lpstr>
      <vt:lpstr>Garamond</vt:lpstr>
      <vt:lpstr>Times New Roman</vt:lpstr>
      <vt:lpstr>Wingdings</vt:lpstr>
      <vt:lpstr>Office Theme</vt:lpstr>
      <vt:lpstr>Visio</vt:lpstr>
      <vt:lpstr>Εισαγωγή στην Πληροφορική και τον Προγραμματισμό Η/Υ</vt:lpstr>
      <vt:lpstr>PowerPoint Presentation</vt:lpstr>
      <vt:lpstr>PowerPoint Presentation</vt:lpstr>
      <vt:lpstr>Οργάνωση Υπολογιστών</vt:lpstr>
      <vt:lpstr>Τα 3 υποσυστήματα ενός Η/Υ</vt:lpstr>
      <vt:lpstr>1. ΚΜΕ: Κεντρική Μονάδα Επεξ.</vt:lpstr>
      <vt:lpstr>PowerPoint Presentation</vt:lpstr>
      <vt:lpstr>Δίαυλοι Επικοινωνίας - Bus</vt:lpstr>
      <vt:lpstr>Χαρακτηριστικά της ΚΜΕ και «επεξεργαστική ισχύς»</vt:lpstr>
      <vt:lpstr>2. Κύρια Μνήμη - Ι</vt:lpstr>
      <vt:lpstr>2. Κύρια Μνήμη - Ι</vt:lpstr>
      <vt:lpstr>2. Μέγεθος Μνήμης &amp; Χώρος Διεθύνσεων </vt:lpstr>
      <vt:lpstr>2. Μέγεθος Μνήμης &amp; Χώρος Διεθύνσεων </vt:lpstr>
      <vt:lpstr>2. Μέγεθος Μνήμης &amp; Χώρος Διεθύνσεων </vt:lpstr>
      <vt:lpstr>2. Κύκλος Μνήμης</vt:lpstr>
      <vt:lpstr>2. Τύποι Μνήμης – RAM / ROM</vt:lpstr>
      <vt:lpstr>PowerPoint Presentation</vt:lpstr>
      <vt:lpstr>PowerPoint Presentation</vt:lpstr>
      <vt:lpstr>3. Yποσυστήματα E/E</vt:lpstr>
      <vt:lpstr>3. Αποθηκευτικά συστήματα</vt:lpstr>
      <vt:lpstr>3. Οπτικά Αποθηκευτικά συστήματα</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LGA</dc:creator>
  <cp:lastModifiedBy>Leonidas Alexopoulos</cp:lastModifiedBy>
  <cp:revision>417</cp:revision>
  <dcterms:created xsi:type="dcterms:W3CDTF">2011-09-11T06:24:43Z</dcterms:created>
  <dcterms:modified xsi:type="dcterms:W3CDTF">2022-05-25T06:01:16Z</dcterms:modified>
</cp:coreProperties>
</file>