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49" r:id="rId2"/>
    <p:sldId id="563" r:id="rId3"/>
    <p:sldId id="555" r:id="rId4"/>
    <p:sldId id="885" r:id="rId5"/>
    <p:sldId id="886" r:id="rId6"/>
    <p:sldId id="896" r:id="rId7"/>
    <p:sldId id="892" r:id="rId8"/>
    <p:sldId id="899" r:id="rId9"/>
    <p:sldId id="900" r:id="rId10"/>
    <p:sldId id="901" r:id="rId11"/>
    <p:sldId id="902" r:id="rId12"/>
    <p:sldId id="903" r:id="rId13"/>
    <p:sldId id="904" r:id="rId14"/>
    <p:sldId id="905" r:id="rId15"/>
    <p:sldId id="906" r:id="rId16"/>
    <p:sldId id="926" r:id="rId17"/>
    <p:sldId id="928" r:id="rId18"/>
    <p:sldId id="929" r:id="rId19"/>
    <p:sldId id="927" r:id="rId20"/>
    <p:sldId id="932" r:id="rId21"/>
    <p:sldId id="933" r:id="rId22"/>
    <p:sldId id="934" r:id="rId23"/>
    <p:sldId id="907" r:id="rId24"/>
    <p:sldId id="908" r:id="rId25"/>
    <p:sldId id="909" r:id="rId26"/>
    <p:sldId id="910" r:id="rId27"/>
    <p:sldId id="915" r:id="rId28"/>
    <p:sldId id="911" r:id="rId29"/>
    <p:sldId id="916" r:id="rId30"/>
    <p:sldId id="917" r:id="rId31"/>
    <p:sldId id="918" r:id="rId32"/>
    <p:sldId id="920" r:id="rId33"/>
    <p:sldId id="921" r:id="rId34"/>
    <p:sldId id="937" r:id="rId35"/>
    <p:sldId id="922" r:id="rId36"/>
    <p:sldId id="931" r:id="rId37"/>
    <p:sldId id="936" r:id="rId38"/>
    <p:sldId id="938" r:id="rId3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93232" autoAdjust="0"/>
  </p:normalViewPr>
  <p:slideViewPr>
    <p:cSldViewPr>
      <p:cViewPr varScale="1">
        <p:scale>
          <a:sx n="100" d="100"/>
          <a:sy n="100" d="100"/>
        </p:scale>
        <p:origin x="1352" y="17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7F78601-099E-45F8-BCD0-1AE9B23B4703}" type="datetimeFigureOut">
              <a:rPr lang="el-GR"/>
              <a:pPr>
                <a:defRPr/>
              </a:pPr>
              <a:t>2/6/22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A854398-7202-40BD-9057-CD5BAC32BD87}" type="slidenum">
              <a:rPr lang="el-GR"/>
              <a:pPr>
                <a:defRPr/>
              </a:pPr>
              <a:t>‹#›</a:t>
            </a:fld>
            <a:endParaRPr lang="el-GR"/>
          </a:p>
        </p:txBody>
      </p:sp>
    </p:spTree>
    <p:extLst>
      <p:ext uri="{BB962C8B-B14F-4D97-AF65-F5344CB8AC3E}">
        <p14:creationId xmlns:p14="http://schemas.microsoft.com/office/powerpoint/2010/main" val="4183529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47C4BD-AA80-4732-ADF5-B05F1171D9F2}" type="slidenum">
              <a:rPr lang="el-GR" smtClean="0"/>
              <a:pPr fontAlgn="base">
                <a:spcBef>
                  <a:spcPct val="0"/>
                </a:spcBef>
                <a:spcAft>
                  <a:spcPct val="0"/>
                </a:spcAft>
                <a:defRPr/>
              </a:pPr>
              <a:t>1</a:t>
            </a:fld>
            <a:endParaRPr lang="el-GR"/>
          </a:p>
        </p:txBody>
      </p:sp>
    </p:spTree>
    <p:extLst>
      <p:ext uri="{BB962C8B-B14F-4D97-AF65-F5344CB8AC3E}">
        <p14:creationId xmlns:p14="http://schemas.microsoft.com/office/powerpoint/2010/main" val="175081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10</a:t>
            </a:fld>
            <a:endParaRPr lang="en-US"/>
          </a:p>
        </p:txBody>
      </p:sp>
    </p:spTree>
    <p:extLst>
      <p:ext uri="{BB962C8B-B14F-4D97-AF65-F5344CB8AC3E}">
        <p14:creationId xmlns:p14="http://schemas.microsoft.com/office/powerpoint/2010/main" val="232811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11</a:t>
            </a:fld>
            <a:endParaRPr lang="en-US"/>
          </a:p>
        </p:txBody>
      </p:sp>
    </p:spTree>
    <p:extLst>
      <p:ext uri="{BB962C8B-B14F-4D97-AF65-F5344CB8AC3E}">
        <p14:creationId xmlns:p14="http://schemas.microsoft.com/office/powerpoint/2010/main" val="150148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12</a:t>
            </a:fld>
            <a:endParaRPr lang="en-US"/>
          </a:p>
        </p:txBody>
      </p:sp>
    </p:spTree>
    <p:extLst>
      <p:ext uri="{BB962C8B-B14F-4D97-AF65-F5344CB8AC3E}">
        <p14:creationId xmlns:p14="http://schemas.microsoft.com/office/powerpoint/2010/main" val="236819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13</a:t>
            </a:fld>
            <a:endParaRPr lang="en-US"/>
          </a:p>
        </p:txBody>
      </p:sp>
    </p:spTree>
    <p:extLst>
      <p:ext uri="{BB962C8B-B14F-4D97-AF65-F5344CB8AC3E}">
        <p14:creationId xmlns:p14="http://schemas.microsoft.com/office/powerpoint/2010/main" val="2714950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14</a:t>
            </a:fld>
            <a:endParaRPr lang="en-US"/>
          </a:p>
        </p:txBody>
      </p:sp>
    </p:spTree>
    <p:extLst>
      <p:ext uri="{BB962C8B-B14F-4D97-AF65-F5344CB8AC3E}">
        <p14:creationId xmlns:p14="http://schemas.microsoft.com/office/powerpoint/2010/main" val="224940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15</a:t>
            </a:fld>
            <a:endParaRPr lang="en-US"/>
          </a:p>
        </p:txBody>
      </p:sp>
    </p:spTree>
    <p:extLst>
      <p:ext uri="{BB962C8B-B14F-4D97-AF65-F5344CB8AC3E}">
        <p14:creationId xmlns:p14="http://schemas.microsoft.com/office/powerpoint/2010/main" val="184419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16</a:t>
            </a:fld>
            <a:endParaRPr lang="en-US"/>
          </a:p>
        </p:txBody>
      </p:sp>
    </p:spTree>
    <p:extLst>
      <p:ext uri="{BB962C8B-B14F-4D97-AF65-F5344CB8AC3E}">
        <p14:creationId xmlns:p14="http://schemas.microsoft.com/office/powerpoint/2010/main" val="216572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17</a:t>
            </a:fld>
            <a:endParaRPr lang="en-US"/>
          </a:p>
        </p:txBody>
      </p:sp>
    </p:spTree>
    <p:extLst>
      <p:ext uri="{BB962C8B-B14F-4D97-AF65-F5344CB8AC3E}">
        <p14:creationId xmlns:p14="http://schemas.microsoft.com/office/powerpoint/2010/main" val="274925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18</a:t>
            </a:fld>
            <a:endParaRPr lang="en-US"/>
          </a:p>
        </p:txBody>
      </p:sp>
    </p:spTree>
    <p:extLst>
      <p:ext uri="{BB962C8B-B14F-4D97-AF65-F5344CB8AC3E}">
        <p14:creationId xmlns:p14="http://schemas.microsoft.com/office/powerpoint/2010/main" val="322163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19</a:t>
            </a:fld>
            <a:endParaRPr lang="en-US"/>
          </a:p>
        </p:txBody>
      </p:sp>
    </p:spTree>
    <p:extLst>
      <p:ext uri="{BB962C8B-B14F-4D97-AF65-F5344CB8AC3E}">
        <p14:creationId xmlns:p14="http://schemas.microsoft.com/office/powerpoint/2010/main" val="205405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D10EB33-829A-4DEC-A724-CADEF8D381D0}" type="slidenum">
              <a:rPr lang="en-US" smtClean="0">
                <a:latin typeface="Arial" pitchFamily="34" charset="0"/>
              </a:rPr>
              <a:pPr/>
              <a:t>2</a:t>
            </a:fld>
            <a:endParaRPr lang="en-U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108815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20</a:t>
            </a:fld>
            <a:endParaRPr lang="en-US"/>
          </a:p>
        </p:txBody>
      </p:sp>
    </p:spTree>
    <p:extLst>
      <p:ext uri="{BB962C8B-B14F-4D97-AF65-F5344CB8AC3E}">
        <p14:creationId xmlns:p14="http://schemas.microsoft.com/office/powerpoint/2010/main" val="320262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21</a:t>
            </a:fld>
            <a:endParaRPr lang="en-US"/>
          </a:p>
        </p:txBody>
      </p:sp>
    </p:spTree>
    <p:extLst>
      <p:ext uri="{BB962C8B-B14F-4D97-AF65-F5344CB8AC3E}">
        <p14:creationId xmlns:p14="http://schemas.microsoft.com/office/powerpoint/2010/main" val="2600335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22</a:t>
            </a:fld>
            <a:endParaRPr lang="en-US"/>
          </a:p>
        </p:txBody>
      </p:sp>
    </p:spTree>
    <p:extLst>
      <p:ext uri="{BB962C8B-B14F-4D97-AF65-F5344CB8AC3E}">
        <p14:creationId xmlns:p14="http://schemas.microsoft.com/office/powerpoint/2010/main" val="202185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23</a:t>
            </a:fld>
            <a:endParaRPr lang="en-US"/>
          </a:p>
        </p:txBody>
      </p:sp>
    </p:spTree>
    <p:extLst>
      <p:ext uri="{BB962C8B-B14F-4D97-AF65-F5344CB8AC3E}">
        <p14:creationId xmlns:p14="http://schemas.microsoft.com/office/powerpoint/2010/main" val="264207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24</a:t>
            </a:fld>
            <a:endParaRPr lang="en-US"/>
          </a:p>
        </p:txBody>
      </p:sp>
    </p:spTree>
    <p:extLst>
      <p:ext uri="{BB962C8B-B14F-4D97-AF65-F5344CB8AC3E}">
        <p14:creationId xmlns:p14="http://schemas.microsoft.com/office/powerpoint/2010/main" val="696790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25</a:t>
            </a:fld>
            <a:endParaRPr lang="en-US"/>
          </a:p>
        </p:txBody>
      </p:sp>
    </p:spTree>
    <p:extLst>
      <p:ext uri="{BB962C8B-B14F-4D97-AF65-F5344CB8AC3E}">
        <p14:creationId xmlns:p14="http://schemas.microsoft.com/office/powerpoint/2010/main" val="1716495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B0BF6AE8-079D-5B40-8A85-AD7ABE9BF391}"/>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0CEA8E35-4B10-1247-BC5C-1ECC33F2F783}"/>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3613057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B0BF6AE8-079D-5B40-8A85-AD7ABE9BF391}"/>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0CEA8E35-4B10-1247-BC5C-1ECC33F2F783}"/>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4042076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8BD7C51-2F36-2D4C-A074-08E55BDCE3E6}"/>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7EDD988-3C3B-414F-9B52-8DEA11D6D171}"/>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292499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8BD7C51-2F36-2D4C-A074-08E55BDCE3E6}"/>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7EDD988-3C3B-414F-9B52-8DEA11D6D171}"/>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263320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atin typeface="Arial"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FA318A-A23F-40CB-874F-02646D23DF60}" type="slidenum">
              <a:rPr lang="en-US" smtClean="0">
                <a:latin typeface="Arial" pitchFamily="34" charset="0"/>
              </a:rPr>
              <a:pPr fontAlgn="base">
                <a:spcBef>
                  <a:spcPct val="0"/>
                </a:spcBef>
                <a:spcAft>
                  <a:spcPct val="0"/>
                </a:spcAft>
              </a:pPr>
              <a:t>3</a:t>
            </a:fld>
            <a:endParaRPr lang="en-US">
              <a:latin typeface="Arial" pitchFamily="34" charset="0"/>
            </a:endParaRPr>
          </a:p>
        </p:txBody>
      </p:sp>
    </p:spTree>
    <p:extLst>
      <p:ext uri="{BB962C8B-B14F-4D97-AF65-F5344CB8AC3E}">
        <p14:creationId xmlns:p14="http://schemas.microsoft.com/office/powerpoint/2010/main" val="3476498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8BD7C51-2F36-2D4C-A074-08E55BDCE3E6}"/>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7EDD988-3C3B-414F-9B52-8DEA11D6D171}"/>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1910163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31</a:t>
            </a:fld>
            <a:endParaRPr lang="en-US"/>
          </a:p>
        </p:txBody>
      </p:sp>
    </p:spTree>
    <p:extLst>
      <p:ext uri="{BB962C8B-B14F-4D97-AF65-F5344CB8AC3E}">
        <p14:creationId xmlns:p14="http://schemas.microsoft.com/office/powerpoint/2010/main" val="1479444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32</a:t>
            </a:fld>
            <a:endParaRPr lang="en-US"/>
          </a:p>
        </p:txBody>
      </p:sp>
    </p:spTree>
    <p:extLst>
      <p:ext uri="{BB962C8B-B14F-4D97-AF65-F5344CB8AC3E}">
        <p14:creationId xmlns:p14="http://schemas.microsoft.com/office/powerpoint/2010/main" val="2044839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33</a:t>
            </a:fld>
            <a:endParaRPr lang="en-US"/>
          </a:p>
        </p:txBody>
      </p:sp>
    </p:spTree>
    <p:extLst>
      <p:ext uri="{BB962C8B-B14F-4D97-AF65-F5344CB8AC3E}">
        <p14:creationId xmlns:p14="http://schemas.microsoft.com/office/powerpoint/2010/main" val="4235430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34</a:t>
            </a:fld>
            <a:endParaRPr lang="en-US"/>
          </a:p>
        </p:txBody>
      </p:sp>
    </p:spTree>
    <p:extLst>
      <p:ext uri="{BB962C8B-B14F-4D97-AF65-F5344CB8AC3E}">
        <p14:creationId xmlns:p14="http://schemas.microsoft.com/office/powerpoint/2010/main" val="1198791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35</a:t>
            </a:fld>
            <a:endParaRPr lang="en-US"/>
          </a:p>
        </p:txBody>
      </p:sp>
    </p:spTree>
    <p:extLst>
      <p:ext uri="{BB962C8B-B14F-4D97-AF65-F5344CB8AC3E}">
        <p14:creationId xmlns:p14="http://schemas.microsoft.com/office/powerpoint/2010/main" val="3109547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36</a:t>
            </a:fld>
            <a:endParaRPr lang="en-US"/>
          </a:p>
        </p:txBody>
      </p:sp>
    </p:spTree>
    <p:extLst>
      <p:ext uri="{BB962C8B-B14F-4D97-AF65-F5344CB8AC3E}">
        <p14:creationId xmlns:p14="http://schemas.microsoft.com/office/powerpoint/2010/main" val="147171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37</a:t>
            </a:fld>
            <a:endParaRPr lang="en-US"/>
          </a:p>
        </p:txBody>
      </p:sp>
    </p:spTree>
    <p:extLst>
      <p:ext uri="{BB962C8B-B14F-4D97-AF65-F5344CB8AC3E}">
        <p14:creationId xmlns:p14="http://schemas.microsoft.com/office/powerpoint/2010/main" val="1787813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38</a:t>
            </a:fld>
            <a:endParaRPr lang="en-US"/>
          </a:p>
        </p:txBody>
      </p:sp>
    </p:spTree>
    <p:extLst>
      <p:ext uri="{BB962C8B-B14F-4D97-AF65-F5344CB8AC3E}">
        <p14:creationId xmlns:p14="http://schemas.microsoft.com/office/powerpoint/2010/main" val="145107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4</a:t>
            </a:fld>
            <a:endParaRPr lang="en-US"/>
          </a:p>
        </p:txBody>
      </p:sp>
    </p:spTree>
    <p:extLst>
      <p:ext uri="{BB962C8B-B14F-4D97-AF65-F5344CB8AC3E}">
        <p14:creationId xmlns:p14="http://schemas.microsoft.com/office/powerpoint/2010/main" val="384447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5</a:t>
            </a:fld>
            <a:endParaRPr lang="en-US"/>
          </a:p>
        </p:txBody>
      </p:sp>
    </p:spTree>
    <p:extLst>
      <p:ext uri="{BB962C8B-B14F-4D97-AF65-F5344CB8AC3E}">
        <p14:creationId xmlns:p14="http://schemas.microsoft.com/office/powerpoint/2010/main" val="205688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6</a:t>
            </a:fld>
            <a:endParaRPr lang="en-US"/>
          </a:p>
        </p:txBody>
      </p:sp>
    </p:spTree>
    <p:extLst>
      <p:ext uri="{BB962C8B-B14F-4D97-AF65-F5344CB8AC3E}">
        <p14:creationId xmlns:p14="http://schemas.microsoft.com/office/powerpoint/2010/main" val="341148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7</a:t>
            </a:fld>
            <a:endParaRPr lang="en-US"/>
          </a:p>
        </p:txBody>
      </p:sp>
    </p:spTree>
    <p:extLst>
      <p:ext uri="{BB962C8B-B14F-4D97-AF65-F5344CB8AC3E}">
        <p14:creationId xmlns:p14="http://schemas.microsoft.com/office/powerpoint/2010/main" val="123125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8</a:t>
            </a:fld>
            <a:endParaRPr lang="en-US"/>
          </a:p>
        </p:txBody>
      </p:sp>
    </p:spTree>
    <p:extLst>
      <p:ext uri="{BB962C8B-B14F-4D97-AF65-F5344CB8AC3E}">
        <p14:creationId xmlns:p14="http://schemas.microsoft.com/office/powerpoint/2010/main" val="100649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9</a:t>
            </a:fld>
            <a:endParaRPr lang="en-US"/>
          </a:p>
        </p:txBody>
      </p:sp>
    </p:spTree>
    <p:extLst>
      <p:ext uri="{BB962C8B-B14F-4D97-AF65-F5344CB8AC3E}">
        <p14:creationId xmlns:p14="http://schemas.microsoft.com/office/powerpoint/2010/main" val="98143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2B0A75A2-6513-4F74-B4C9-50D5DD501781}" type="datetimeFigureOut">
              <a:rPr lang="el-GR"/>
              <a:pPr>
                <a:defRPr/>
              </a:pPr>
              <a:t>2/6/22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8FE28C2-EF1C-44C8-93A8-208767FD1DF8}"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4AC4CDEC-AF6D-425F-8A66-61BF2C36B08F}" type="datetimeFigureOut">
              <a:rPr lang="el-GR"/>
              <a:pPr>
                <a:defRPr/>
              </a:pPr>
              <a:t>2/6/22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2263D4B-BB2E-4191-8C9C-97827A7D900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9F4A888-302A-4E6D-A28D-5C1C4FB2796C}" type="datetimeFigureOut">
              <a:rPr lang="el-GR"/>
              <a:pPr>
                <a:defRPr/>
              </a:pPr>
              <a:t>2/6/22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37CB328-FF7D-40BE-A2CB-D1A437031F6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33F5187B-38D4-40FD-A9FD-C193690B24B0}" type="datetimeFigureOut">
              <a:rPr lang="el-GR"/>
              <a:pPr>
                <a:defRPr/>
              </a:pPr>
              <a:t>2/6/22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7374511-FC34-475C-8D6E-8059F11541EC}"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5D8ADA-D893-49C2-B64E-F542A6171E4E}" type="datetimeFigureOut">
              <a:rPr lang="el-GR"/>
              <a:pPr>
                <a:defRPr/>
              </a:pPr>
              <a:t>2/6/22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481D2CF-7F72-48D6-85CA-82267E4A3C04}"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17B86E20-6D31-42B1-9112-E06F87710F6E}" type="datetimeFigureOut">
              <a:rPr lang="el-GR"/>
              <a:pPr>
                <a:defRPr/>
              </a:pPr>
              <a:t>2/6/22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C9AF140-CBDF-42B3-9F54-891D3C3C95B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C9029AC0-9535-4E57-B4A8-ACF388215A80}" type="datetimeFigureOut">
              <a:rPr lang="el-GR"/>
              <a:pPr>
                <a:defRPr/>
              </a:pPr>
              <a:t>2/6/22</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C9353665-E939-444C-A47F-08853EA861F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96B0EEE0-BFCA-4E41-A56D-BAC6A6FC5C65}" type="datetimeFigureOut">
              <a:rPr lang="el-GR"/>
              <a:pPr>
                <a:defRPr/>
              </a:pPr>
              <a:t>2/6/22</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1E0052B8-BD6E-4543-8028-9733839041CC}"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181385-49CB-44DD-BDB1-6F212B4F5779}" type="datetimeFigureOut">
              <a:rPr lang="el-GR"/>
              <a:pPr>
                <a:defRPr/>
              </a:pPr>
              <a:t>2/6/22</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E33652F-4AFA-4B5F-923F-7FBEAE30611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9C601F4-7138-4F4A-B180-7EAD173EF2A2}" type="datetimeFigureOut">
              <a:rPr lang="el-GR"/>
              <a:pPr>
                <a:defRPr/>
              </a:pPr>
              <a:t>2/6/22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8BC02736-0260-46DE-B9A2-0AB08C554BD4}"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5B32C0-9D2B-4F78-A713-F9B11A90E30C}" type="datetimeFigureOut">
              <a:rPr lang="el-GR"/>
              <a:pPr>
                <a:defRPr/>
              </a:pPr>
              <a:t>2/6/22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DF291D6-B77C-4D13-BA97-516B31D460B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048054-9D80-4CEA-AF9A-06F4D6EDF977}" type="datetimeFigureOut">
              <a:rPr lang="el-GR"/>
              <a:pPr>
                <a:defRPr/>
              </a:pPr>
              <a:t>2/6/22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AB3505-7293-4F38-AE07-8A00FC3405D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o@mail.ntua.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cNN_tTXABU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908050"/>
            <a:ext cx="5834063" cy="1470025"/>
          </a:xfrm>
        </p:spPr>
        <p:txBody>
          <a:bodyPr>
            <a:normAutofit fontScale="90000"/>
          </a:bodyPr>
          <a:lstStyle/>
          <a:p>
            <a:pPr algn="l"/>
            <a:r>
              <a:rPr lang="el-GR" b="1" dirty="0"/>
              <a:t>Εισαγωγή στην Πληροφορική και τον Προγραμματισμό Η/Υ</a:t>
            </a:r>
          </a:p>
        </p:txBody>
      </p:sp>
      <p:sp>
        <p:nvSpPr>
          <p:cNvPr id="3" name="Subtitle 2"/>
          <p:cNvSpPr>
            <a:spLocks noGrp="1"/>
          </p:cNvSpPr>
          <p:nvPr>
            <p:ph type="subTitle" idx="1"/>
          </p:nvPr>
        </p:nvSpPr>
        <p:spPr>
          <a:xfrm>
            <a:off x="1468437" y="4855270"/>
            <a:ext cx="6400800" cy="1752600"/>
          </a:xfrm>
        </p:spPr>
        <p:txBody>
          <a:bodyPr rtlCol="0">
            <a:noAutofit/>
          </a:bodyPr>
          <a:lstStyle/>
          <a:p>
            <a:pPr eaLnBrk="1" fontAlgn="auto" hangingPunct="1">
              <a:spcAft>
                <a:spcPts val="0"/>
              </a:spcAft>
              <a:defRPr/>
            </a:pPr>
            <a:r>
              <a:rPr lang="el-GR" sz="2400" b="1" dirty="0"/>
              <a:t>Λεωνίδας Αλεξόπουλος</a:t>
            </a:r>
          </a:p>
          <a:p>
            <a:pPr eaLnBrk="1" fontAlgn="auto" hangingPunct="1">
              <a:spcAft>
                <a:spcPts val="0"/>
              </a:spcAft>
              <a:defRPr/>
            </a:pPr>
            <a:r>
              <a:rPr lang="el-GR" sz="2400" b="1" dirty="0"/>
              <a:t>Αν. Καθηγητής ΕΜΠ</a:t>
            </a:r>
          </a:p>
          <a:p>
            <a:pPr eaLnBrk="1" fontAlgn="auto" hangingPunct="1">
              <a:spcAft>
                <a:spcPts val="0"/>
              </a:spcAft>
              <a:defRPr/>
            </a:pPr>
            <a:r>
              <a:rPr lang="en-US" sz="2400" b="1" dirty="0"/>
              <a:t>E-mail: </a:t>
            </a:r>
            <a:r>
              <a:rPr lang="en-US" sz="2400" b="1" dirty="0">
                <a:hlinkClick r:id="rId3"/>
              </a:rPr>
              <a:t>leo@mail.ntua.gr</a:t>
            </a:r>
            <a:endParaRPr lang="el-GR" sz="2400" b="1" dirty="0"/>
          </a:p>
          <a:p>
            <a:pPr eaLnBrk="1" fontAlgn="auto" hangingPunct="1">
              <a:spcAft>
                <a:spcPts val="0"/>
              </a:spcAft>
              <a:defRPr/>
            </a:pPr>
            <a:r>
              <a:rPr lang="el-GR" sz="2400" b="1" dirty="0" err="1"/>
              <a:t>Τηλ</a:t>
            </a:r>
            <a:r>
              <a:rPr lang="el-GR" sz="2400" b="1" dirty="0"/>
              <a:t>: 210 772-1666</a:t>
            </a:r>
            <a:endParaRPr lang="en-US" sz="2400" b="1" dirty="0"/>
          </a:p>
          <a:p>
            <a:pPr eaLnBrk="1" fontAlgn="auto" hangingPunct="1">
              <a:spcAft>
                <a:spcPts val="0"/>
              </a:spcAft>
              <a:defRPr/>
            </a:pPr>
            <a:endParaRPr lang="el-GR" sz="2400" b="1" dirty="0"/>
          </a:p>
        </p:txBody>
      </p:sp>
      <p:pic>
        <p:nvPicPr>
          <p:cNvPr id="9220" name="Picture 2"/>
          <p:cNvPicPr>
            <a:picLocks noChangeAspect="1" noChangeArrowheads="1"/>
          </p:cNvPicPr>
          <p:nvPr/>
        </p:nvPicPr>
        <p:blipFill>
          <a:blip r:embed="rId4"/>
          <a:srcRect/>
          <a:stretch>
            <a:fillRect/>
          </a:stretch>
        </p:blipFill>
        <p:spPr bwMode="auto">
          <a:xfrm>
            <a:off x="22225" y="250130"/>
            <a:ext cx="2892425" cy="2892425"/>
          </a:xfrm>
          <a:prstGeom prst="rect">
            <a:avLst/>
          </a:prstGeom>
          <a:noFill/>
          <a:ln w="9525">
            <a:noFill/>
            <a:miter lim="800000"/>
            <a:headEnd/>
            <a:tailEnd/>
          </a:ln>
        </p:spPr>
      </p:pic>
      <p:sp>
        <p:nvSpPr>
          <p:cNvPr id="10" name="TextBox 3"/>
          <p:cNvSpPr txBox="1"/>
          <p:nvPr/>
        </p:nvSpPr>
        <p:spPr>
          <a:xfrm>
            <a:off x="285719" y="2754792"/>
            <a:ext cx="8569325" cy="1384995"/>
          </a:xfrm>
          <a:prstGeom prst="rect">
            <a:avLst/>
          </a:prstGeom>
          <a:noFill/>
        </p:spPr>
        <p:txBody>
          <a:bodyPr wrap="square" lIns="0" tIns="0" rIns="0" bIns="0">
            <a:spAutoFit/>
          </a:bodyPr>
          <a:lstStyle/>
          <a:p>
            <a:pPr algn="ctr" fontAlgn="auto">
              <a:lnSpc>
                <a:spcPts val="3565"/>
              </a:lnSpc>
              <a:spcBef>
                <a:spcPts val="0"/>
              </a:spcBef>
              <a:spcAft>
                <a:spcPts val="0"/>
              </a:spcAft>
              <a:defRPr/>
            </a:pPr>
            <a:endParaRPr lang="en-US" sz="3083" b="1" dirty="0">
              <a:solidFill>
                <a:srgbClr val="FF0000"/>
              </a:solidFill>
              <a:latin typeface="Arial"/>
              <a:cs typeface="Arial"/>
            </a:endParaRPr>
          </a:p>
          <a:p>
            <a:pPr algn="ctr" fontAlgn="auto">
              <a:lnSpc>
                <a:spcPts val="3565"/>
              </a:lnSpc>
              <a:spcBef>
                <a:spcPts val="0"/>
              </a:spcBef>
              <a:spcAft>
                <a:spcPts val="0"/>
              </a:spcAft>
              <a:defRPr/>
            </a:pPr>
            <a:r>
              <a:rPr lang="en-US" sz="3083" b="1" dirty="0">
                <a:solidFill>
                  <a:srgbClr val="FF0000"/>
                </a:solidFill>
                <a:latin typeface="Arial"/>
                <a:cs typeface="Arial"/>
              </a:rPr>
              <a:t>1</a:t>
            </a:r>
            <a:r>
              <a:rPr lang="el-GR" sz="3083" b="1">
                <a:solidFill>
                  <a:srgbClr val="FF0000"/>
                </a:solidFill>
                <a:latin typeface="Arial"/>
                <a:cs typeface="Arial"/>
              </a:rPr>
              <a:t>1</a:t>
            </a:r>
            <a:r>
              <a:rPr lang="el-GR" sz="3083" b="1" baseline="30000">
                <a:solidFill>
                  <a:srgbClr val="FF0000"/>
                </a:solidFill>
                <a:latin typeface="Arial"/>
                <a:cs typeface="Arial"/>
              </a:rPr>
              <a:t>ο</a:t>
            </a:r>
            <a:r>
              <a:rPr lang="el-GR" sz="3083" b="1">
                <a:solidFill>
                  <a:srgbClr val="FF0000"/>
                </a:solidFill>
                <a:latin typeface="Arial"/>
                <a:cs typeface="Arial"/>
              </a:rPr>
              <a:t> </a:t>
            </a:r>
            <a:r>
              <a:rPr lang="el-GR" sz="3083" b="1" dirty="0">
                <a:solidFill>
                  <a:srgbClr val="FF0000"/>
                </a:solidFill>
                <a:latin typeface="Arial"/>
                <a:cs typeface="Arial"/>
              </a:rPr>
              <a:t>Μάθημα</a:t>
            </a:r>
            <a:endParaRPr lang="en-CA" sz="3083" b="1" dirty="0">
              <a:solidFill>
                <a:srgbClr val="FF0000"/>
              </a:solidFill>
              <a:latin typeface="Arial"/>
              <a:cs typeface="Arial"/>
            </a:endParaRPr>
          </a:p>
          <a:p>
            <a:pPr algn="ctr" fontAlgn="auto">
              <a:lnSpc>
                <a:spcPts val="3565"/>
              </a:lnSpc>
              <a:spcBef>
                <a:spcPts val="0"/>
              </a:spcBef>
              <a:spcAft>
                <a:spcPts val="0"/>
              </a:spcAft>
              <a:defRPr/>
            </a:pPr>
            <a:endParaRPr lang="en-CA" sz="3083" dirty="0">
              <a:solidFill>
                <a:srgbClr val="000000"/>
              </a:solidFill>
              <a:latin typeface="+mn-lt"/>
            </a:endParaRPr>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2A5B6304-2CA7-47A5-BF82-3162BEA2A62D}" type="slidenum">
              <a:rPr lang="en-US" smtClean="0"/>
              <a:pPr>
                <a:defRPr/>
              </a:pPr>
              <a:t>1</a:t>
            </a:fld>
            <a:endParaRPr lang="en-US"/>
          </a:p>
        </p:txBody>
      </p:sp>
      <p:sp>
        <p:nvSpPr>
          <p:cNvPr id="7" name="Rectangle 6">
            <a:extLst>
              <a:ext uri="{FF2B5EF4-FFF2-40B4-BE49-F238E27FC236}">
                <a16:creationId xmlns:a16="http://schemas.microsoft.com/office/drawing/2014/main" id="{D707AFB9-9D1E-EA40-92F4-0458A6240F9B}"/>
              </a:ext>
            </a:extLst>
          </p:cNvPr>
          <p:cNvSpPr/>
          <p:nvPr/>
        </p:nvSpPr>
        <p:spPr>
          <a:xfrm>
            <a:off x="501929" y="3870173"/>
            <a:ext cx="8136904" cy="646331"/>
          </a:xfrm>
          <a:prstGeom prst="rect">
            <a:avLst/>
          </a:prstGeom>
        </p:spPr>
        <p:txBody>
          <a:bodyPr wrap="square">
            <a:spAutoFit/>
          </a:bodyPr>
          <a:lstStyle/>
          <a:p>
            <a:pPr algn="ctr"/>
            <a:r>
              <a:rPr lang="el-GR" b="1" dirty="0">
                <a:solidFill>
                  <a:srgbClr val="FF0000"/>
                </a:solidFill>
                <a:latin typeface="Arial"/>
                <a:cs typeface="Arial"/>
              </a:rPr>
              <a:t>Οργάνωση Υπολογιστών</a:t>
            </a:r>
            <a:r>
              <a:rPr lang="en-US" b="1" dirty="0">
                <a:solidFill>
                  <a:srgbClr val="FF0000"/>
                </a:solidFill>
                <a:latin typeface="Arial"/>
                <a:cs typeface="Arial"/>
              </a:rPr>
              <a:t> –II</a:t>
            </a:r>
          </a:p>
          <a:p>
            <a:pPr algn="ctr"/>
            <a:r>
              <a:rPr lang="el-GR" b="1" dirty="0" err="1">
                <a:solidFill>
                  <a:srgbClr val="FF0000"/>
                </a:solidFill>
                <a:latin typeface="Arial"/>
                <a:cs typeface="Arial"/>
              </a:rPr>
              <a:t>Γλ</a:t>
            </a:r>
            <a:r>
              <a:rPr lang="en-US" b="1" dirty="0" err="1">
                <a:solidFill>
                  <a:srgbClr val="FF0000"/>
                </a:solidFill>
                <a:latin typeface="Arial"/>
                <a:cs typeface="Arial"/>
              </a:rPr>
              <a:t>ώ</a:t>
            </a:r>
            <a:r>
              <a:rPr lang="el-GR" b="1" dirty="0" err="1">
                <a:solidFill>
                  <a:srgbClr val="FF0000"/>
                </a:solidFill>
                <a:latin typeface="Arial"/>
                <a:cs typeface="Arial"/>
              </a:rPr>
              <a:t>σσα</a:t>
            </a:r>
            <a:r>
              <a:rPr lang="el-GR" b="1" dirty="0">
                <a:solidFill>
                  <a:srgbClr val="FF0000"/>
                </a:solidFill>
                <a:latin typeface="Arial"/>
                <a:cs typeface="Arial"/>
              </a:rPr>
              <a:t> Μηχανής Απλού Η/Υ</a:t>
            </a:r>
            <a:endParaRPr lang="en-US" dirty="0">
              <a:solidFill>
                <a:srgbClr val="FF0000"/>
              </a:solidFill>
            </a:endParaRPr>
          </a:p>
        </p:txBody>
      </p:sp>
    </p:spTree>
    <p:extLst>
      <p:ext uri="{BB962C8B-B14F-4D97-AF65-F5344CB8AC3E}">
        <p14:creationId xmlns:p14="http://schemas.microsoft.com/office/powerpoint/2010/main" val="250809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BF3161-9C31-EB46-AF51-9B212032387D}"/>
              </a:ext>
            </a:extLst>
          </p:cNvPr>
          <p:cNvSpPr/>
          <p:nvPr/>
        </p:nvSpPr>
        <p:spPr>
          <a:xfrm>
            <a:off x="7062853" y="2104768"/>
            <a:ext cx="1224136" cy="840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0" y="0"/>
            <a:ext cx="9144000" cy="740964"/>
          </a:xfrm>
        </p:spPr>
        <p:txBody>
          <a:bodyPr/>
          <a:lstStyle/>
          <a:p>
            <a:r>
              <a:rPr lang="en-US" sz="3600" b="1" dirty="0">
                <a:solidFill>
                  <a:srgbClr val="000000"/>
                </a:solidFill>
                <a:latin typeface="Arial" panose="020B0604020202020204" pitchFamily="34" charset="0"/>
                <a:cs typeface="Arial" panose="020B0604020202020204" pitchFamily="34" charset="0"/>
              </a:rPr>
              <a:t>A</a:t>
            </a:r>
            <a:r>
              <a:rPr lang="el-GR" sz="3600" b="1" dirty="0" err="1">
                <a:solidFill>
                  <a:srgbClr val="000000"/>
                </a:solidFill>
                <a:latin typeface="Arial" panose="020B0604020202020204" pitchFamily="34" charset="0"/>
                <a:cs typeface="Arial" panose="020B0604020202020204" pitchFamily="34" charset="0"/>
              </a:rPr>
              <a:t>ποκωδικοποίηση</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10</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39" name="Picture 9">
            <a:extLst>
              <a:ext uri="{FF2B5EF4-FFF2-40B4-BE49-F238E27FC236}">
                <a16:creationId xmlns:a16="http://schemas.microsoft.com/office/drawing/2014/main" id="{00E35D5C-3BF6-5847-82F5-DF895B42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5897"/>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5F4BB4C-E7E8-6B46-87E5-AD63A0587727}"/>
              </a:ext>
            </a:extLst>
          </p:cNvPr>
          <p:cNvPicPr>
            <a:picLocks noChangeAspect="1"/>
          </p:cNvPicPr>
          <p:nvPr/>
        </p:nvPicPr>
        <p:blipFill>
          <a:blip r:embed="rId4"/>
          <a:stretch>
            <a:fillRect/>
          </a:stretch>
        </p:blipFill>
        <p:spPr>
          <a:xfrm>
            <a:off x="5580112" y="1069437"/>
            <a:ext cx="2593923" cy="1855507"/>
          </a:xfrm>
          <a:prstGeom prst="rect">
            <a:avLst/>
          </a:prstGeom>
        </p:spPr>
      </p:pic>
      <p:sp>
        <p:nvSpPr>
          <p:cNvPr id="4" name="Rectangle 3">
            <a:extLst>
              <a:ext uri="{FF2B5EF4-FFF2-40B4-BE49-F238E27FC236}">
                <a16:creationId xmlns:a16="http://schemas.microsoft.com/office/drawing/2014/main" id="{D6C7384A-A17A-3642-8C1D-927E269556CB}"/>
              </a:ext>
            </a:extLst>
          </p:cNvPr>
          <p:cNvSpPr/>
          <p:nvPr/>
        </p:nvSpPr>
        <p:spPr>
          <a:xfrm>
            <a:off x="179512" y="970995"/>
            <a:ext cx="4572000" cy="1200329"/>
          </a:xfrm>
          <a:prstGeom prst="rect">
            <a:avLst/>
          </a:prstGeom>
        </p:spPr>
        <p:txBody>
          <a:bodyPr>
            <a:spAutoFit/>
          </a:bodyPr>
          <a:lstStyle/>
          <a:p>
            <a:r>
              <a:rPr lang="en-US" altLang="en-US" dirty="0">
                <a:solidFill>
                  <a:schemeClr val="folHlink"/>
                </a:solidFill>
              </a:rPr>
              <a:t>A</a:t>
            </a:r>
            <a:r>
              <a:rPr lang="el-GR" altLang="en-US" dirty="0" err="1">
                <a:solidFill>
                  <a:schemeClr val="folHlink"/>
                </a:solidFill>
              </a:rPr>
              <a:t>ποκωδικοποίηση</a:t>
            </a:r>
            <a:r>
              <a:rPr lang="el-GR" altLang="en-US" dirty="0"/>
              <a:t> (</a:t>
            </a:r>
            <a:r>
              <a:rPr lang="en-US" altLang="en-US" dirty="0"/>
              <a:t>decode</a:t>
            </a:r>
            <a:r>
              <a:rPr lang="el-GR" altLang="en-US" dirty="0"/>
              <a:t>): Η μονάδα ελέγχου αποκωδικοποιεί την εντολή στο </a:t>
            </a:r>
            <a:r>
              <a:rPr lang="en-US" altLang="en-US" dirty="0"/>
              <a:t>IR </a:t>
            </a:r>
            <a:r>
              <a:rPr lang="el-GR" altLang="en-US" dirty="0"/>
              <a:t>(π</a:t>
            </a:r>
            <a:r>
              <a:rPr lang="en-US" altLang="en-US" dirty="0"/>
              <a:t>x </a:t>
            </a:r>
            <a:r>
              <a:rPr lang="el-GR" altLang="en-US" dirty="0"/>
              <a:t>0011-0010-000-0001</a:t>
            </a:r>
            <a:r>
              <a:rPr lang="el-GR" altLang="en-US" dirty="0">
                <a:sym typeface="Wingdings" pitchFamily="2" charset="2"/>
              </a:rPr>
              <a:t> </a:t>
            </a:r>
            <a:r>
              <a:rPr lang="el-GR" altLang="en-US" dirty="0"/>
              <a:t>πρόσθεσε (εντολή </a:t>
            </a:r>
            <a:r>
              <a:rPr lang="en-US" altLang="en-US" dirty="0"/>
              <a:t>ADDI)</a:t>
            </a:r>
            <a:r>
              <a:rPr lang="el-GR" altLang="en-US" dirty="0"/>
              <a:t> </a:t>
            </a:r>
            <a:r>
              <a:rPr lang="en-US" altLang="en-US" dirty="0"/>
              <a:t>R0 </a:t>
            </a:r>
            <a:r>
              <a:rPr lang="el-GR" altLang="en-US" dirty="0"/>
              <a:t>και </a:t>
            </a:r>
            <a:r>
              <a:rPr lang="en-US" altLang="en-US" dirty="0"/>
              <a:t>R1</a:t>
            </a:r>
            <a:r>
              <a:rPr lang="el-GR" altLang="en-US" dirty="0"/>
              <a:t> και βάλτο στο </a:t>
            </a:r>
            <a:r>
              <a:rPr lang="en-US" altLang="en-US" dirty="0"/>
              <a:t>R2)</a:t>
            </a:r>
            <a:endParaRPr lang="el-GR" altLang="en-US" dirty="0"/>
          </a:p>
        </p:txBody>
      </p:sp>
      <p:pic>
        <p:nvPicPr>
          <p:cNvPr id="5" name="Picture 4">
            <a:extLst>
              <a:ext uri="{FF2B5EF4-FFF2-40B4-BE49-F238E27FC236}">
                <a16:creationId xmlns:a16="http://schemas.microsoft.com/office/drawing/2014/main" id="{7649625A-1046-3D41-AB6F-3470BEFC4774}"/>
              </a:ext>
            </a:extLst>
          </p:cNvPr>
          <p:cNvPicPr>
            <a:picLocks noChangeAspect="1"/>
          </p:cNvPicPr>
          <p:nvPr/>
        </p:nvPicPr>
        <p:blipFill>
          <a:blip r:embed="rId5"/>
          <a:stretch>
            <a:fillRect/>
          </a:stretch>
        </p:blipFill>
        <p:spPr>
          <a:xfrm>
            <a:off x="4617449" y="3237136"/>
            <a:ext cx="1493282" cy="2879900"/>
          </a:xfrm>
          <a:prstGeom prst="rect">
            <a:avLst/>
          </a:prstGeom>
        </p:spPr>
      </p:pic>
      <p:sp>
        <p:nvSpPr>
          <p:cNvPr id="8" name="TextBox 7">
            <a:extLst>
              <a:ext uri="{FF2B5EF4-FFF2-40B4-BE49-F238E27FC236}">
                <a16:creationId xmlns:a16="http://schemas.microsoft.com/office/drawing/2014/main" id="{7B315564-08CA-D742-9F1B-E76BF216BE3B}"/>
              </a:ext>
            </a:extLst>
          </p:cNvPr>
          <p:cNvSpPr txBox="1"/>
          <p:nvPr/>
        </p:nvSpPr>
        <p:spPr>
          <a:xfrm>
            <a:off x="2334182" y="5614108"/>
            <a:ext cx="1107996" cy="215444"/>
          </a:xfrm>
          <a:prstGeom prst="rect">
            <a:avLst/>
          </a:prstGeom>
          <a:noFill/>
        </p:spPr>
        <p:txBody>
          <a:bodyPr wrap="none" rtlCol="0">
            <a:spAutoFit/>
          </a:bodyPr>
          <a:lstStyle/>
          <a:p>
            <a:r>
              <a:rPr lang="el-GR" sz="800" dirty="0"/>
              <a:t>0011</a:t>
            </a:r>
            <a:r>
              <a:rPr lang="en-US" sz="800" dirty="0"/>
              <a:t>001000000001</a:t>
            </a:r>
          </a:p>
        </p:txBody>
      </p:sp>
      <p:sp>
        <p:nvSpPr>
          <p:cNvPr id="16" name="TextBox 15">
            <a:extLst>
              <a:ext uri="{FF2B5EF4-FFF2-40B4-BE49-F238E27FC236}">
                <a16:creationId xmlns:a16="http://schemas.microsoft.com/office/drawing/2014/main" id="{1258C7B0-4B17-CA4C-AEE5-D53E594AE0C9}"/>
              </a:ext>
            </a:extLst>
          </p:cNvPr>
          <p:cNvSpPr txBox="1"/>
          <p:nvPr/>
        </p:nvSpPr>
        <p:spPr>
          <a:xfrm>
            <a:off x="2308566" y="5175710"/>
            <a:ext cx="441146" cy="369332"/>
          </a:xfrm>
          <a:prstGeom prst="rect">
            <a:avLst/>
          </a:prstGeom>
          <a:noFill/>
        </p:spPr>
        <p:txBody>
          <a:bodyPr wrap="none" rtlCol="0">
            <a:spAutoFit/>
          </a:bodyPr>
          <a:lstStyle/>
          <a:p>
            <a:r>
              <a:rPr lang="en-US" dirty="0"/>
              <a:t>0</a:t>
            </a:r>
            <a:r>
              <a:rPr lang="el-GR" dirty="0"/>
              <a:t>0</a:t>
            </a:r>
            <a:endParaRPr lang="en-US" dirty="0"/>
          </a:p>
        </p:txBody>
      </p:sp>
      <p:sp>
        <p:nvSpPr>
          <p:cNvPr id="20" name="TextBox 19">
            <a:extLst>
              <a:ext uri="{FF2B5EF4-FFF2-40B4-BE49-F238E27FC236}">
                <a16:creationId xmlns:a16="http://schemas.microsoft.com/office/drawing/2014/main" id="{C3410DF5-5EF3-FA41-8C7C-07DA9CB6425C}"/>
              </a:ext>
            </a:extLst>
          </p:cNvPr>
          <p:cNvSpPr txBox="1"/>
          <p:nvPr/>
        </p:nvSpPr>
        <p:spPr>
          <a:xfrm>
            <a:off x="4139952" y="6059896"/>
            <a:ext cx="2219390" cy="369332"/>
          </a:xfrm>
          <a:prstGeom prst="rect">
            <a:avLst/>
          </a:prstGeom>
          <a:noFill/>
        </p:spPr>
        <p:txBody>
          <a:bodyPr wrap="none" rtlCol="0">
            <a:spAutoFit/>
          </a:bodyPr>
          <a:lstStyle/>
          <a:p>
            <a:r>
              <a:rPr lang="el-GR" dirty="0">
                <a:highlight>
                  <a:srgbClr val="FF0000"/>
                </a:highlight>
              </a:rPr>
              <a:t>0011</a:t>
            </a:r>
            <a:r>
              <a:rPr lang="en-US" dirty="0">
                <a:highlight>
                  <a:srgbClr val="00FFFF"/>
                </a:highlight>
              </a:rPr>
              <a:t>0010</a:t>
            </a:r>
            <a:r>
              <a:rPr lang="en-US" dirty="0">
                <a:highlight>
                  <a:srgbClr val="00FF00"/>
                </a:highlight>
              </a:rPr>
              <a:t>0000</a:t>
            </a:r>
            <a:r>
              <a:rPr lang="en-US" dirty="0">
                <a:highlight>
                  <a:srgbClr val="FF00FF"/>
                </a:highlight>
              </a:rPr>
              <a:t>0001</a:t>
            </a:r>
          </a:p>
        </p:txBody>
      </p:sp>
      <p:sp>
        <p:nvSpPr>
          <p:cNvPr id="21" name="TextBox 20">
            <a:extLst>
              <a:ext uri="{FF2B5EF4-FFF2-40B4-BE49-F238E27FC236}">
                <a16:creationId xmlns:a16="http://schemas.microsoft.com/office/drawing/2014/main" id="{AC8334BF-8E05-0247-A434-89EC38C6AD04}"/>
              </a:ext>
            </a:extLst>
          </p:cNvPr>
          <p:cNvSpPr txBox="1"/>
          <p:nvPr/>
        </p:nvSpPr>
        <p:spPr>
          <a:xfrm>
            <a:off x="4067944" y="6404480"/>
            <a:ext cx="2518638" cy="369332"/>
          </a:xfrm>
          <a:prstGeom prst="rect">
            <a:avLst/>
          </a:prstGeom>
          <a:noFill/>
        </p:spPr>
        <p:txBody>
          <a:bodyPr wrap="none" rtlCol="0">
            <a:spAutoFit/>
          </a:bodyPr>
          <a:lstStyle/>
          <a:p>
            <a:r>
              <a:rPr lang="en-US" dirty="0">
                <a:highlight>
                  <a:srgbClr val="FF0000"/>
                </a:highlight>
              </a:rPr>
              <a:t>ADD</a:t>
            </a:r>
            <a:r>
              <a:rPr lang="el-GR" dirty="0">
                <a:highlight>
                  <a:srgbClr val="FF0000"/>
                </a:highlight>
              </a:rPr>
              <a:t>Ι</a:t>
            </a:r>
            <a:r>
              <a:rPr lang="en-US" dirty="0">
                <a:highlight>
                  <a:srgbClr val="00FFFF"/>
                </a:highlight>
              </a:rPr>
              <a:t>  R2 </a:t>
            </a:r>
            <a:r>
              <a:rPr lang="en-US" dirty="0">
                <a:highlight>
                  <a:srgbClr val="00FF00"/>
                </a:highlight>
              </a:rPr>
              <a:t>  R0  </a:t>
            </a:r>
            <a:r>
              <a:rPr lang="en-US" dirty="0">
                <a:highlight>
                  <a:srgbClr val="FF00FF"/>
                </a:highlight>
              </a:rPr>
              <a:t>   R1    </a:t>
            </a:r>
          </a:p>
        </p:txBody>
      </p:sp>
      <p:sp>
        <p:nvSpPr>
          <p:cNvPr id="22" name="TextBox 21">
            <a:extLst>
              <a:ext uri="{FF2B5EF4-FFF2-40B4-BE49-F238E27FC236}">
                <a16:creationId xmlns:a16="http://schemas.microsoft.com/office/drawing/2014/main" id="{127E7C2A-A75E-C44C-9AB1-DE0A076BD074}"/>
              </a:ext>
            </a:extLst>
          </p:cNvPr>
          <p:cNvSpPr txBox="1"/>
          <p:nvPr/>
        </p:nvSpPr>
        <p:spPr>
          <a:xfrm>
            <a:off x="6286790" y="6404480"/>
            <a:ext cx="2637004" cy="369332"/>
          </a:xfrm>
          <a:prstGeom prst="rect">
            <a:avLst/>
          </a:prstGeom>
          <a:noFill/>
        </p:spPr>
        <p:txBody>
          <a:bodyPr wrap="none" rtlCol="0">
            <a:spAutoFit/>
          </a:bodyPr>
          <a:lstStyle/>
          <a:p>
            <a:r>
              <a:rPr lang="el-GR" dirty="0">
                <a:highlight>
                  <a:srgbClr val="C0C0C0"/>
                </a:highlight>
              </a:rPr>
              <a:t>δηλαδή </a:t>
            </a:r>
            <a:r>
              <a:rPr lang="en-US" dirty="0">
                <a:highlight>
                  <a:srgbClr val="C0C0C0"/>
                </a:highlight>
              </a:rPr>
              <a:t>R2</a:t>
            </a:r>
            <a:r>
              <a:rPr lang="en-US" dirty="0">
                <a:highlight>
                  <a:srgbClr val="C0C0C0"/>
                </a:highlight>
                <a:sym typeface="Wingdings" pitchFamily="2" charset="2"/>
              </a:rPr>
              <a:t> </a:t>
            </a:r>
            <a:r>
              <a:rPr lang="en-US" dirty="0">
                <a:highlight>
                  <a:srgbClr val="C0C0C0"/>
                </a:highlight>
              </a:rPr>
              <a:t>R0+ R1    </a:t>
            </a:r>
          </a:p>
        </p:txBody>
      </p:sp>
      <p:cxnSp>
        <p:nvCxnSpPr>
          <p:cNvPr id="7" name="Straight Arrow Connector 6">
            <a:extLst>
              <a:ext uri="{FF2B5EF4-FFF2-40B4-BE49-F238E27FC236}">
                <a16:creationId xmlns:a16="http://schemas.microsoft.com/office/drawing/2014/main" id="{450943F4-9B3D-494B-A3F1-22D55C8B64DB}"/>
              </a:ext>
            </a:extLst>
          </p:cNvPr>
          <p:cNvCxnSpPr>
            <a:cxnSpLocks/>
            <a:endCxn id="20" idx="1"/>
          </p:cNvCxnSpPr>
          <p:nvPr/>
        </p:nvCxnSpPr>
        <p:spPr>
          <a:xfrm>
            <a:off x="3442178" y="5733256"/>
            <a:ext cx="697774" cy="5113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D970CC-A8F5-6547-B2FB-DAE19CA1882E}"/>
              </a:ext>
            </a:extLst>
          </p:cNvPr>
          <p:cNvSpPr txBox="1"/>
          <p:nvPr/>
        </p:nvSpPr>
        <p:spPr>
          <a:xfrm>
            <a:off x="2308566" y="3673740"/>
            <a:ext cx="825867" cy="369332"/>
          </a:xfrm>
          <a:prstGeom prst="rect">
            <a:avLst/>
          </a:prstGeom>
          <a:noFill/>
        </p:spPr>
        <p:txBody>
          <a:bodyPr wrap="none" rtlCol="0">
            <a:spAutoFit/>
          </a:bodyPr>
          <a:lstStyle/>
          <a:p>
            <a:r>
              <a:rPr lang="en-US" dirty="0"/>
              <a:t>0</a:t>
            </a:r>
            <a:r>
              <a:rPr lang="el-GR" dirty="0"/>
              <a:t>0101</a:t>
            </a:r>
            <a:endParaRPr lang="en-US" dirty="0"/>
          </a:p>
        </p:txBody>
      </p:sp>
      <p:sp>
        <p:nvSpPr>
          <p:cNvPr id="26" name="TextBox 25">
            <a:extLst>
              <a:ext uri="{FF2B5EF4-FFF2-40B4-BE49-F238E27FC236}">
                <a16:creationId xmlns:a16="http://schemas.microsoft.com/office/drawing/2014/main" id="{B6D7EF58-B258-3A4C-8978-FFC16A9733B3}"/>
              </a:ext>
            </a:extLst>
          </p:cNvPr>
          <p:cNvSpPr txBox="1"/>
          <p:nvPr/>
        </p:nvSpPr>
        <p:spPr>
          <a:xfrm>
            <a:off x="2308566" y="3890926"/>
            <a:ext cx="825867" cy="369332"/>
          </a:xfrm>
          <a:prstGeom prst="rect">
            <a:avLst/>
          </a:prstGeom>
          <a:noFill/>
        </p:spPr>
        <p:txBody>
          <a:bodyPr wrap="none" rtlCol="0">
            <a:spAutoFit/>
          </a:bodyPr>
          <a:lstStyle/>
          <a:p>
            <a:r>
              <a:rPr lang="el-GR" dirty="0"/>
              <a:t>0</a:t>
            </a:r>
            <a:r>
              <a:rPr lang="en-US" dirty="0"/>
              <a:t>1</a:t>
            </a:r>
            <a:r>
              <a:rPr lang="el-GR" dirty="0"/>
              <a:t>010</a:t>
            </a:r>
            <a:endParaRPr lang="en-US" dirty="0"/>
          </a:p>
        </p:txBody>
      </p:sp>
    </p:spTree>
    <p:extLst>
      <p:ext uri="{BB962C8B-B14F-4D97-AF65-F5344CB8AC3E}">
        <p14:creationId xmlns:p14="http://schemas.microsoft.com/office/powerpoint/2010/main" val="151228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BF3161-9C31-EB46-AF51-9B212032387D}"/>
              </a:ext>
            </a:extLst>
          </p:cNvPr>
          <p:cNvSpPr/>
          <p:nvPr/>
        </p:nvSpPr>
        <p:spPr>
          <a:xfrm>
            <a:off x="5498663" y="2109369"/>
            <a:ext cx="1224136" cy="840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0" y="0"/>
            <a:ext cx="9144000" cy="740964"/>
          </a:xfrm>
        </p:spPr>
        <p:txBody>
          <a:bodyPr/>
          <a:lstStyle/>
          <a:p>
            <a:r>
              <a:rPr lang="el-GR" sz="3600" b="1" dirty="0">
                <a:solidFill>
                  <a:srgbClr val="000000"/>
                </a:solidFill>
                <a:latin typeface="Arial" panose="020B0604020202020204" pitchFamily="34" charset="0"/>
                <a:cs typeface="Arial" panose="020B0604020202020204" pitchFamily="34" charset="0"/>
              </a:rPr>
              <a:t>Εκτέλεση</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11</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39" name="Picture 9">
            <a:extLst>
              <a:ext uri="{FF2B5EF4-FFF2-40B4-BE49-F238E27FC236}">
                <a16:creationId xmlns:a16="http://schemas.microsoft.com/office/drawing/2014/main" id="{00E35D5C-3BF6-5847-82F5-DF895B42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5897"/>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5F4BB4C-E7E8-6B46-87E5-AD63A0587727}"/>
              </a:ext>
            </a:extLst>
          </p:cNvPr>
          <p:cNvPicPr>
            <a:picLocks noChangeAspect="1"/>
          </p:cNvPicPr>
          <p:nvPr/>
        </p:nvPicPr>
        <p:blipFill>
          <a:blip r:embed="rId4"/>
          <a:stretch>
            <a:fillRect/>
          </a:stretch>
        </p:blipFill>
        <p:spPr>
          <a:xfrm>
            <a:off x="5580112" y="1069437"/>
            <a:ext cx="2593923" cy="1855507"/>
          </a:xfrm>
          <a:prstGeom prst="rect">
            <a:avLst/>
          </a:prstGeom>
        </p:spPr>
      </p:pic>
      <p:sp>
        <p:nvSpPr>
          <p:cNvPr id="4" name="Rectangle 3">
            <a:extLst>
              <a:ext uri="{FF2B5EF4-FFF2-40B4-BE49-F238E27FC236}">
                <a16:creationId xmlns:a16="http://schemas.microsoft.com/office/drawing/2014/main" id="{D6C7384A-A17A-3642-8C1D-927E269556CB}"/>
              </a:ext>
            </a:extLst>
          </p:cNvPr>
          <p:cNvSpPr/>
          <p:nvPr/>
        </p:nvSpPr>
        <p:spPr>
          <a:xfrm>
            <a:off x="179512" y="970995"/>
            <a:ext cx="4572000" cy="1754326"/>
          </a:xfrm>
          <a:prstGeom prst="rect">
            <a:avLst/>
          </a:prstGeom>
        </p:spPr>
        <p:txBody>
          <a:bodyPr>
            <a:spAutoFit/>
          </a:bodyPr>
          <a:lstStyle/>
          <a:p>
            <a:r>
              <a:rPr lang="el-GR" altLang="en-US" dirty="0">
                <a:solidFill>
                  <a:schemeClr val="folHlink"/>
                </a:solidFill>
              </a:rPr>
              <a:t>Εκτέλεση </a:t>
            </a:r>
            <a:r>
              <a:rPr lang="el-GR" altLang="en-US" dirty="0"/>
              <a:t>(</a:t>
            </a:r>
            <a:r>
              <a:rPr lang="en-US" altLang="en-US" dirty="0"/>
              <a:t>instruction</a:t>
            </a:r>
            <a:r>
              <a:rPr lang="el-GR" altLang="en-US" dirty="0"/>
              <a:t>): Η μονάδα ελέγχου δίνει εντολή σε ένα στοιχείο της </a:t>
            </a:r>
            <a:r>
              <a:rPr lang="en-US" altLang="en-US" dirty="0"/>
              <a:t>(ALU</a:t>
            </a:r>
            <a:r>
              <a:rPr lang="el-GR" altLang="en-US" dirty="0"/>
              <a:t>, </a:t>
            </a:r>
            <a:r>
              <a:rPr lang="en-US" altLang="en-US" dirty="0"/>
              <a:t>registers, </a:t>
            </a:r>
            <a:r>
              <a:rPr lang="el-GR" altLang="en-US" dirty="0"/>
              <a:t>μνήμη</a:t>
            </a:r>
            <a:r>
              <a:rPr lang="en-US" altLang="en-US" dirty="0"/>
              <a:t>,</a:t>
            </a:r>
            <a:r>
              <a:rPr lang="el-GR" altLang="en-US" dirty="0"/>
              <a:t> Ε/Ε </a:t>
            </a:r>
            <a:r>
              <a:rPr lang="el-GR" altLang="en-US" dirty="0" err="1"/>
              <a:t>κτλ</a:t>
            </a:r>
            <a:r>
              <a:rPr lang="en-US" altLang="en-US" dirty="0"/>
              <a:t>) </a:t>
            </a:r>
            <a:r>
              <a:rPr lang="el-GR" altLang="en-US" dirty="0"/>
              <a:t>να κάνει μία εργασία (π</a:t>
            </a:r>
            <a:r>
              <a:rPr lang="en-US" altLang="en-US" dirty="0"/>
              <a:t>x </a:t>
            </a:r>
            <a:r>
              <a:rPr lang="el-GR" altLang="en-US" dirty="0"/>
              <a:t>η </a:t>
            </a:r>
            <a:r>
              <a:rPr lang="en-US" altLang="en-US" dirty="0"/>
              <a:t>ALU</a:t>
            </a:r>
            <a:r>
              <a:rPr lang="el-GR" altLang="en-US" dirty="0"/>
              <a:t> να προσθέσει </a:t>
            </a:r>
            <a:r>
              <a:rPr lang="en-US" altLang="en-US" dirty="0"/>
              <a:t>R0 </a:t>
            </a:r>
            <a:r>
              <a:rPr lang="el-GR" altLang="en-US" dirty="0"/>
              <a:t>με </a:t>
            </a:r>
            <a:r>
              <a:rPr lang="en-US" altLang="en-US" dirty="0"/>
              <a:t>R1</a:t>
            </a:r>
            <a:r>
              <a:rPr lang="el-GR" altLang="en-US" dirty="0"/>
              <a:t> και να τοποθετήσει το αποτέλεσμα σε </a:t>
            </a:r>
            <a:r>
              <a:rPr lang="el-GR" altLang="en-US" dirty="0" err="1"/>
              <a:t>καταχωρητή</a:t>
            </a:r>
            <a:r>
              <a:rPr lang="el-GR" altLang="en-US" dirty="0"/>
              <a:t> </a:t>
            </a:r>
            <a:r>
              <a:rPr lang="en-US" altLang="en-US" dirty="0"/>
              <a:t>R2)</a:t>
            </a:r>
            <a:endParaRPr lang="el-GR" altLang="en-US" dirty="0"/>
          </a:p>
        </p:txBody>
      </p:sp>
      <p:pic>
        <p:nvPicPr>
          <p:cNvPr id="5" name="Picture 4">
            <a:extLst>
              <a:ext uri="{FF2B5EF4-FFF2-40B4-BE49-F238E27FC236}">
                <a16:creationId xmlns:a16="http://schemas.microsoft.com/office/drawing/2014/main" id="{7649625A-1046-3D41-AB6F-3470BEFC4774}"/>
              </a:ext>
            </a:extLst>
          </p:cNvPr>
          <p:cNvPicPr>
            <a:picLocks noChangeAspect="1"/>
          </p:cNvPicPr>
          <p:nvPr/>
        </p:nvPicPr>
        <p:blipFill>
          <a:blip r:embed="rId5"/>
          <a:stretch>
            <a:fillRect/>
          </a:stretch>
        </p:blipFill>
        <p:spPr>
          <a:xfrm>
            <a:off x="4617449" y="3237136"/>
            <a:ext cx="1493282" cy="2879900"/>
          </a:xfrm>
          <a:prstGeom prst="rect">
            <a:avLst/>
          </a:prstGeom>
        </p:spPr>
      </p:pic>
      <p:sp>
        <p:nvSpPr>
          <p:cNvPr id="8" name="TextBox 7">
            <a:extLst>
              <a:ext uri="{FF2B5EF4-FFF2-40B4-BE49-F238E27FC236}">
                <a16:creationId xmlns:a16="http://schemas.microsoft.com/office/drawing/2014/main" id="{7B315564-08CA-D742-9F1B-E76BF216BE3B}"/>
              </a:ext>
            </a:extLst>
          </p:cNvPr>
          <p:cNvSpPr txBox="1"/>
          <p:nvPr/>
        </p:nvSpPr>
        <p:spPr>
          <a:xfrm>
            <a:off x="2334182" y="5614108"/>
            <a:ext cx="1107996" cy="215444"/>
          </a:xfrm>
          <a:prstGeom prst="rect">
            <a:avLst/>
          </a:prstGeom>
          <a:noFill/>
        </p:spPr>
        <p:txBody>
          <a:bodyPr wrap="none" rtlCol="0">
            <a:spAutoFit/>
          </a:bodyPr>
          <a:lstStyle/>
          <a:p>
            <a:r>
              <a:rPr lang="el-GR" sz="800" dirty="0"/>
              <a:t>0011</a:t>
            </a:r>
            <a:r>
              <a:rPr lang="en-US" sz="800" dirty="0"/>
              <a:t>001000000001</a:t>
            </a:r>
          </a:p>
        </p:txBody>
      </p:sp>
      <p:sp>
        <p:nvSpPr>
          <p:cNvPr id="16" name="TextBox 15">
            <a:extLst>
              <a:ext uri="{FF2B5EF4-FFF2-40B4-BE49-F238E27FC236}">
                <a16:creationId xmlns:a16="http://schemas.microsoft.com/office/drawing/2014/main" id="{1258C7B0-4B17-CA4C-AEE5-D53E594AE0C9}"/>
              </a:ext>
            </a:extLst>
          </p:cNvPr>
          <p:cNvSpPr txBox="1"/>
          <p:nvPr/>
        </p:nvSpPr>
        <p:spPr>
          <a:xfrm>
            <a:off x="2308566" y="5175710"/>
            <a:ext cx="441146" cy="369332"/>
          </a:xfrm>
          <a:prstGeom prst="rect">
            <a:avLst/>
          </a:prstGeom>
          <a:noFill/>
        </p:spPr>
        <p:txBody>
          <a:bodyPr wrap="none" rtlCol="0">
            <a:spAutoFit/>
          </a:bodyPr>
          <a:lstStyle/>
          <a:p>
            <a:r>
              <a:rPr lang="en-US" dirty="0"/>
              <a:t>0</a:t>
            </a:r>
            <a:r>
              <a:rPr lang="el-GR" dirty="0"/>
              <a:t>0</a:t>
            </a:r>
            <a:endParaRPr lang="en-US" dirty="0"/>
          </a:p>
        </p:txBody>
      </p:sp>
      <p:sp>
        <p:nvSpPr>
          <p:cNvPr id="20" name="TextBox 19">
            <a:extLst>
              <a:ext uri="{FF2B5EF4-FFF2-40B4-BE49-F238E27FC236}">
                <a16:creationId xmlns:a16="http://schemas.microsoft.com/office/drawing/2014/main" id="{C3410DF5-5EF3-FA41-8C7C-07DA9CB6425C}"/>
              </a:ext>
            </a:extLst>
          </p:cNvPr>
          <p:cNvSpPr txBox="1"/>
          <p:nvPr/>
        </p:nvSpPr>
        <p:spPr>
          <a:xfrm>
            <a:off x="4139952" y="6059896"/>
            <a:ext cx="2219390" cy="369332"/>
          </a:xfrm>
          <a:prstGeom prst="rect">
            <a:avLst/>
          </a:prstGeom>
          <a:noFill/>
        </p:spPr>
        <p:txBody>
          <a:bodyPr wrap="none" rtlCol="0">
            <a:spAutoFit/>
          </a:bodyPr>
          <a:lstStyle/>
          <a:p>
            <a:r>
              <a:rPr lang="el-GR" dirty="0">
                <a:highlight>
                  <a:srgbClr val="FF0000"/>
                </a:highlight>
              </a:rPr>
              <a:t>0011</a:t>
            </a:r>
            <a:r>
              <a:rPr lang="en-US" dirty="0">
                <a:highlight>
                  <a:srgbClr val="00FFFF"/>
                </a:highlight>
              </a:rPr>
              <a:t>0010</a:t>
            </a:r>
            <a:r>
              <a:rPr lang="en-US" dirty="0">
                <a:highlight>
                  <a:srgbClr val="00FF00"/>
                </a:highlight>
              </a:rPr>
              <a:t>0000</a:t>
            </a:r>
            <a:r>
              <a:rPr lang="en-US" dirty="0">
                <a:highlight>
                  <a:srgbClr val="FF00FF"/>
                </a:highlight>
              </a:rPr>
              <a:t>0001</a:t>
            </a:r>
          </a:p>
        </p:txBody>
      </p:sp>
      <p:sp>
        <p:nvSpPr>
          <p:cNvPr id="21" name="TextBox 20">
            <a:extLst>
              <a:ext uri="{FF2B5EF4-FFF2-40B4-BE49-F238E27FC236}">
                <a16:creationId xmlns:a16="http://schemas.microsoft.com/office/drawing/2014/main" id="{AC8334BF-8E05-0247-A434-89EC38C6AD04}"/>
              </a:ext>
            </a:extLst>
          </p:cNvPr>
          <p:cNvSpPr txBox="1"/>
          <p:nvPr/>
        </p:nvSpPr>
        <p:spPr>
          <a:xfrm>
            <a:off x="4139952" y="6404480"/>
            <a:ext cx="2518638" cy="369332"/>
          </a:xfrm>
          <a:prstGeom prst="rect">
            <a:avLst/>
          </a:prstGeom>
          <a:noFill/>
        </p:spPr>
        <p:txBody>
          <a:bodyPr wrap="none" rtlCol="0">
            <a:spAutoFit/>
          </a:bodyPr>
          <a:lstStyle/>
          <a:p>
            <a:r>
              <a:rPr lang="en-US" dirty="0">
                <a:highlight>
                  <a:srgbClr val="FF0000"/>
                </a:highlight>
              </a:rPr>
              <a:t>ADD</a:t>
            </a:r>
            <a:r>
              <a:rPr lang="el-GR" dirty="0">
                <a:highlight>
                  <a:srgbClr val="FF0000"/>
                </a:highlight>
              </a:rPr>
              <a:t>Ι</a:t>
            </a:r>
            <a:r>
              <a:rPr lang="en-US" dirty="0">
                <a:highlight>
                  <a:srgbClr val="00FFFF"/>
                </a:highlight>
              </a:rPr>
              <a:t>  R2 </a:t>
            </a:r>
            <a:r>
              <a:rPr lang="en-US" dirty="0">
                <a:highlight>
                  <a:srgbClr val="00FF00"/>
                </a:highlight>
              </a:rPr>
              <a:t>  R0  </a:t>
            </a:r>
            <a:r>
              <a:rPr lang="en-US" dirty="0">
                <a:highlight>
                  <a:srgbClr val="FF00FF"/>
                </a:highlight>
              </a:rPr>
              <a:t>   R1    </a:t>
            </a:r>
          </a:p>
        </p:txBody>
      </p:sp>
      <p:sp>
        <p:nvSpPr>
          <p:cNvPr id="22" name="TextBox 21">
            <a:extLst>
              <a:ext uri="{FF2B5EF4-FFF2-40B4-BE49-F238E27FC236}">
                <a16:creationId xmlns:a16="http://schemas.microsoft.com/office/drawing/2014/main" id="{127E7C2A-A75E-C44C-9AB1-DE0A076BD074}"/>
              </a:ext>
            </a:extLst>
          </p:cNvPr>
          <p:cNvSpPr txBox="1"/>
          <p:nvPr/>
        </p:nvSpPr>
        <p:spPr>
          <a:xfrm>
            <a:off x="6286790" y="6404480"/>
            <a:ext cx="2637004" cy="369332"/>
          </a:xfrm>
          <a:prstGeom prst="rect">
            <a:avLst/>
          </a:prstGeom>
          <a:noFill/>
        </p:spPr>
        <p:txBody>
          <a:bodyPr wrap="none" rtlCol="0">
            <a:spAutoFit/>
          </a:bodyPr>
          <a:lstStyle/>
          <a:p>
            <a:r>
              <a:rPr lang="el-GR" dirty="0">
                <a:highlight>
                  <a:srgbClr val="C0C0C0"/>
                </a:highlight>
              </a:rPr>
              <a:t>δηλαδή </a:t>
            </a:r>
            <a:r>
              <a:rPr lang="en-US" dirty="0">
                <a:highlight>
                  <a:srgbClr val="C0C0C0"/>
                </a:highlight>
              </a:rPr>
              <a:t>R2</a:t>
            </a:r>
            <a:r>
              <a:rPr lang="en-US" dirty="0">
                <a:highlight>
                  <a:srgbClr val="C0C0C0"/>
                </a:highlight>
                <a:sym typeface="Wingdings" pitchFamily="2" charset="2"/>
              </a:rPr>
              <a:t> </a:t>
            </a:r>
            <a:r>
              <a:rPr lang="en-US" dirty="0">
                <a:highlight>
                  <a:srgbClr val="C0C0C0"/>
                </a:highlight>
              </a:rPr>
              <a:t>R0+ R1    </a:t>
            </a:r>
          </a:p>
        </p:txBody>
      </p:sp>
      <p:cxnSp>
        <p:nvCxnSpPr>
          <p:cNvPr id="7" name="Straight Arrow Connector 6">
            <a:extLst>
              <a:ext uri="{FF2B5EF4-FFF2-40B4-BE49-F238E27FC236}">
                <a16:creationId xmlns:a16="http://schemas.microsoft.com/office/drawing/2014/main" id="{450943F4-9B3D-494B-A3F1-22D55C8B64DB}"/>
              </a:ext>
            </a:extLst>
          </p:cNvPr>
          <p:cNvCxnSpPr>
            <a:cxnSpLocks/>
          </p:cNvCxnSpPr>
          <p:nvPr/>
        </p:nvCxnSpPr>
        <p:spPr>
          <a:xfrm flipH="1">
            <a:off x="755576" y="3870935"/>
            <a:ext cx="1361049" cy="2046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D970CC-A8F5-6547-B2FB-DAE19CA1882E}"/>
              </a:ext>
            </a:extLst>
          </p:cNvPr>
          <p:cNvSpPr txBox="1"/>
          <p:nvPr/>
        </p:nvSpPr>
        <p:spPr>
          <a:xfrm>
            <a:off x="2308566" y="3673740"/>
            <a:ext cx="825867" cy="369332"/>
          </a:xfrm>
          <a:prstGeom prst="rect">
            <a:avLst/>
          </a:prstGeom>
          <a:noFill/>
        </p:spPr>
        <p:txBody>
          <a:bodyPr wrap="none" rtlCol="0">
            <a:spAutoFit/>
          </a:bodyPr>
          <a:lstStyle/>
          <a:p>
            <a:r>
              <a:rPr lang="en-US" dirty="0"/>
              <a:t>0</a:t>
            </a:r>
            <a:r>
              <a:rPr lang="el-GR" dirty="0"/>
              <a:t>0101</a:t>
            </a:r>
            <a:endParaRPr lang="en-US" dirty="0"/>
          </a:p>
        </p:txBody>
      </p:sp>
      <p:sp>
        <p:nvSpPr>
          <p:cNvPr id="26" name="TextBox 25">
            <a:extLst>
              <a:ext uri="{FF2B5EF4-FFF2-40B4-BE49-F238E27FC236}">
                <a16:creationId xmlns:a16="http://schemas.microsoft.com/office/drawing/2014/main" id="{B6D7EF58-B258-3A4C-8978-FFC16A9733B3}"/>
              </a:ext>
            </a:extLst>
          </p:cNvPr>
          <p:cNvSpPr txBox="1"/>
          <p:nvPr/>
        </p:nvSpPr>
        <p:spPr>
          <a:xfrm>
            <a:off x="2308566" y="3890926"/>
            <a:ext cx="825867" cy="369332"/>
          </a:xfrm>
          <a:prstGeom prst="rect">
            <a:avLst/>
          </a:prstGeom>
          <a:noFill/>
        </p:spPr>
        <p:txBody>
          <a:bodyPr wrap="none" rtlCol="0">
            <a:spAutoFit/>
          </a:bodyPr>
          <a:lstStyle/>
          <a:p>
            <a:r>
              <a:rPr lang="el-GR" dirty="0"/>
              <a:t>0</a:t>
            </a:r>
            <a:r>
              <a:rPr lang="en-US" dirty="0"/>
              <a:t>1</a:t>
            </a:r>
            <a:r>
              <a:rPr lang="el-GR" dirty="0"/>
              <a:t>010</a:t>
            </a:r>
            <a:endParaRPr lang="en-US" dirty="0"/>
          </a:p>
        </p:txBody>
      </p:sp>
      <p:cxnSp>
        <p:nvCxnSpPr>
          <p:cNvPr id="23" name="Straight Arrow Connector 22">
            <a:extLst>
              <a:ext uri="{FF2B5EF4-FFF2-40B4-BE49-F238E27FC236}">
                <a16:creationId xmlns:a16="http://schemas.microsoft.com/office/drawing/2014/main" id="{33286F3C-C5B5-E84D-8C50-0E154F7F3C39}"/>
              </a:ext>
            </a:extLst>
          </p:cNvPr>
          <p:cNvCxnSpPr>
            <a:cxnSpLocks/>
          </p:cNvCxnSpPr>
          <p:nvPr/>
        </p:nvCxnSpPr>
        <p:spPr>
          <a:xfrm flipH="1">
            <a:off x="1532072" y="4075592"/>
            <a:ext cx="538815" cy="734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22271F-E936-B74A-83CE-7200F6256BB5}"/>
              </a:ext>
            </a:extLst>
          </p:cNvPr>
          <p:cNvCxnSpPr>
            <a:cxnSpLocks/>
          </p:cNvCxnSpPr>
          <p:nvPr/>
        </p:nvCxnSpPr>
        <p:spPr>
          <a:xfrm flipV="1">
            <a:off x="1051808" y="4437112"/>
            <a:ext cx="1064817" cy="2730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5890AFA-CD15-7E41-8B60-56DA1C84829F}"/>
              </a:ext>
            </a:extLst>
          </p:cNvPr>
          <p:cNvSpPr txBox="1"/>
          <p:nvPr/>
        </p:nvSpPr>
        <p:spPr>
          <a:xfrm>
            <a:off x="2339752" y="4111691"/>
            <a:ext cx="774507" cy="369332"/>
          </a:xfrm>
          <a:prstGeom prst="rect">
            <a:avLst/>
          </a:prstGeom>
          <a:noFill/>
        </p:spPr>
        <p:txBody>
          <a:bodyPr wrap="none" rtlCol="0">
            <a:spAutoFit/>
          </a:bodyPr>
          <a:lstStyle/>
          <a:p>
            <a:r>
              <a:rPr lang="el-GR" dirty="0"/>
              <a:t>0</a:t>
            </a:r>
            <a:r>
              <a:rPr lang="en-US" dirty="0"/>
              <a:t>11</a:t>
            </a:r>
            <a:r>
              <a:rPr lang="el-GR" dirty="0"/>
              <a:t>1</a:t>
            </a:r>
            <a:r>
              <a:rPr lang="en-US" dirty="0"/>
              <a:t>1</a:t>
            </a:r>
          </a:p>
        </p:txBody>
      </p:sp>
      <p:sp>
        <p:nvSpPr>
          <p:cNvPr id="28" name="TextBox 27">
            <a:extLst>
              <a:ext uri="{FF2B5EF4-FFF2-40B4-BE49-F238E27FC236}">
                <a16:creationId xmlns:a16="http://schemas.microsoft.com/office/drawing/2014/main" id="{C1E8BDD0-C0F2-3043-9BBD-3743531B034C}"/>
              </a:ext>
            </a:extLst>
          </p:cNvPr>
          <p:cNvSpPr txBox="1"/>
          <p:nvPr/>
        </p:nvSpPr>
        <p:spPr>
          <a:xfrm>
            <a:off x="2330654" y="5187857"/>
            <a:ext cx="441146" cy="369332"/>
          </a:xfrm>
          <a:prstGeom prst="rect">
            <a:avLst/>
          </a:prstGeom>
          <a:noFill/>
        </p:spPr>
        <p:txBody>
          <a:bodyPr wrap="none" rtlCol="0">
            <a:spAutoFit/>
          </a:bodyPr>
          <a:lstStyle/>
          <a:p>
            <a:r>
              <a:rPr lang="en-US" dirty="0"/>
              <a:t>0</a:t>
            </a:r>
            <a:r>
              <a:rPr lang="el-GR" dirty="0"/>
              <a:t>1</a:t>
            </a:r>
            <a:endParaRPr lang="en-US" dirty="0"/>
          </a:p>
        </p:txBody>
      </p:sp>
    </p:spTree>
    <p:extLst>
      <p:ext uri="{BB962C8B-B14F-4D97-AF65-F5344CB8AC3E}">
        <p14:creationId xmlns:p14="http://schemas.microsoft.com/office/powerpoint/2010/main" val="12279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GR" sz="3600" b="1" dirty="0">
                <a:solidFill>
                  <a:srgbClr val="000000"/>
                </a:solidFill>
                <a:latin typeface="Arial" panose="020B0604020202020204" pitchFamily="34" charset="0"/>
                <a:cs typeface="Arial" panose="020B0604020202020204" pitchFamily="34" charset="0"/>
              </a:rPr>
              <a:t>Ένας απλός υπολογιστής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12</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28" name="Picture 4">
            <a:extLst>
              <a:ext uri="{FF2B5EF4-FFF2-40B4-BE49-F238E27FC236}">
                <a16:creationId xmlns:a16="http://schemas.microsoft.com/office/drawing/2014/main" id="{297A3F14-091F-2E41-8E86-946CC2DA8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480" y="2163135"/>
            <a:ext cx="6480720" cy="451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09113B5-71BA-E346-9DBC-F6C25BCE9D25}"/>
              </a:ext>
            </a:extLst>
          </p:cNvPr>
          <p:cNvSpPr/>
          <p:nvPr/>
        </p:nvSpPr>
        <p:spPr>
          <a:xfrm>
            <a:off x="395288" y="826410"/>
            <a:ext cx="8497192" cy="1200329"/>
          </a:xfrm>
          <a:prstGeom prst="rect">
            <a:avLst/>
          </a:prstGeom>
        </p:spPr>
        <p:txBody>
          <a:bodyPr wrap="square">
            <a:spAutoFit/>
          </a:bodyPr>
          <a:lstStyle/>
          <a:p>
            <a:r>
              <a:rPr lang="el" dirty="0"/>
              <a:t>Για να εξηγήσουμε την αρχιτεκτονική των υπολογιστών, καθώς και τον τρόπο επεξεργασίας εντολών, θα χρησιμοποιήσουμε έναν απλό (υποθετικό) υπολογιστή. Ο απλός υπολογιστής μας αποτελείται από τρία στοιχεία: ΚΜΕ, μνήμη</a:t>
            </a:r>
            <a:r>
              <a:rPr lang="en-US" dirty="0"/>
              <a:t> (512B)</a:t>
            </a:r>
            <a:r>
              <a:rPr lang="el" dirty="0"/>
              <a:t>, και υποσύστημα εισόδου/εξόδου.</a:t>
            </a:r>
          </a:p>
        </p:txBody>
      </p:sp>
      <p:sp>
        <p:nvSpPr>
          <p:cNvPr id="3" name="TextBox 2">
            <a:extLst>
              <a:ext uri="{FF2B5EF4-FFF2-40B4-BE49-F238E27FC236}">
                <a16:creationId xmlns:a16="http://schemas.microsoft.com/office/drawing/2014/main" id="{658A3B6B-1D20-A29E-4FB3-307C87AA5D8C}"/>
              </a:ext>
            </a:extLst>
          </p:cNvPr>
          <p:cNvSpPr txBox="1"/>
          <p:nvPr/>
        </p:nvSpPr>
        <p:spPr>
          <a:xfrm>
            <a:off x="7020272" y="2636912"/>
            <a:ext cx="269626" cy="276999"/>
          </a:xfrm>
          <a:prstGeom prst="rect">
            <a:avLst/>
          </a:prstGeom>
          <a:noFill/>
        </p:spPr>
        <p:txBody>
          <a:bodyPr wrap="none" rtlCol="0">
            <a:spAutoFit/>
          </a:bodyPr>
          <a:lstStyle/>
          <a:p>
            <a:r>
              <a:rPr lang="en-GR" sz="1200" dirty="0">
                <a:solidFill>
                  <a:srgbClr val="FF0000"/>
                </a:solidFill>
              </a:rPr>
              <a:t>0</a:t>
            </a:r>
          </a:p>
        </p:txBody>
      </p:sp>
      <p:sp>
        <p:nvSpPr>
          <p:cNvPr id="9" name="TextBox 8">
            <a:extLst>
              <a:ext uri="{FF2B5EF4-FFF2-40B4-BE49-F238E27FC236}">
                <a16:creationId xmlns:a16="http://schemas.microsoft.com/office/drawing/2014/main" id="{DCD76AD0-C6B8-FFE6-9723-3F9B6A5E30BA}"/>
              </a:ext>
            </a:extLst>
          </p:cNvPr>
          <p:cNvSpPr txBox="1"/>
          <p:nvPr/>
        </p:nvSpPr>
        <p:spPr>
          <a:xfrm>
            <a:off x="7020272" y="2863969"/>
            <a:ext cx="269626" cy="276999"/>
          </a:xfrm>
          <a:prstGeom prst="rect">
            <a:avLst/>
          </a:prstGeom>
          <a:noFill/>
        </p:spPr>
        <p:txBody>
          <a:bodyPr wrap="none" rtlCol="0">
            <a:spAutoFit/>
          </a:bodyPr>
          <a:lstStyle/>
          <a:p>
            <a:r>
              <a:rPr lang="en-GR" sz="1200" dirty="0">
                <a:solidFill>
                  <a:srgbClr val="FF0000"/>
                </a:solidFill>
              </a:rPr>
              <a:t>1</a:t>
            </a:r>
          </a:p>
        </p:txBody>
      </p:sp>
      <p:sp>
        <p:nvSpPr>
          <p:cNvPr id="10" name="TextBox 9">
            <a:extLst>
              <a:ext uri="{FF2B5EF4-FFF2-40B4-BE49-F238E27FC236}">
                <a16:creationId xmlns:a16="http://schemas.microsoft.com/office/drawing/2014/main" id="{374157BF-809A-F913-BC3D-AC817E216C65}"/>
              </a:ext>
            </a:extLst>
          </p:cNvPr>
          <p:cNvSpPr txBox="1"/>
          <p:nvPr/>
        </p:nvSpPr>
        <p:spPr>
          <a:xfrm>
            <a:off x="7025728" y="3284984"/>
            <a:ext cx="354584" cy="276999"/>
          </a:xfrm>
          <a:prstGeom prst="rect">
            <a:avLst/>
          </a:prstGeom>
          <a:noFill/>
        </p:spPr>
        <p:txBody>
          <a:bodyPr wrap="none" rtlCol="0">
            <a:spAutoFit/>
          </a:bodyPr>
          <a:lstStyle/>
          <a:p>
            <a:r>
              <a:rPr lang="en-GR" sz="1200" dirty="0">
                <a:solidFill>
                  <a:srgbClr val="FF0000"/>
                </a:solidFill>
              </a:rPr>
              <a:t>63</a:t>
            </a:r>
          </a:p>
        </p:txBody>
      </p:sp>
      <p:sp>
        <p:nvSpPr>
          <p:cNvPr id="12" name="TextBox 11">
            <a:extLst>
              <a:ext uri="{FF2B5EF4-FFF2-40B4-BE49-F238E27FC236}">
                <a16:creationId xmlns:a16="http://schemas.microsoft.com/office/drawing/2014/main" id="{8FE49533-C766-B867-2EDE-5A9985E03CC1}"/>
              </a:ext>
            </a:extLst>
          </p:cNvPr>
          <p:cNvSpPr txBox="1"/>
          <p:nvPr/>
        </p:nvSpPr>
        <p:spPr>
          <a:xfrm>
            <a:off x="7020272" y="3584049"/>
            <a:ext cx="354584" cy="276999"/>
          </a:xfrm>
          <a:prstGeom prst="rect">
            <a:avLst/>
          </a:prstGeom>
          <a:noFill/>
        </p:spPr>
        <p:txBody>
          <a:bodyPr wrap="none" rtlCol="0">
            <a:spAutoFit/>
          </a:bodyPr>
          <a:lstStyle/>
          <a:p>
            <a:r>
              <a:rPr lang="en-GR" sz="1200" dirty="0">
                <a:solidFill>
                  <a:srgbClr val="FF0000"/>
                </a:solidFill>
              </a:rPr>
              <a:t>64</a:t>
            </a:r>
          </a:p>
        </p:txBody>
      </p:sp>
      <p:sp>
        <p:nvSpPr>
          <p:cNvPr id="13" name="TextBox 12">
            <a:extLst>
              <a:ext uri="{FF2B5EF4-FFF2-40B4-BE49-F238E27FC236}">
                <a16:creationId xmlns:a16="http://schemas.microsoft.com/office/drawing/2014/main" id="{C5D13DB5-280F-5EDF-158D-C27A7F0B1904}"/>
              </a:ext>
            </a:extLst>
          </p:cNvPr>
          <p:cNvSpPr txBox="1"/>
          <p:nvPr/>
        </p:nvSpPr>
        <p:spPr>
          <a:xfrm>
            <a:off x="7025728" y="3800073"/>
            <a:ext cx="354584" cy="276999"/>
          </a:xfrm>
          <a:prstGeom prst="rect">
            <a:avLst/>
          </a:prstGeom>
          <a:noFill/>
        </p:spPr>
        <p:txBody>
          <a:bodyPr wrap="none" rtlCol="0">
            <a:spAutoFit/>
          </a:bodyPr>
          <a:lstStyle/>
          <a:p>
            <a:r>
              <a:rPr lang="en-GR" sz="1200" dirty="0">
                <a:solidFill>
                  <a:srgbClr val="FF0000"/>
                </a:solidFill>
              </a:rPr>
              <a:t>65</a:t>
            </a:r>
          </a:p>
        </p:txBody>
      </p:sp>
      <p:sp>
        <p:nvSpPr>
          <p:cNvPr id="15" name="TextBox 14">
            <a:extLst>
              <a:ext uri="{FF2B5EF4-FFF2-40B4-BE49-F238E27FC236}">
                <a16:creationId xmlns:a16="http://schemas.microsoft.com/office/drawing/2014/main" id="{F0D5AEF0-ACAC-F359-C0A3-BF9848D72398}"/>
              </a:ext>
            </a:extLst>
          </p:cNvPr>
          <p:cNvSpPr txBox="1"/>
          <p:nvPr/>
        </p:nvSpPr>
        <p:spPr>
          <a:xfrm>
            <a:off x="7025728" y="3944089"/>
            <a:ext cx="354584" cy="276999"/>
          </a:xfrm>
          <a:prstGeom prst="rect">
            <a:avLst/>
          </a:prstGeom>
          <a:noFill/>
        </p:spPr>
        <p:txBody>
          <a:bodyPr wrap="none" rtlCol="0">
            <a:spAutoFit/>
          </a:bodyPr>
          <a:lstStyle/>
          <a:p>
            <a:r>
              <a:rPr lang="en-GR" sz="1200" dirty="0">
                <a:solidFill>
                  <a:srgbClr val="FF0000"/>
                </a:solidFill>
              </a:rPr>
              <a:t>66</a:t>
            </a:r>
          </a:p>
        </p:txBody>
      </p:sp>
      <p:sp>
        <p:nvSpPr>
          <p:cNvPr id="16" name="TextBox 15">
            <a:extLst>
              <a:ext uri="{FF2B5EF4-FFF2-40B4-BE49-F238E27FC236}">
                <a16:creationId xmlns:a16="http://schemas.microsoft.com/office/drawing/2014/main" id="{773C625D-6644-6DC3-E145-36494561565E}"/>
              </a:ext>
            </a:extLst>
          </p:cNvPr>
          <p:cNvSpPr txBox="1"/>
          <p:nvPr/>
        </p:nvSpPr>
        <p:spPr>
          <a:xfrm>
            <a:off x="7084784" y="4520153"/>
            <a:ext cx="1361270" cy="276999"/>
          </a:xfrm>
          <a:prstGeom prst="rect">
            <a:avLst/>
          </a:prstGeom>
          <a:noFill/>
        </p:spPr>
        <p:txBody>
          <a:bodyPr wrap="none" rtlCol="0">
            <a:spAutoFit/>
          </a:bodyPr>
          <a:lstStyle/>
          <a:p>
            <a:r>
              <a:rPr lang="en-GR" sz="1200" dirty="0">
                <a:solidFill>
                  <a:srgbClr val="FF0000"/>
                </a:solidFill>
              </a:rPr>
              <a:t>253.  = 16*15+13</a:t>
            </a:r>
          </a:p>
        </p:txBody>
      </p:sp>
      <p:sp>
        <p:nvSpPr>
          <p:cNvPr id="17" name="TextBox 16">
            <a:extLst>
              <a:ext uri="{FF2B5EF4-FFF2-40B4-BE49-F238E27FC236}">
                <a16:creationId xmlns:a16="http://schemas.microsoft.com/office/drawing/2014/main" id="{FC577971-E9B4-EF33-B5D6-E1763D413169}"/>
              </a:ext>
            </a:extLst>
          </p:cNvPr>
          <p:cNvSpPr txBox="1"/>
          <p:nvPr/>
        </p:nvSpPr>
        <p:spPr>
          <a:xfrm>
            <a:off x="1596480" y="6121667"/>
            <a:ext cx="439544" cy="276999"/>
          </a:xfrm>
          <a:prstGeom prst="rect">
            <a:avLst/>
          </a:prstGeom>
          <a:noFill/>
        </p:spPr>
        <p:txBody>
          <a:bodyPr wrap="none" rtlCol="0">
            <a:spAutoFit/>
          </a:bodyPr>
          <a:lstStyle/>
          <a:p>
            <a:r>
              <a:rPr lang="en-GR" sz="1200" dirty="0">
                <a:solidFill>
                  <a:srgbClr val="FF0000"/>
                </a:solidFill>
              </a:rPr>
              <a:t>254</a:t>
            </a:r>
          </a:p>
        </p:txBody>
      </p:sp>
      <p:sp>
        <p:nvSpPr>
          <p:cNvPr id="18" name="TextBox 17">
            <a:extLst>
              <a:ext uri="{FF2B5EF4-FFF2-40B4-BE49-F238E27FC236}">
                <a16:creationId xmlns:a16="http://schemas.microsoft.com/office/drawing/2014/main" id="{AA5CEDAF-EE3B-0170-4760-E476D61C27EF}"/>
              </a:ext>
            </a:extLst>
          </p:cNvPr>
          <p:cNvSpPr txBox="1"/>
          <p:nvPr/>
        </p:nvSpPr>
        <p:spPr>
          <a:xfrm>
            <a:off x="4836840" y="6086198"/>
            <a:ext cx="439544" cy="276999"/>
          </a:xfrm>
          <a:prstGeom prst="rect">
            <a:avLst/>
          </a:prstGeom>
          <a:noFill/>
        </p:spPr>
        <p:txBody>
          <a:bodyPr wrap="none" rtlCol="0">
            <a:spAutoFit/>
          </a:bodyPr>
          <a:lstStyle/>
          <a:p>
            <a:r>
              <a:rPr lang="en-GR" sz="1200" dirty="0">
                <a:solidFill>
                  <a:srgbClr val="FF0000"/>
                </a:solidFill>
              </a:rPr>
              <a:t>255</a:t>
            </a:r>
          </a:p>
        </p:txBody>
      </p:sp>
    </p:spTree>
    <p:extLst>
      <p:ext uri="{BB962C8B-B14F-4D97-AF65-F5344CB8AC3E}">
        <p14:creationId xmlns:p14="http://schemas.microsoft.com/office/powerpoint/2010/main" val="17563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GR" sz="3600" b="1" dirty="0" err="1">
                <a:solidFill>
                  <a:srgbClr val="000000"/>
                </a:solidFill>
                <a:latin typeface="Arial" panose="020B0604020202020204" pitchFamily="34" charset="0"/>
                <a:cs typeface="Arial" panose="020B0604020202020204" pitchFamily="34" charset="0"/>
              </a:rPr>
              <a:t>Γλ</a:t>
            </a:r>
            <a:r>
              <a:rPr lang="en-US" sz="3600" b="1" dirty="0" err="1">
                <a:solidFill>
                  <a:srgbClr val="000000"/>
                </a:solidFill>
                <a:latin typeface="Arial" panose="020B0604020202020204" pitchFamily="34" charset="0"/>
                <a:cs typeface="Arial" panose="020B0604020202020204" pitchFamily="34" charset="0"/>
              </a:rPr>
              <a:t>ώ</a:t>
            </a:r>
            <a:r>
              <a:rPr lang="el-GR" sz="3600" b="1" dirty="0" err="1">
                <a:solidFill>
                  <a:srgbClr val="000000"/>
                </a:solidFill>
                <a:latin typeface="Arial" panose="020B0604020202020204" pitchFamily="34" charset="0"/>
                <a:cs typeface="Arial" panose="020B0604020202020204" pitchFamily="34" charset="0"/>
              </a:rPr>
              <a:t>σσα</a:t>
            </a:r>
            <a:r>
              <a:rPr lang="el-GR" sz="3600" b="1" dirty="0">
                <a:solidFill>
                  <a:srgbClr val="000000"/>
                </a:solidFill>
                <a:latin typeface="Arial" panose="020B0604020202020204" pitchFamily="34" charset="0"/>
                <a:cs typeface="Arial" panose="020B0604020202020204" pitchFamily="34" charset="0"/>
              </a:rPr>
              <a:t> Μηχανής</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13</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7" name="Rectangle 3">
            <a:extLst>
              <a:ext uri="{FF2B5EF4-FFF2-40B4-BE49-F238E27FC236}">
                <a16:creationId xmlns:a16="http://schemas.microsoft.com/office/drawing/2014/main" id="{545187F5-D7B6-094D-A7B4-64E348E24CFA}"/>
              </a:ext>
            </a:extLst>
          </p:cNvPr>
          <p:cNvSpPr txBox="1">
            <a:spLocks noChangeArrowheads="1"/>
          </p:cNvSpPr>
          <p:nvPr/>
        </p:nvSpPr>
        <p:spPr bwMode="auto">
          <a:xfrm>
            <a:off x="-1166" y="908721"/>
            <a:ext cx="5164193" cy="3675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n-US" sz="2200" dirty="0">
                <a:latin typeface="Arial" panose="020B0604020202020204" pitchFamily="34" charset="0"/>
                <a:cs typeface="Arial" panose="020B0604020202020204" pitchFamily="34" charset="0"/>
              </a:rPr>
              <a:t>Κάθε </a:t>
            </a:r>
            <a:r>
              <a:rPr lang="en-US" altLang="en-US" sz="2200" dirty="0">
                <a:latin typeface="Arial" panose="020B0604020202020204" pitchFamily="34" charset="0"/>
                <a:cs typeface="Arial" panose="020B0604020202020204" pitchFamily="34" charset="0"/>
              </a:rPr>
              <a:t>CPU </a:t>
            </a:r>
            <a:r>
              <a:rPr lang="el-GR" altLang="en-US" sz="2200" dirty="0">
                <a:latin typeface="Arial" panose="020B0604020202020204" pitchFamily="34" charset="0"/>
                <a:cs typeface="Arial" panose="020B0604020202020204" pitchFamily="34" charset="0"/>
              </a:rPr>
              <a:t>αναγνωρίζει ένα </a:t>
            </a:r>
            <a:r>
              <a:rPr lang="el-GR" altLang="en-US" sz="2200" b="1" dirty="0">
                <a:solidFill>
                  <a:srgbClr val="FF0000"/>
                </a:solidFill>
                <a:latin typeface="Arial" panose="020B0604020202020204" pitchFamily="34" charset="0"/>
                <a:cs typeface="Arial" panose="020B0604020202020204" pitchFamily="34" charset="0"/>
              </a:rPr>
              <a:t>ΣΥΝΟΛΟ ΕΝΤΟΛΩΝ</a:t>
            </a:r>
            <a:r>
              <a:rPr lang="el-GR" altLang="en-US" sz="2200" dirty="0">
                <a:latin typeface="Arial" panose="020B0604020202020204" pitchFamily="34" charset="0"/>
                <a:cs typeface="Arial" panose="020B0604020202020204" pitchFamily="34" charset="0"/>
              </a:rPr>
              <a:t> που τις διαβάζει το </a:t>
            </a:r>
            <a:r>
              <a:rPr lang="en-US" altLang="en-US" sz="2200" dirty="0">
                <a:latin typeface="Arial" panose="020B0604020202020204" pitchFamily="34" charset="0"/>
                <a:cs typeface="Arial" panose="020B0604020202020204" pitchFamily="34" charset="0"/>
              </a:rPr>
              <a:t>IR (instruction register).</a:t>
            </a:r>
            <a:endParaRPr lang="el-GR" altLang="en-US" sz="2200" dirty="0">
              <a:latin typeface="Arial" panose="020B0604020202020204" pitchFamily="34" charset="0"/>
              <a:cs typeface="Arial" panose="020B0604020202020204" pitchFamily="34" charset="0"/>
            </a:endParaRPr>
          </a:p>
          <a:p>
            <a:pPr algn="just" eaLnBrk="1" hangingPunct="1">
              <a:lnSpc>
                <a:spcPct val="90000"/>
              </a:lnSpc>
            </a:pPr>
            <a:r>
              <a:rPr lang="el-GR" altLang="en-US" sz="2200" dirty="0">
                <a:latin typeface="Arial" panose="020B0604020202020204" pitchFamily="34" charset="0"/>
                <a:cs typeface="Arial" panose="020B0604020202020204" pitchFamily="34" charset="0"/>
              </a:rPr>
              <a:t>Μια εντολή εκφρασμένη σε αυτή τη γλώσσα ονομάζεται </a:t>
            </a:r>
            <a:r>
              <a:rPr lang="el-GR" altLang="en-US" sz="2200" b="1" dirty="0">
                <a:latin typeface="Arial" panose="020B0604020202020204" pitchFamily="34" charset="0"/>
                <a:cs typeface="Arial" panose="020B0604020202020204" pitchFamily="34" charset="0"/>
              </a:rPr>
              <a:t>εντολή μηχανής</a:t>
            </a:r>
            <a:endParaRPr lang="el-GR" altLang="en-US" sz="2200" dirty="0">
              <a:latin typeface="Arial" panose="020B0604020202020204" pitchFamily="34" charset="0"/>
              <a:cs typeface="Arial" panose="020B0604020202020204" pitchFamily="34" charset="0"/>
            </a:endParaRPr>
          </a:p>
          <a:p>
            <a:pPr algn="just" eaLnBrk="1" hangingPunct="1">
              <a:lnSpc>
                <a:spcPct val="90000"/>
              </a:lnSpc>
            </a:pPr>
            <a:r>
              <a:rPr lang="el-GR" altLang="en-US" sz="2200" b="1" dirty="0">
                <a:solidFill>
                  <a:srgbClr val="FF0066"/>
                </a:solidFill>
                <a:latin typeface="Arial" panose="020B0604020202020204" pitchFamily="34" charset="0"/>
                <a:cs typeface="Arial" panose="020B0604020202020204" pitchFamily="34" charset="0"/>
              </a:rPr>
              <a:t>Γλώσσα μηχανής </a:t>
            </a:r>
            <a:r>
              <a:rPr lang="el-GR" altLang="en-US" sz="2200" dirty="0">
                <a:latin typeface="Arial" panose="020B0604020202020204" pitchFamily="34" charset="0"/>
                <a:cs typeface="Arial" panose="020B0604020202020204" pitchFamily="34" charset="0"/>
              </a:rPr>
              <a:t>ονομάζουμε μια γλώσσα προγραμματισμού που περιλαμβάνει τις εντολές γραμμένες σε μορφή ακολουθιών </a:t>
            </a:r>
            <a:r>
              <a:rPr lang="en-GB" altLang="en-US" sz="2200" dirty="0">
                <a:latin typeface="Arial" panose="020B0604020202020204" pitchFamily="34" charset="0"/>
                <a:cs typeface="Arial" panose="020B0604020202020204" pitchFamily="34" charset="0"/>
              </a:rPr>
              <a:t>bit </a:t>
            </a:r>
            <a:r>
              <a:rPr lang="el-GR" altLang="en-US" sz="2200" dirty="0">
                <a:latin typeface="Arial" panose="020B0604020202020204" pitchFamily="34" charset="0"/>
                <a:cs typeface="Arial" panose="020B0604020202020204" pitchFamily="34" charset="0"/>
              </a:rPr>
              <a:t>που είναι άμεσα εκτελέσιμες από την Κεντρική Μονάδα Επεξεργασίας (</a:t>
            </a:r>
            <a:r>
              <a:rPr lang="en-GB" altLang="en-US" sz="2200" dirty="0">
                <a:latin typeface="Arial" panose="020B0604020202020204" pitchFamily="34" charset="0"/>
                <a:cs typeface="Arial" panose="020B0604020202020204" pitchFamily="34" charset="0"/>
              </a:rPr>
              <a:t>KME).</a:t>
            </a:r>
            <a:endParaRPr lang="el-GR" altLang="en-US" sz="2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5689A86-E055-F54A-8659-73DDF5A25844}"/>
              </a:ext>
            </a:extLst>
          </p:cNvPr>
          <p:cNvPicPr>
            <a:picLocks noChangeAspect="1"/>
          </p:cNvPicPr>
          <p:nvPr/>
        </p:nvPicPr>
        <p:blipFill>
          <a:blip r:embed="rId3"/>
          <a:stretch>
            <a:fillRect/>
          </a:stretch>
        </p:blipFill>
        <p:spPr>
          <a:xfrm>
            <a:off x="5163027" y="909596"/>
            <a:ext cx="3919059" cy="2786155"/>
          </a:xfrm>
          <a:prstGeom prst="rect">
            <a:avLst/>
          </a:prstGeom>
        </p:spPr>
      </p:pic>
      <p:sp>
        <p:nvSpPr>
          <p:cNvPr id="3" name="Rectangle 2">
            <a:extLst>
              <a:ext uri="{FF2B5EF4-FFF2-40B4-BE49-F238E27FC236}">
                <a16:creationId xmlns:a16="http://schemas.microsoft.com/office/drawing/2014/main" id="{D3FFA7BD-F7E4-1F45-9F69-736E2336AE40}"/>
              </a:ext>
            </a:extLst>
          </p:cNvPr>
          <p:cNvSpPr/>
          <p:nvPr/>
        </p:nvSpPr>
        <p:spPr>
          <a:xfrm>
            <a:off x="61207" y="4556225"/>
            <a:ext cx="9083253" cy="1865126"/>
          </a:xfrm>
          <a:prstGeom prst="rect">
            <a:avLst/>
          </a:prstGeom>
        </p:spPr>
        <p:txBody>
          <a:bodyPr wrap="square">
            <a:spAutoFit/>
          </a:bodyPr>
          <a:lstStyle/>
          <a:p>
            <a:pPr algn="just" eaLnBrk="1" hangingPunct="1">
              <a:lnSpc>
                <a:spcPct val="90000"/>
              </a:lnSpc>
            </a:pPr>
            <a:endParaRPr lang="el-GR" altLang="en-US" sz="2400" u="sng" dirty="0">
              <a:cs typeface="Arial" panose="020B0604020202020204" pitchFamily="34" charset="0"/>
            </a:endParaRPr>
          </a:p>
          <a:p>
            <a:pPr marL="342900" indent="-342900" algn="just" eaLnBrk="1" hangingPunct="1">
              <a:lnSpc>
                <a:spcPct val="90000"/>
              </a:lnSpc>
              <a:buFont typeface="Arial" panose="020B0604020202020204" pitchFamily="34" charset="0"/>
              <a:buChar char="•"/>
            </a:pPr>
            <a:r>
              <a:rPr lang="el-GR" altLang="en-US" sz="2400" dirty="0">
                <a:cs typeface="Arial" panose="020B0604020202020204" pitchFamily="34" charset="0"/>
              </a:rPr>
              <a:t>Οι εντολές μπορούν να ταξινομηθούν σε τρεις κατηγορίες: </a:t>
            </a:r>
            <a:endParaRPr lang="en-US" altLang="en-US" sz="2400" dirty="0">
              <a:cs typeface="Arial" panose="020B0604020202020204" pitchFamily="34" charset="0"/>
            </a:endParaRPr>
          </a:p>
          <a:p>
            <a:pPr marL="800100" lvl="1" indent="-342900" algn="just" eaLnBrk="1" hangingPunct="1">
              <a:lnSpc>
                <a:spcPct val="90000"/>
              </a:lnSpc>
              <a:buFont typeface="Arial" panose="020B0604020202020204" pitchFamily="34" charset="0"/>
              <a:buChar char="•"/>
            </a:pPr>
            <a:r>
              <a:rPr lang="el-GR" altLang="en-US" sz="2000" dirty="0">
                <a:cs typeface="Arial" panose="020B0604020202020204" pitchFamily="34" charset="0"/>
              </a:rPr>
              <a:t>την ομάδα </a:t>
            </a:r>
            <a:r>
              <a:rPr lang="el-GR" altLang="en-US" sz="2000" b="1" dirty="0">
                <a:solidFill>
                  <a:srgbClr val="3333FF"/>
                </a:solidFill>
                <a:cs typeface="Arial" panose="020B0604020202020204" pitchFamily="34" charset="0"/>
              </a:rPr>
              <a:t>μεταφοράς δεδομένων</a:t>
            </a:r>
            <a:r>
              <a:rPr lang="el-GR" altLang="en-US" sz="2000" dirty="0">
                <a:cs typeface="Arial" panose="020B0604020202020204" pitchFamily="34" charset="0"/>
              </a:rPr>
              <a:t>, </a:t>
            </a:r>
            <a:r>
              <a:rPr lang="en-US" altLang="en-US" sz="2000" dirty="0">
                <a:cs typeface="Arial" panose="020B0604020202020204" pitchFamily="34" charset="0"/>
              </a:rPr>
              <a:t>(</a:t>
            </a:r>
            <a:r>
              <a:rPr lang="el-GR" altLang="en-US" sz="2000" dirty="0">
                <a:cs typeface="Arial" panose="020B0604020202020204" pitchFamily="34" charset="0"/>
              </a:rPr>
              <a:t>π.χ. </a:t>
            </a:r>
            <a:r>
              <a:rPr lang="en-US" altLang="en-US" sz="2000" dirty="0">
                <a:cs typeface="Arial" panose="020B0604020202020204" pitchFamily="34" charset="0"/>
              </a:rPr>
              <a:t>LOAD, STORE )</a:t>
            </a:r>
          </a:p>
          <a:p>
            <a:pPr marL="800100" lvl="1" indent="-342900" algn="just" eaLnBrk="1" hangingPunct="1">
              <a:lnSpc>
                <a:spcPct val="90000"/>
              </a:lnSpc>
              <a:buFont typeface="Arial" panose="020B0604020202020204" pitchFamily="34" charset="0"/>
              <a:buChar char="•"/>
            </a:pPr>
            <a:r>
              <a:rPr lang="el-GR" altLang="en-US" sz="2000" dirty="0">
                <a:cs typeface="Arial" panose="020B0604020202020204" pitchFamily="34" charset="0"/>
              </a:rPr>
              <a:t>την </a:t>
            </a:r>
            <a:r>
              <a:rPr lang="el-GR" altLang="en-US" sz="2000" b="1" dirty="0">
                <a:solidFill>
                  <a:srgbClr val="CC3399"/>
                </a:solidFill>
                <a:cs typeface="Arial" panose="020B0604020202020204" pitchFamily="34" charset="0"/>
              </a:rPr>
              <a:t>αριθμητική/λογική</a:t>
            </a:r>
            <a:r>
              <a:rPr lang="el-GR" altLang="en-US" sz="2000" dirty="0">
                <a:cs typeface="Arial" panose="020B0604020202020204" pitchFamily="34" charset="0"/>
              </a:rPr>
              <a:t> ομάδα</a:t>
            </a:r>
            <a:r>
              <a:rPr lang="en-US" altLang="en-US" sz="2000" dirty="0">
                <a:cs typeface="Arial" panose="020B0604020202020204" pitchFamily="34" charset="0"/>
              </a:rPr>
              <a:t> (</a:t>
            </a:r>
            <a:r>
              <a:rPr lang="el-GR" altLang="en-US" sz="2000" dirty="0">
                <a:cs typeface="Arial" panose="020B0604020202020204" pitchFamily="34" charset="0"/>
              </a:rPr>
              <a:t>π.χ. </a:t>
            </a:r>
            <a:r>
              <a:rPr lang="en-US" altLang="en-US" sz="2000" dirty="0">
                <a:cs typeface="Arial" panose="020B0604020202020204" pitchFamily="34" charset="0"/>
              </a:rPr>
              <a:t>ADDI, AND, OR, XOR, INC, DEC, ROTATE) </a:t>
            </a:r>
          </a:p>
          <a:p>
            <a:pPr marL="800100" lvl="1" indent="-342900" algn="just" eaLnBrk="1" hangingPunct="1">
              <a:lnSpc>
                <a:spcPct val="90000"/>
              </a:lnSpc>
              <a:buFont typeface="Arial" panose="020B0604020202020204" pitchFamily="34" charset="0"/>
              <a:buChar char="•"/>
            </a:pPr>
            <a:r>
              <a:rPr lang="el-GR" altLang="en-US" sz="2000" dirty="0">
                <a:cs typeface="Arial" panose="020B0604020202020204" pitchFamily="34" charset="0"/>
              </a:rPr>
              <a:t>ομάδα </a:t>
            </a:r>
            <a:r>
              <a:rPr lang="el-GR" altLang="en-US" sz="2000" b="1" dirty="0">
                <a:solidFill>
                  <a:srgbClr val="FF0066"/>
                </a:solidFill>
                <a:cs typeface="Arial" panose="020B0604020202020204" pitchFamily="34" charset="0"/>
              </a:rPr>
              <a:t>ελέγχου</a:t>
            </a:r>
            <a:r>
              <a:rPr lang="el-GR" altLang="en-US" sz="2000" dirty="0">
                <a:cs typeface="Arial" panose="020B0604020202020204" pitchFamily="34" charset="0"/>
              </a:rPr>
              <a:t> (π.χ. </a:t>
            </a:r>
            <a:r>
              <a:rPr lang="en-US" altLang="en-US" sz="2000" dirty="0">
                <a:cs typeface="Arial" panose="020B0604020202020204" pitchFamily="34" charset="0"/>
              </a:rPr>
              <a:t>JUMP)</a:t>
            </a:r>
            <a:endParaRPr lang="el-GR" altLang="en-US" sz="2000" dirty="0">
              <a:cs typeface="Arial" panose="020B0604020202020204" pitchFamily="34" charset="0"/>
            </a:endParaRPr>
          </a:p>
        </p:txBody>
      </p:sp>
    </p:spTree>
    <p:extLst>
      <p:ext uri="{BB962C8B-B14F-4D97-AF65-F5344CB8AC3E}">
        <p14:creationId xmlns:p14="http://schemas.microsoft.com/office/powerpoint/2010/main" val="35387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GR" sz="3600" b="1" dirty="0" err="1">
                <a:solidFill>
                  <a:srgbClr val="000000"/>
                </a:solidFill>
                <a:latin typeface="Arial" panose="020B0604020202020204" pitchFamily="34" charset="0"/>
                <a:cs typeface="Arial" panose="020B0604020202020204" pitchFamily="34" charset="0"/>
              </a:rPr>
              <a:t>Δομ</a:t>
            </a:r>
            <a:r>
              <a:rPr lang="en-US" sz="3600" b="1" dirty="0" err="1">
                <a:solidFill>
                  <a:srgbClr val="000000"/>
                </a:solidFill>
                <a:latin typeface="Arial" panose="020B0604020202020204" pitchFamily="34" charset="0"/>
                <a:cs typeface="Arial" panose="020B0604020202020204" pitchFamily="34" charset="0"/>
              </a:rPr>
              <a:t>ή</a:t>
            </a:r>
            <a:r>
              <a:rPr lang="el-GR" sz="3600" b="1" dirty="0">
                <a:solidFill>
                  <a:srgbClr val="000000"/>
                </a:solidFill>
                <a:latin typeface="Arial" panose="020B0604020202020204" pitchFamily="34" charset="0"/>
                <a:cs typeface="Arial" panose="020B0604020202020204" pitchFamily="34" charset="0"/>
              </a:rPr>
              <a:t> Εντολών: </a:t>
            </a:r>
            <a:r>
              <a:rPr lang="el" altLang="en-US" sz="3600" dirty="0">
                <a:latin typeface="Arial" panose="020B0604020202020204" pitchFamily="34" charset="0"/>
                <a:cs typeface="Arial" panose="020B0604020202020204" pitchFamily="34" charset="0"/>
              </a:rPr>
              <a:t>opcode+operands</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14</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7" name="Rectangle 3">
            <a:extLst>
              <a:ext uri="{FF2B5EF4-FFF2-40B4-BE49-F238E27FC236}">
                <a16:creationId xmlns:a16="http://schemas.microsoft.com/office/drawing/2014/main" id="{545187F5-D7B6-094D-A7B4-64E348E24CFA}"/>
              </a:ext>
            </a:extLst>
          </p:cNvPr>
          <p:cNvSpPr txBox="1">
            <a:spLocks noChangeArrowheads="1"/>
          </p:cNvSpPr>
          <p:nvPr/>
        </p:nvSpPr>
        <p:spPr bwMode="auto">
          <a:xfrm>
            <a:off x="184565" y="798263"/>
            <a:ext cx="8856984" cy="341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 altLang="en-US" sz="2000" dirty="0">
                <a:latin typeface="Arial" panose="020B0604020202020204" pitchFamily="34" charset="0"/>
                <a:cs typeface="Arial" panose="020B0604020202020204" pitchFamily="34" charset="0"/>
              </a:rPr>
              <a:t>Κάθε εντολή υπολογιστή αποτελείται από δύο μέρη: τον κωδικό λειτουργίας (operation code, ή για συντομία opcode) και τον τελεστέο (ή τελεστέους, operands). Ο κωδικός λειτουργίας καθορίζει τον τύπο της λειτουργίας που θα εκτελεστεί στον τελεστέο ή τους τελεστέους. </a:t>
            </a:r>
          </a:p>
        </p:txBody>
      </p:sp>
      <p:pic>
        <p:nvPicPr>
          <p:cNvPr id="6" name="Picture 4">
            <a:extLst>
              <a:ext uri="{FF2B5EF4-FFF2-40B4-BE49-F238E27FC236}">
                <a16:creationId xmlns:a16="http://schemas.microsoft.com/office/drawing/2014/main" id="{CF72B54B-791E-9745-B6F5-FCFEEAC73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18" y="2524615"/>
            <a:ext cx="7131769" cy="338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A0FABE20-7AE6-4C43-81E3-1039772B757B}"/>
              </a:ext>
            </a:extLst>
          </p:cNvPr>
          <p:cNvSpPr/>
          <p:nvPr/>
        </p:nvSpPr>
        <p:spPr>
          <a:xfrm>
            <a:off x="2079302" y="2168369"/>
            <a:ext cx="941283" cy="369332"/>
          </a:xfrm>
          <a:prstGeom prst="rect">
            <a:avLst/>
          </a:prstGeom>
        </p:spPr>
        <p:txBody>
          <a:bodyPr wrap="none">
            <a:spAutoFit/>
          </a:bodyPr>
          <a:lstStyle/>
          <a:p>
            <a:r>
              <a:rPr lang="el" altLang="en-US" dirty="0">
                <a:cs typeface="Arial" panose="020B0604020202020204" pitchFamily="34" charset="0"/>
              </a:rPr>
              <a:t>opcode</a:t>
            </a:r>
            <a:endParaRPr lang="en-US" dirty="0"/>
          </a:p>
        </p:txBody>
      </p:sp>
      <p:sp>
        <p:nvSpPr>
          <p:cNvPr id="8" name="Rectangle 7">
            <a:extLst>
              <a:ext uri="{FF2B5EF4-FFF2-40B4-BE49-F238E27FC236}">
                <a16:creationId xmlns:a16="http://schemas.microsoft.com/office/drawing/2014/main" id="{EE8FF47D-13E1-F34A-A350-6EA4F63E5306}"/>
              </a:ext>
            </a:extLst>
          </p:cNvPr>
          <p:cNvSpPr/>
          <p:nvPr/>
        </p:nvSpPr>
        <p:spPr>
          <a:xfrm>
            <a:off x="3934532" y="2167049"/>
            <a:ext cx="1146468" cy="369332"/>
          </a:xfrm>
          <a:prstGeom prst="rect">
            <a:avLst/>
          </a:prstGeom>
        </p:spPr>
        <p:txBody>
          <a:bodyPr wrap="none">
            <a:spAutoFit/>
          </a:bodyPr>
          <a:lstStyle/>
          <a:p>
            <a:r>
              <a:rPr lang="en-US" altLang="en-US" dirty="0">
                <a:cs typeface="Arial" panose="020B0604020202020204" pitchFamily="34" charset="0"/>
              </a:rPr>
              <a:t>operands</a:t>
            </a:r>
            <a:endParaRPr lang="en-US" dirty="0"/>
          </a:p>
        </p:txBody>
      </p:sp>
    </p:spTree>
    <p:extLst>
      <p:ext uri="{BB962C8B-B14F-4D97-AF65-F5344CB8AC3E}">
        <p14:creationId xmlns:p14="http://schemas.microsoft.com/office/powerpoint/2010/main" val="54204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Λίστα Εντολών</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15</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graphicFrame>
        <p:nvGraphicFramePr>
          <p:cNvPr id="15" name="Πίνακας 4">
            <a:extLst>
              <a:ext uri="{FF2B5EF4-FFF2-40B4-BE49-F238E27FC236}">
                <a16:creationId xmlns:a16="http://schemas.microsoft.com/office/drawing/2014/main" id="{B7998685-6FBC-FC43-A952-C15B43DE763E}"/>
              </a:ext>
            </a:extLst>
          </p:cNvPr>
          <p:cNvGraphicFramePr>
            <a:graphicFrameLocks noGrp="1"/>
          </p:cNvGraphicFramePr>
          <p:nvPr>
            <p:extLst>
              <p:ext uri="{D42A27DB-BD31-4B8C-83A1-F6EECF244321}">
                <p14:modId xmlns:p14="http://schemas.microsoft.com/office/powerpoint/2010/main" val="3865137247"/>
              </p:ext>
            </p:extLst>
          </p:nvPr>
        </p:nvGraphicFramePr>
        <p:xfrm>
          <a:off x="290513" y="836719"/>
          <a:ext cx="8353425" cy="5935483"/>
        </p:xfrm>
        <a:graphic>
          <a:graphicData uri="http://schemas.openxmlformats.org/drawingml/2006/table">
            <a:tbl>
              <a:tblPr/>
              <a:tblGrid>
                <a:gridCol w="1226206">
                  <a:extLst>
                    <a:ext uri="{9D8B030D-6E8A-4147-A177-3AD203B41FA5}">
                      <a16:colId xmlns:a16="http://schemas.microsoft.com/office/drawing/2014/main" val="20000"/>
                    </a:ext>
                  </a:extLst>
                </a:gridCol>
                <a:gridCol w="711102">
                  <a:extLst>
                    <a:ext uri="{9D8B030D-6E8A-4147-A177-3AD203B41FA5}">
                      <a16:colId xmlns:a16="http://schemas.microsoft.com/office/drawing/2014/main" val="20001"/>
                    </a:ext>
                  </a:extLst>
                </a:gridCol>
                <a:gridCol w="487567">
                  <a:extLst>
                    <a:ext uri="{9D8B030D-6E8A-4147-A177-3AD203B41FA5}">
                      <a16:colId xmlns:a16="http://schemas.microsoft.com/office/drawing/2014/main" val="20002"/>
                    </a:ext>
                  </a:extLst>
                </a:gridCol>
                <a:gridCol w="487566">
                  <a:extLst>
                    <a:ext uri="{9D8B030D-6E8A-4147-A177-3AD203B41FA5}">
                      <a16:colId xmlns:a16="http://schemas.microsoft.com/office/drawing/2014/main" val="20003"/>
                    </a:ext>
                  </a:extLst>
                </a:gridCol>
                <a:gridCol w="602574">
                  <a:extLst>
                    <a:ext uri="{9D8B030D-6E8A-4147-A177-3AD203B41FA5}">
                      <a16:colId xmlns:a16="http://schemas.microsoft.com/office/drawing/2014/main" val="20004"/>
                    </a:ext>
                  </a:extLst>
                </a:gridCol>
                <a:gridCol w="4838410">
                  <a:extLst>
                    <a:ext uri="{9D8B030D-6E8A-4147-A177-3AD203B41FA5}">
                      <a16:colId xmlns:a16="http://schemas.microsoft.com/office/drawing/2014/main" val="20005"/>
                    </a:ext>
                  </a:extLst>
                </a:gridCol>
              </a:tblGrid>
              <a:tr h="394809">
                <a:tc rowSpan="2">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Εντολή</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Κωδ.</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Τελεστέοι</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rowSpan="2">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Ενέργεια</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198173">
                <a:tc vMerge="1">
                  <a:txBody>
                    <a:bodyPr/>
                    <a:lstStyle/>
                    <a:p>
                      <a:endParaRPr lang="el-GR"/>
                    </a:p>
                  </a:txBody>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3</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4</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vMerge="1">
                  <a:txBody>
                    <a:bodyPr/>
                    <a:lstStyle/>
                    <a:p>
                      <a:endParaRPr lang="el-GR"/>
                    </a:p>
                  </a:txBody>
                  <a:tcPr/>
                </a:tc>
                <a:extLst>
                  <a:ext uri="{0D108BD9-81ED-4DB2-BD59-A6C34878D82A}">
                    <a16:rowId xmlns:a16="http://schemas.microsoft.com/office/drawing/2014/main" val="10001"/>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highlight>
                            <a:srgbClr val="FFFF00"/>
                          </a:highlight>
                          <a:latin typeface="Calibri" pitchFamily="34" charset="0"/>
                          <a:cs typeface="Times New Roman" pitchFamily="18" charset="0"/>
                        </a:rPr>
                        <a:t>HALT</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0</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Διακόπτει την εκτέλεση του προγράμματος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highlight>
                            <a:srgbClr val="FFFF00"/>
                          </a:highlight>
                          <a:latin typeface="Calibri" pitchFamily="34" charset="0"/>
                          <a:cs typeface="Times New Roman" pitchFamily="18" charset="0"/>
                        </a:rPr>
                        <a:t>LOAD</a:t>
                      </a:r>
                      <a:endParaRPr kumimoji="0" lang="el-GR" sz="1600" b="0" i="0" u="none" strike="noStrike" cap="none" normalizeH="0" baseline="0">
                        <a:ln>
                          <a:noFill/>
                        </a:ln>
                        <a:solidFill>
                          <a:schemeClr val="tx1"/>
                        </a:solidFill>
                        <a:effectLst/>
                        <a:highlight>
                          <a:srgbClr val="FFFF00"/>
                        </a:highligh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ts val="1300"/>
                        </a:lnSpc>
                        <a:spcBef>
                          <a:spcPts val="100"/>
                        </a:spcBef>
                        <a:spcAft>
                          <a:spcPts val="100"/>
                        </a:spcAft>
                        <a:buClrTx/>
                        <a:buSzTx/>
                        <a:buFontTx/>
                        <a:buNone/>
                        <a:tabLst/>
                      </a:pP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n-GB" sz="1600" b="0" i="0" u="none" strike="noStrike" cap="none" normalizeH="0" baseline="0" dirty="0">
                          <a:ln>
                            <a:noFill/>
                          </a:ln>
                          <a:solidFill>
                            <a:schemeClr val="tx1"/>
                          </a:solidFill>
                          <a:effectLst/>
                          <a:latin typeface="Calibri" pitchFamily="34" charset="0"/>
                          <a:cs typeface="Times New Roman" pitchFamily="18" charset="0"/>
                        </a:rPr>
                        <a:t> (LOAD FROM MEMORY)</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highlight>
                            <a:srgbClr val="FFFF00"/>
                          </a:highlight>
                          <a:latin typeface="Calibri" pitchFamily="34" charset="0"/>
                          <a:cs typeface="Times New Roman" pitchFamily="18" charset="0"/>
                        </a:rPr>
                        <a:t>STORE</a:t>
                      </a:r>
                      <a:endParaRPr kumimoji="0" lang="el-GR" sz="1600" b="0" i="0" u="none" strike="noStrike" cap="none" normalizeH="0" baseline="0">
                        <a:ln>
                          <a:noFill/>
                        </a:ln>
                        <a:solidFill>
                          <a:schemeClr val="tx1"/>
                        </a:solidFill>
                        <a:effectLst/>
                        <a:highlight>
                          <a:srgbClr val="FFFF00"/>
                        </a:highligh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ts val="1300"/>
                        </a:lnSpc>
                        <a:spcBef>
                          <a:spcPts val="100"/>
                        </a:spcBef>
                        <a:spcAft>
                          <a:spcPts val="100"/>
                        </a:spcAft>
                        <a:buClrTx/>
                        <a:buSzTx/>
                        <a:buFontTx/>
                        <a:buNone/>
                        <a:tabLst/>
                      </a:pP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defRPr/>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 </a:t>
                      </a:r>
                      <a:r>
                        <a:rPr kumimoji="0" lang="en-GB" sz="1600" b="0" i="0" u="none" strike="noStrike" cap="none" normalizeH="0" baseline="0" dirty="0">
                          <a:ln>
                            <a:noFill/>
                          </a:ln>
                          <a:solidFill>
                            <a:schemeClr val="tx1"/>
                          </a:solidFill>
                          <a:effectLst/>
                          <a:latin typeface="Calibri" pitchFamily="34" charset="0"/>
                          <a:cs typeface="Times New Roman" pitchFamily="18" charset="0"/>
                        </a:rPr>
                        <a:t>(STORE TO MEMORY)</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highlight>
                            <a:srgbClr val="FFFF00"/>
                          </a:highlight>
                          <a:latin typeface="Calibri" pitchFamily="34" charset="0"/>
                          <a:cs typeface="Times New Roman" pitchFamily="18" charset="0"/>
                        </a:rPr>
                        <a:t>ADDI</a:t>
                      </a:r>
                      <a:endParaRPr kumimoji="0" lang="el-GR" sz="1600" b="0" i="0" u="none" strike="noStrike" cap="none" normalizeH="0" baseline="0" dirty="0">
                        <a:ln>
                          <a:noFill/>
                        </a:ln>
                        <a:solidFill>
                          <a:schemeClr val="tx1"/>
                        </a:solidFill>
                        <a:effectLst/>
                        <a:highlight>
                          <a:srgbClr val="FFFF00"/>
                        </a:highligh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3</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cs typeface="Times New Roman" pitchFamily="18" charset="0"/>
                        </a:rPr>
                        <a:t>+</a:t>
                      </a:r>
                      <a:r>
                        <a:rPr kumimoji="0" lang="en-GB" sz="1600" b="0" i="0" u="none" strike="noStrike" cap="none" normalizeH="0" baseline="0" dirty="0">
                          <a:ln>
                            <a:noFill/>
                          </a:ln>
                          <a:solidFill>
                            <a:schemeClr val="tx1"/>
                          </a:solidFill>
                          <a:effectLst/>
                          <a:latin typeface="Calibri" pitchFamily="34" charset="0"/>
                          <a:cs typeface="Times New Roman" pitchFamily="18" charset="0"/>
                        </a:rPr>
                        <a:t>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r>
                        <a:rPr kumimoji="0" lang="en-GB" sz="1600" b="0" i="0" u="none" strike="noStrike" cap="none" normalizeH="0" baseline="0" dirty="0">
                          <a:ln>
                            <a:noFill/>
                          </a:ln>
                          <a:solidFill>
                            <a:schemeClr val="tx1"/>
                          </a:solidFill>
                          <a:effectLst/>
                          <a:latin typeface="Calibri" pitchFamily="34" charset="0"/>
                          <a:cs typeface="Times New Roman" pitchFamily="18" charset="0"/>
                        </a:rPr>
                        <a:t> (ADD INTEGER </a:t>
                      </a:r>
                      <a:r>
                        <a:rPr kumimoji="0" lang="en-GB" sz="1600" b="0" i="0" u="none" strike="noStrike" cap="none" normalizeH="0" baseline="0" dirty="0" err="1">
                          <a:ln>
                            <a:noFill/>
                          </a:ln>
                          <a:solidFill>
                            <a:schemeClr val="tx1"/>
                          </a:solidFill>
                          <a:effectLst/>
                          <a:latin typeface="Calibri" pitchFamily="34" charset="0"/>
                          <a:cs typeface="Times New Roman" pitchFamily="18" charset="0"/>
                        </a:rPr>
                        <a:t>ή</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US" sz="1600" b="0" i="0" u="none" strike="noStrike" cap="none" normalizeH="0" baseline="0" dirty="0">
                          <a:ln>
                            <a:noFill/>
                          </a:ln>
                          <a:solidFill>
                            <a:schemeClr val="tx1"/>
                          </a:solidFill>
                          <a:effectLst/>
                          <a:latin typeface="Calibri" pitchFamily="34" charset="0"/>
                          <a:cs typeface="Times New Roman" pitchFamily="18" charset="0"/>
                        </a:rPr>
                        <a:t>C2)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ADDF</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4</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a:t>
                      </a:r>
                      <a:r>
                        <a:rPr kumimoji="0" lang="en-GB" sz="1600" b="0" i="0" u="none" strike="noStrike" cap="none" normalizeH="0" baseline="0" dirty="0">
                          <a:ln>
                            <a:noFill/>
                          </a:ln>
                          <a:solidFill>
                            <a:schemeClr val="tx1"/>
                          </a:solidFill>
                          <a:effectLst/>
                          <a:latin typeface="Calibri" pitchFamily="34" charset="0"/>
                          <a:cs typeface="Times New Roman" pitchFamily="18" charset="0"/>
                        </a:rPr>
                        <a:t>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 </a:t>
                      </a:r>
                      <a:r>
                        <a:rPr kumimoji="0" lang="en-GB" sz="1600" b="0" i="0" u="none" strike="noStrike" cap="none" normalizeH="0" baseline="0" dirty="0">
                          <a:ln>
                            <a:noFill/>
                          </a:ln>
                          <a:solidFill>
                            <a:schemeClr val="tx1"/>
                          </a:solidFill>
                          <a:effectLst/>
                          <a:latin typeface="Calibri" pitchFamily="34" charset="0"/>
                          <a:cs typeface="Times New Roman" pitchFamily="18" charset="0"/>
                        </a:rPr>
                        <a:t> (ADD FLOATING)</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1" u="none" strike="noStrike" cap="none" normalizeH="0" baseline="0" dirty="0">
                          <a:ln>
                            <a:noFill/>
                          </a:ln>
                          <a:solidFill>
                            <a:schemeClr val="tx1"/>
                          </a:solidFill>
                          <a:effectLst/>
                          <a:latin typeface="Calibri" pitchFamily="34" charset="0"/>
                          <a:cs typeface="Times New Roman" pitchFamily="18" charset="0"/>
                        </a:rPr>
                        <a:t>(</a:t>
                      </a:r>
                      <a:r>
                        <a:rPr kumimoji="0" lang="el-GR" sz="1600" b="0" i="1" u="none" strike="noStrike" cap="none" normalizeH="0" baseline="0" dirty="0">
                          <a:ln>
                            <a:noFill/>
                          </a:ln>
                          <a:solidFill>
                            <a:schemeClr val="tx1"/>
                          </a:solidFill>
                          <a:effectLst/>
                          <a:latin typeface="Calibri" pitchFamily="34" charset="0"/>
                          <a:cs typeface="Times New Roman" pitchFamily="18" charset="0"/>
                        </a:rPr>
                        <a:t>εκτός ύλης)</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421">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MOVE</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5</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l-GR" sz="1600" b="0" i="0" u="none" strike="noStrike" cap="none" normalizeH="0" baseline="-2500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8032">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NOT</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6</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361950"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AND</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7</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AND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OR</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8</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OR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XOR</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9</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XOR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r>
                        <a:rPr kumimoji="0" lang="el-GR" sz="1600" b="0" i="0" u="none" strike="noStrike" cap="none" normalizeH="0" baseline="-2500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INC</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A</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 </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DEC</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B</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 </a:t>
                      </a:r>
                      <a:r>
                        <a:rPr kumimoji="0" lang="en-GB" sz="1600" b="0" i="0" u="none" strike="noStrike" cap="none" normalizeH="0" baseline="0" dirty="0">
                          <a:ln>
                            <a:noFill/>
                          </a:ln>
                          <a:solidFill>
                            <a:schemeClr val="tx1"/>
                          </a:solidFill>
                          <a:effectLst/>
                          <a:latin typeface="Calibri" pitchFamily="34" charset="0"/>
                          <a:cs typeface="Times New Roman" pitchFamily="18" charset="0"/>
                        </a:rPr>
                        <a:t>1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802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ROTATE</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C</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n</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0 </a:t>
                      </a:r>
                      <a:r>
                        <a:rPr kumimoji="0" lang="el-GR" sz="1600" b="0" i="0" u="none" strike="noStrike" cap="none" normalizeH="0" baseline="0" dirty="0">
                          <a:ln>
                            <a:noFill/>
                          </a:ln>
                          <a:solidFill>
                            <a:schemeClr val="tx1"/>
                          </a:solidFill>
                          <a:effectLst/>
                          <a:latin typeface="Calibri" pitchFamily="34" charset="0"/>
                          <a:cs typeface="Times New Roman" pitchFamily="18" charset="0"/>
                        </a:rPr>
                        <a:t>ή</a:t>
                      </a:r>
                      <a:r>
                        <a:rPr kumimoji="0" lang="en-GB" sz="1600" b="0" i="0" u="none" strike="noStrike" cap="none" normalizeH="0" baseline="0" dirty="0">
                          <a:ln>
                            <a:noFill/>
                          </a:ln>
                          <a:solidFill>
                            <a:schemeClr val="tx1"/>
                          </a:solidFill>
                          <a:effectLst/>
                          <a:latin typeface="Calibri" pitchFamily="34" charset="0"/>
                          <a:cs typeface="Times New Roman" pitchFamily="18" charset="0"/>
                        </a:rPr>
                        <a:t> 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err="1">
                          <a:ln>
                            <a:noFill/>
                          </a:ln>
                          <a:solidFill>
                            <a:schemeClr val="tx1"/>
                          </a:solidFill>
                          <a:effectLst/>
                          <a:latin typeface="Calibri" pitchFamily="34" charset="0"/>
                          <a:cs typeface="Times New Roman" pitchFamily="18" charset="0"/>
                        </a:rPr>
                        <a:t>Rot</a:t>
                      </a:r>
                      <a:r>
                        <a:rPr kumimoji="0" lang="en-GB" sz="1600" b="0" i="1" u="none" strike="noStrike" cap="none" normalizeH="0" baseline="-25000" dirty="0" err="1">
                          <a:ln>
                            <a:noFill/>
                          </a:ln>
                          <a:solidFill>
                            <a:schemeClr val="tx1"/>
                          </a:solidFill>
                          <a:effectLst/>
                          <a:latin typeface="Calibri" pitchFamily="34" charset="0"/>
                          <a:cs typeface="Times New Roman" pitchFamily="18" charset="0"/>
                        </a:rPr>
                        <a:t>n</a:t>
                      </a:r>
                      <a:r>
                        <a:rPr kumimoji="0" lang="en-GB" sz="1600" b="0" i="1" u="none" strike="noStrike" cap="none" normalizeH="0" baseline="-2500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 </a:t>
                      </a:r>
                      <a:r>
                        <a:rPr kumimoji="0" lang="en-GB" sz="1600" b="0" i="1" u="none" strike="noStrike" cap="none" normalizeH="0" baseline="0" dirty="0">
                          <a:ln>
                            <a:noFill/>
                          </a:ln>
                          <a:solidFill>
                            <a:schemeClr val="tx1"/>
                          </a:solidFill>
                          <a:effectLst/>
                          <a:latin typeface="Calibri" pitchFamily="34" charset="0"/>
                          <a:cs typeface="Times New Roman" pitchFamily="18" charset="0"/>
                        </a:rPr>
                        <a:t>(</a:t>
                      </a:r>
                      <a:r>
                        <a:rPr kumimoji="0" lang="el-GR" sz="1600" b="0" i="1" u="none" strike="noStrike" cap="none" normalizeH="0" baseline="0" dirty="0">
                          <a:ln>
                            <a:noFill/>
                          </a:ln>
                          <a:solidFill>
                            <a:schemeClr val="tx1"/>
                          </a:solidFill>
                          <a:effectLst/>
                          <a:latin typeface="Calibri" pitchFamily="34" charset="0"/>
                          <a:cs typeface="Times New Roman" pitchFamily="18" charset="0"/>
                        </a:rPr>
                        <a:t>εκτός ύλης)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JUMP</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D</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R</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n</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Αν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0</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¹</a:t>
                      </a:r>
                      <a:r>
                        <a:rPr kumimoji="0" lang="el-GR" sz="1600" b="0" i="0" u="none" strike="noStrike" cap="none" normalizeH="0" baseline="0" dirty="0">
                          <a:ln>
                            <a:noFill/>
                          </a:ln>
                          <a:solidFill>
                            <a:schemeClr val="tx1"/>
                          </a:solidFill>
                          <a:effectLst/>
                          <a:latin typeface="Calibri" pitchFamily="34" charset="0"/>
                          <a:cs typeface="Times New Roman" pitchFamily="18" charset="0"/>
                        </a:rPr>
                        <a:t> R τότε PC = </a:t>
                      </a:r>
                      <a:r>
                        <a:rPr kumimoji="0" lang="el-GR" sz="1600" b="0" i="1" u="none" strike="noStrike" cap="none" normalizeH="0" baseline="0" dirty="0">
                          <a:ln>
                            <a:noFill/>
                          </a:ln>
                          <a:solidFill>
                            <a:schemeClr val="tx1"/>
                          </a:solidFill>
                          <a:effectLst/>
                          <a:latin typeface="Calibri" pitchFamily="34" charset="0"/>
                          <a:cs typeface="Times New Roman" pitchFamily="18" charset="0"/>
                        </a:rPr>
                        <a:t>n</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διαφορετικά συνέχισε</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5766">
                <a:tc rowSpan="6">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Υπόμνημα</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a:t>
                      </a:r>
                      <a:r>
                        <a:rPr kumimoji="0" lang="el-GR" sz="1600" b="0" i="0" u="none" strike="noStrike" cap="none" normalizeH="0" baseline="0" dirty="0">
                          <a:ln>
                            <a:noFill/>
                          </a:ln>
                          <a:solidFill>
                            <a:schemeClr val="tx1"/>
                          </a:solidFill>
                          <a:effectLst/>
                          <a:latin typeface="Calibri" pitchFamily="34" charset="0"/>
                          <a:cs typeface="Times New Roman" pitchFamily="18" charset="0"/>
                        </a:rPr>
                        <a:t>,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S1</a:t>
                      </a:r>
                      <a:r>
                        <a:rPr kumimoji="0" lang="el-GR" sz="1600" b="0" i="0" u="none" strike="noStrike" cap="none" normalizeH="0" baseline="0" dirty="0">
                          <a:ln>
                            <a:noFill/>
                          </a:ln>
                          <a:solidFill>
                            <a:schemeClr val="tx1"/>
                          </a:solidFill>
                          <a:effectLst/>
                          <a:latin typeface="Calibri" pitchFamily="34" charset="0"/>
                          <a:cs typeface="Times New Roman" pitchFamily="18" charset="0"/>
                        </a:rPr>
                        <a:t>,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S2</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των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καταχωρητών</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προέλευσης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6"/>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D (</a:t>
                      </a:r>
                      <a:r>
                        <a:rPr kumimoji="0" lang="en-US" sz="1600" b="0" i="0" u="none" strike="noStrike" cap="none" normalizeH="0" baseline="-25000" dirty="0">
                          <a:ln>
                            <a:noFill/>
                          </a:ln>
                          <a:solidFill>
                            <a:schemeClr val="tx1"/>
                          </a:solidFill>
                          <a:effectLst/>
                          <a:latin typeface="Calibri" pitchFamily="34" charset="0"/>
                          <a:cs typeface="Times New Roman" pitchFamily="18" charset="0"/>
                        </a:rPr>
                        <a:t>DESTINATION)</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του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καταχωρητή</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προορισμού</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7"/>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M</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a:t>
                      </a:r>
                      <a:r>
                        <a:rPr kumimoji="0" lang="en-US" sz="1600" b="0" i="0" u="none" strike="noStrike" cap="none" normalizeH="0" baseline="-25000" dirty="0">
                          <a:ln>
                            <a:noFill/>
                          </a:ln>
                          <a:solidFill>
                            <a:schemeClr val="tx1"/>
                          </a:solidFill>
                          <a:effectLst/>
                          <a:latin typeface="Calibri" pitchFamily="34" charset="0"/>
                          <a:cs typeface="Times New Roman" pitchFamily="18" charset="0"/>
                        </a:rPr>
                        <a:t> (SOURCE)</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μνήμης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προέλευσης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8"/>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M</a:t>
                      </a:r>
                      <a:r>
                        <a:rPr kumimoji="0" lang="el-GR"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μνήμης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προορισμού</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9"/>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n</a:t>
                      </a:r>
                      <a:r>
                        <a:rPr kumimoji="0" lang="el-GR" sz="1600" b="0" i="0" u="none" strike="noStrike" cap="none" normalizeH="0" baseline="0">
                          <a:ln>
                            <a:noFill/>
                          </a:ln>
                          <a:solidFill>
                            <a:schemeClr val="tx1"/>
                          </a:solidFill>
                          <a:effectLst/>
                          <a:latin typeface="Calibri" pitchFamily="34" charset="0"/>
                          <a:cs typeface="Times New Roman" pitchFamily="18" charset="0"/>
                        </a:rPr>
                        <a:t>: δεκαεξαδικός αριθμός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20"/>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1</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2</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3</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4</a:t>
                      </a:r>
                      <a:r>
                        <a:rPr kumimoji="0" lang="el-GR" sz="1600" b="0" i="0" u="none" strike="noStrike" cap="none" normalizeH="0" baseline="0" dirty="0">
                          <a:ln>
                            <a:noFill/>
                          </a:ln>
                          <a:solidFill>
                            <a:schemeClr val="tx1"/>
                          </a:solidFill>
                          <a:effectLst/>
                          <a:latin typeface="Calibri" pitchFamily="34" charset="0"/>
                          <a:cs typeface="Times New Roman" pitchFamily="18" charset="0"/>
                        </a:rPr>
                        <a:t>: 1ο, 2ο, 3ο, και 4ο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δεκαεξαδικό</a:t>
                      </a:r>
                      <a:r>
                        <a:rPr kumimoji="0" lang="el-GR" sz="1600" b="0" i="0" u="none" strike="noStrike" cap="none" normalizeH="0" baseline="0" dirty="0">
                          <a:ln>
                            <a:noFill/>
                          </a:ln>
                          <a:solidFill>
                            <a:schemeClr val="tx1"/>
                          </a:solidFill>
                          <a:effectLst/>
                          <a:latin typeface="Calibri" pitchFamily="34" charset="0"/>
                          <a:cs typeface="Times New Roman" pitchFamily="18" charset="0"/>
                        </a:rPr>
                        <a:t> ψηφίο</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21"/>
                  </a:ext>
                </a:extLst>
              </a:tr>
            </a:tbl>
          </a:graphicData>
        </a:graphic>
      </p:graphicFrame>
      <p:sp>
        <p:nvSpPr>
          <p:cNvPr id="13" name="Rectangle 12">
            <a:extLst>
              <a:ext uri="{FF2B5EF4-FFF2-40B4-BE49-F238E27FC236}">
                <a16:creationId xmlns:a16="http://schemas.microsoft.com/office/drawing/2014/main" id="{C786485D-32E2-BE4A-BC0B-818F02DB1E79}"/>
              </a:ext>
            </a:extLst>
          </p:cNvPr>
          <p:cNvSpPr/>
          <p:nvPr/>
        </p:nvSpPr>
        <p:spPr>
          <a:xfrm>
            <a:off x="4092501"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6876256"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sp>
        <p:nvSpPr>
          <p:cNvPr id="2" name="Rectangle 1">
            <a:extLst>
              <a:ext uri="{FF2B5EF4-FFF2-40B4-BE49-F238E27FC236}">
                <a16:creationId xmlns:a16="http://schemas.microsoft.com/office/drawing/2014/main" id="{6DEECC2B-61BA-B14E-A26A-7F29829C4A75}"/>
              </a:ext>
            </a:extLst>
          </p:cNvPr>
          <p:cNvSpPr/>
          <p:nvPr/>
        </p:nvSpPr>
        <p:spPr>
          <a:xfrm>
            <a:off x="827584" y="534405"/>
            <a:ext cx="5094312" cy="369332"/>
          </a:xfrm>
          <a:prstGeom prst="rect">
            <a:avLst/>
          </a:prstGeom>
        </p:spPr>
        <p:txBody>
          <a:bodyPr wrap="square">
            <a:spAutoFit/>
          </a:bodyPr>
          <a:lstStyle/>
          <a:p>
            <a:r>
              <a:rPr lang="en-GB" b="1" dirty="0">
                <a:solidFill>
                  <a:srgbClr val="000000"/>
                </a:solidFill>
                <a:latin typeface="Times" pitchFamily="2" charset="0"/>
              </a:rPr>
              <a:t>INSTRUCTION SET</a:t>
            </a:r>
            <a:endParaRPr lang="en-GR" dirty="0"/>
          </a:p>
        </p:txBody>
      </p:sp>
    </p:spTree>
    <p:extLst>
      <p:ext uri="{BB962C8B-B14F-4D97-AF65-F5344CB8AC3E}">
        <p14:creationId xmlns:p14="http://schemas.microsoft.com/office/powerpoint/2010/main" val="367057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8520" y="0"/>
            <a:ext cx="4680519"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-I</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LOAD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16</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pic>
        <p:nvPicPr>
          <p:cNvPr id="3" name="Picture 2">
            <a:extLst>
              <a:ext uri="{FF2B5EF4-FFF2-40B4-BE49-F238E27FC236}">
                <a16:creationId xmlns:a16="http://schemas.microsoft.com/office/drawing/2014/main" id="{30993984-6E17-7744-B227-89687ED134B3}"/>
              </a:ext>
            </a:extLst>
          </p:cNvPr>
          <p:cNvPicPr>
            <a:picLocks noChangeAspect="1"/>
          </p:cNvPicPr>
          <p:nvPr/>
        </p:nvPicPr>
        <p:blipFill>
          <a:blip r:embed="rId4"/>
          <a:stretch>
            <a:fillRect/>
          </a:stretch>
        </p:blipFill>
        <p:spPr>
          <a:xfrm>
            <a:off x="857212" y="4031737"/>
            <a:ext cx="7213600" cy="1409700"/>
          </a:xfrm>
          <a:prstGeom prst="rect">
            <a:avLst/>
          </a:prstGeom>
        </p:spPr>
      </p:pic>
      <p:sp>
        <p:nvSpPr>
          <p:cNvPr id="15" name="Rectangle 14">
            <a:extLst>
              <a:ext uri="{FF2B5EF4-FFF2-40B4-BE49-F238E27FC236}">
                <a16:creationId xmlns:a16="http://schemas.microsoft.com/office/drawing/2014/main" id="{12EA94DF-ACEC-924A-911F-B3423E77C093}"/>
              </a:ext>
            </a:extLst>
          </p:cNvPr>
          <p:cNvSpPr/>
          <p:nvPr/>
        </p:nvSpPr>
        <p:spPr>
          <a:xfrm>
            <a:off x="159961" y="5643990"/>
            <a:ext cx="8824078" cy="646331"/>
          </a:xfrm>
          <a:prstGeom prst="rect">
            <a:avLst/>
          </a:prstGeom>
        </p:spPr>
        <p:txBody>
          <a:bodyPr wrap="square">
            <a:spAutoFit/>
          </a:bodyPr>
          <a:lstStyle/>
          <a:p>
            <a:r>
              <a:rPr lang="el-GR" altLang="en-US" i="1" dirty="0">
                <a:cs typeface="Arial" panose="020B0604020202020204" pitchFamily="34" charset="0"/>
              </a:rPr>
              <a:t>Θέλω να βάλω (</a:t>
            </a:r>
            <a:r>
              <a:rPr lang="en-US" altLang="en-US" i="1" dirty="0">
                <a:cs typeface="Arial" panose="020B0604020202020204" pitchFamily="34" charset="0"/>
              </a:rPr>
              <a:t>LOAD</a:t>
            </a:r>
            <a:r>
              <a:rPr lang="el-GR" altLang="en-US" i="1" dirty="0">
                <a:cs typeface="Arial" panose="020B0604020202020204" pitchFamily="34" charset="0"/>
              </a:rPr>
              <a:t>) στο </a:t>
            </a:r>
            <a:r>
              <a:rPr lang="en-US" altLang="en-US" i="1" dirty="0">
                <a:cs typeface="Arial" panose="020B0604020202020204" pitchFamily="34" charset="0"/>
              </a:rPr>
              <a:t>REGISTER</a:t>
            </a:r>
            <a:r>
              <a:rPr lang="el-GR" altLang="en-US" i="1" dirty="0">
                <a:cs typeface="Arial" panose="020B0604020202020204" pitchFamily="34" charset="0"/>
              </a:rPr>
              <a:t> ΘΕΣΗ#15 (15</a:t>
            </a:r>
            <a:r>
              <a:rPr lang="el-GR" altLang="en-US" i="1" dirty="0">
                <a:cs typeface="Arial" panose="020B0604020202020204" pitchFamily="34" charset="0"/>
                <a:sym typeface="Wingdings" pitchFamily="2" charset="2"/>
              </a:rPr>
              <a:t></a:t>
            </a:r>
            <a:r>
              <a:rPr lang="en-US" altLang="en-US" i="1" dirty="0">
                <a:highlight>
                  <a:srgbClr val="00FFFF"/>
                </a:highlight>
                <a:cs typeface="Arial" panose="020B0604020202020204" pitchFamily="34" charset="0"/>
                <a:sym typeface="Wingdings" pitchFamily="2" charset="2"/>
              </a:rPr>
              <a:t>F</a:t>
            </a:r>
            <a:r>
              <a:rPr lang="el-GR" altLang="en-US" i="1" dirty="0">
                <a:cs typeface="Arial" panose="020B0604020202020204" pitchFamily="34" charset="0"/>
                <a:sym typeface="Wingdings" pitchFamily="2" charset="2"/>
              </a:rPr>
              <a:t>)</a:t>
            </a:r>
            <a:r>
              <a:rPr lang="en-US" altLang="en-US" i="1" dirty="0">
                <a:cs typeface="Arial" panose="020B0604020202020204" pitchFamily="34" charset="0"/>
              </a:rPr>
              <a:t> </a:t>
            </a:r>
            <a:r>
              <a:rPr lang="el-GR" altLang="en-US" i="1" dirty="0">
                <a:cs typeface="Arial" panose="020B0604020202020204" pitchFamily="34" charset="0"/>
              </a:rPr>
              <a:t>την θέση μνήμης </a:t>
            </a:r>
            <a:r>
              <a:rPr lang="en-US" altLang="en-US" i="1" dirty="0">
                <a:cs typeface="Arial" panose="020B0604020202020204" pitchFamily="34" charset="0"/>
              </a:rPr>
              <a:t>42 (</a:t>
            </a:r>
            <a:r>
              <a:rPr lang="en-US" altLang="en-US" i="1" dirty="0" err="1">
                <a:cs typeface="Arial" panose="020B0604020202020204" pitchFamily="34" charset="0"/>
              </a:rPr>
              <a:t>ό</a:t>
            </a:r>
            <a:r>
              <a:rPr lang="el-GR" altLang="en-US" i="1" dirty="0">
                <a:cs typeface="Arial" panose="020B0604020202020204" pitchFamily="34" charset="0"/>
              </a:rPr>
              <a:t>που 42</a:t>
            </a:r>
            <a:r>
              <a:rPr lang="en-US" altLang="en-US" i="1" dirty="0">
                <a:cs typeface="Arial" panose="020B0604020202020204" pitchFamily="34" charset="0"/>
              </a:rPr>
              <a:t>)</a:t>
            </a:r>
            <a:r>
              <a:rPr lang="el-GR" altLang="en-US" i="1" dirty="0">
                <a:cs typeface="Arial" panose="020B0604020202020204" pitchFamily="34" charset="0"/>
              </a:rPr>
              <a:t>. Τι εντολή πρέπει να στείλω στο </a:t>
            </a:r>
            <a:r>
              <a:rPr lang="en-US" altLang="en-US" i="1" dirty="0">
                <a:cs typeface="Arial" panose="020B0604020202020204" pitchFamily="34" charset="0"/>
              </a:rPr>
              <a:t>IR?</a:t>
            </a:r>
            <a:endParaRPr lang="en-GR" i="1" dirty="0">
              <a:highlight>
                <a:srgbClr val="00FFFF"/>
              </a:highlight>
            </a:endParaRPr>
          </a:p>
        </p:txBody>
      </p:sp>
      <p:sp>
        <p:nvSpPr>
          <p:cNvPr id="4" name="Rectangle 3">
            <a:extLst>
              <a:ext uri="{FF2B5EF4-FFF2-40B4-BE49-F238E27FC236}">
                <a16:creationId xmlns:a16="http://schemas.microsoft.com/office/drawing/2014/main" id="{7F82CA83-600C-BF4D-9D61-8AA6B222530E}"/>
              </a:ext>
            </a:extLst>
          </p:cNvPr>
          <p:cNvSpPr/>
          <p:nvPr/>
        </p:nvSpPr>
        <p:spPr>
          <a:xfrm>
            <a:off x="159961" y="6308208"/>
            <a:ext cx="971741" cy="461665"/>
          </a:xfrm>
          <a:prstGeom prst="rect">
            <a:avLst/>
          </a:prstGeom>
        </p:spPr>
        <p:txBody>
          <a:bodyPr wrap="none">
            <a:spAutoFit/>
          </a:bodyPr>
          <a:lstStyle/>
          <a:p>
            <a:r>
              <a:rPr lang="en-US" altLang="en-US" sz="2400" i="1" dirty="0">
                <a:highlight>
                  <a:srgbClr val="00FFFF"/>
                </a:highlight>
                <a:cs typeface="Arial" panose="020B0604020202020204" pitchFamily="34" charset="0"/>
              </a:rPr>
              <a:t>1F</a:t>
            </a:r>
            <a:r>
              <a:rPr lang="el-GR" altLang="en-US" sz="2400" i="1" dirty="0">
                <a:highlight>
                  <a:srgbClr val="00FFFF"/>
                </a:highlight>
                <a:cs typeface="Arial" panose="020B0604020202020204" pitchFamily="34" charset="0"/>
              </a:rPr>
              <a:t>42</a:t>
            </a:r>
            <a:r>
              <a:rPr lang="el-GR" altLang="en-US" sz="2400" i="1" dirty="0">
                <a:highlight>
                  <a:srgbClr val="00FFFF"/>
                </a:highlight>
                <a:cs typeface="Arial" panose="020B0604020202020204" pitchFamily="34" charset="0"/>
                <a:sym typeface="Wingdings" pitchFamily="2" charset="2"/>
              </a:rPr>
              <a:t> </a:t>
            </a:r>
            <a:endParaRPr lang="en-GR" sz="2400" dirty="0"/>
          </a:p>
        </p:txBody>
      </p:sp>
      <p:cxnSp>
        <p:nvCxnSpPr>
          <p:cNvPr id="6" name="Straight Arrow Connector 5">
            <a:extLst>
              <a:ext uri="{FF2B5EF4-FFF2-40B4-BE49-F238E27FC236}">
                <a16:creationId xmlns:a16="http://schemas.microsoft.com/office/drawing/2014/main" id="{AFBE1B49-DD84-6D48-8A5B-2E17FC74AA34}"/>
              </a:ext>
            </a:extLst>
          </p:cNvPr>
          <p:cNvCxnSpPr/>
          <p:nvPr/>
        </p:nvCxnSpPr>
        <p:spPr>
          <a:xfrm flipH="1" flipV="1">
            <a:off x="3059832" y="2204864"/>
            <a:ext cx="140418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9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4665938"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-II</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LOAD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17</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pic>
        <p:nvPicPr>
          <p:cNvPr id="3" name="Picture 2">
            <a:extLst>
              <a:ext uri="{FF2B5EF4-FFF2-40B4-BE49-F238E27FC236}">
                <a16:creationId xmlns:a16="http://schemas.microsoft.com/office/drawing/2014/main" id="{30993984-6E17-7744-B227-89687ED134B3}"/>
              </a:ext>
            </a:extLst>
          </p:cNvPr>
          <p:cNvPicPr>
            <a:picLocks noChangeAspect="1"/>
          </p:cNvPicPr>
          <p:nvPr/>
        </p:nvPicPr>
        <p:blipFill>
          <a:blip r:embed="rId4"/>
          <a:stretch>
            <a:fillRect/>
          </a:stretch>
        </p:blipFill>
        <p:spPr>
          <a:xfrm>
            <a:off x="857212" y="4031737"/>
            <a:ext cx="7213600" cy="1409700"/>
          </a:xfrm>
          <a:prstGeom prst="rect">
            <a:avLst/>
          </a:prstGeom>
        </p:spPr>
      </p:pic>
      <p:sp>
        <p:nvSpPr>
          <p:cNvPr id="15" name="Rectangle 14">
            <a:extLst>
              <a:ext uri="{FF2B5EF4-FFF2-40B4-BE49-F238E27FC236}">
                <a16:creationId xmlns:a16="http://schemas.microsoft.com/office/drawing/2014/main" id="{12EA94DF-ACEC-924A-911F-B3423E77C093}"/>
              </a:ext>
            </a:extLst>
          </p:cNvPr>
          <p:cNvSpPr/>
          <p:nvPr/>
        </p:nvSpPr>
        <p:spPr>
          <a:xfrm>
            <a:off x="159961" y="5643990"/>
            <a:ext cx="8824078" cy="646331"/>
          </a:xfrm>
          <a:prstGeom prst="rect">
            <a:avLst/>
          </a:prstGeom>
        </p:spPr>
        <p:txBody>
          <a:bodyPr wrap="square">
            <a:spAutoFit/>
          </a:bodyPr>
          <a:lstStyle/>
          <a:p>
            <a:r>
              <a:rPr lang="el-GR" altLang="en-US" i="1" dirty="0">
                <a:cs typeface="Arial" panose="020B0604020202020204" pitchFamily="34" charset="0"/>
              </a:rPr>
              <a:t>Θέλω να βάλω (</a:t>
            </a:r>
            <a:r>
              <a:rPr lang="en-US" altLang="en-US" i="1" dirty="0">
                <a:cs typeface="Arial" panose="020B0604020202020204" pitchFamily="34" charset="0"/>
              </a:rPr>
              <a:t>LOAD</a:t>
            </a:r>
            <a:r>
              <a:rPr lang="el-GR" altLang="en-US" i="1" dirty="0">
                <a:cs typeface="Arial" panose="020B0604020202020204" pitchFamily="34" charset="0"/>
              </a:rPr>
              <a:t>) στο </a:t>
            </a:r>
            <a:r>
              <a:rPr lang="en-US" altLang="en-US" i="1" dirty="0">
                <a:cs typeface="Arial" panose="020B0604020202020204" pitchFamily="34" charset="0"/>
              </a:rPr>
              <a:t>REGISTER</a:t>
            </a:r>
            <a:r>
              <a:rPr lang="el-GR" altLang="en-US" i="1" dirty="0">
                <a:cs typeface="Arial" panose="020B0604020202020204" pitchFamily="34" charset="0"/>
              </a:rPr>
              <a:t> ΘΕΣΗ#2 την θέση μνήμης </a:t>
            </a:r>
            <a:r>
              <a:rPr lang="en-US" altLang="en-US" i="1" dirty="0">
                <a:cs typeface="Arial" panose="020B0604020202020204" pitchFamily="34" charset="0"/>
              </a:rPr>
              <a:t>(</a:t>
            </a:r>
            <a:r>
              <a:rPr lang="el-GR" altLang="en-US" i="1" dirty="0">
                <a:cs typeface="Arial" panose="020B0604020202020204" pitchFamily="34" charset="0"/>
              </a:rPr>
              <a:t>253</a:t>
            </a:r>
            <a:r>
              <a:rPr lang="en-US" altLang="en-US" i="1" dirty="0">
                <a:cs typeface="Arial" panose="020B0604020202020204" pitchFamily="34" charset="0"/>
              </a:rPr>
              <a:t>)</a:t>
            </a:r>
            <a:r>
              <a:rPr lang="en-US" altLang="en-US" i="1" baseline="-25000" dirty="0">
                <a:cs typeface="Arial" panose="020B0604020202020204" pitchFamily="34" charset="0"/>
              </a:rPr>
              <a:t>10</a:t>
            </a:r>
            <a:r>
              <a:rPr lang="el-GR" altLang="en-US" i="1" dirty="0">
                <a:cs typeface="Arial" panose="020B0604020202020204" pitchFamily="34" charset="0"/>
              </a:rPr>
              <a:t>. Τι εντολή πρέπει να στείλω στο </a:t>
            </a:r>
            <a:r>
              <a:rPr lang="en-US" altLang="en-US" i="1" dirty="0">
                <a:cs typeface="Arial" panose="020B0604020202020204" pitchFamily="34" charset="0"/>
              </a:rPr>
              <a:t>IR?</a:t>
            </a:r>
            <a:endParaRPr lang="en-GR" i="1" dirty="0">
              <a:highlight>
                <a:srgbClr val="00FFFF"/>
              </a:highlight>
            </a:endParaRPr>
          </a:p>
        </p:txBody>
      </p:sp>
      <p:sp>
        <p:nvSpPr>
          <p:cNvPr id="4" name="Rectangle 3">
            <a:extLst>
              <a:ext uri="{FF2B5EF4-FFF2-40B4-BE49-F238E27FC236}">
                <a16:creationId xmlns:a16="http://schemas.microsoft.com/office/drawing/2014/main" id="{7F82CA83-600C-BF4D-9D61-8AA6B222530E}"/>
              </a:ext>
            </a:extLst>
          </p:cNvPr>
          <p:cNvSpPr/>
          <p:nvPr/>
        </p:nvSpPr>
        <p:spPr>
          <a:xfrm>
            <a:off x="3492271" y="6242539"/>
            <a:ext cx="1023037" cy="461665"/>
          </a:xfrm>
          <a:prstGeom prst="rect">
            <a:avLst/>
          </a:prstGeom>
        </p:spPr>
        <p:txBody>
          <a:bodyPr wrap="none">
            <a:spAutoFit/>
          </a:bodyPr>
          <a:lstStyle/>
          <a:p>
            <a:r>
              <a:rPr lang="en-US" altLang="en-US" sz="2400" i="1" dirty="0">
                <a:highlight>
                  <a:srgbClr val="00FFFF"/>
                </a:highlight>
                <a:cs typeface="Arial" panose="020B0604020202020204" pitchFamily="34" charset="0"/>
              </a:rPr>
              <a:t>1</a:t>
            </a:r>
            <a:r>
              <a:rPr lang="el-GR" altLang="en-US" sz="2400" i="1" dirty="0">
                <a:highlight>
                  <a:srgbClr val="00FFFF"/>
                </a:highlight>
                <a:cs typeface="Arial" panose="020B0604020202020204" pitchFamily="34" charset="0"/>
              </a:rPr>
              <a:t>2</a:t>
            </a:r>
            <a:r>
              <a:rPr lang="en-US" altLang="en-US" sz="2400" i="1" dirty="0">
                <a:highlight>
                  <a:srgbClr val="00FFFF"/>
                </a:highlight>
                <a:cs typeface="Arial" panose="020B0604020202020204" pitchFamily="34" charset="0"/>
              </a:rPr>
              <a:t>FD</a:t>
            </a:r>
            <a:r>
              <a:rPr lang="el-GR" altLang="en-US" sz="2400" i="1" dirty="0">
                <a:highlight>
                  <a:srgbClr val="00FFFF"/>
                </a:highlight>
                <a:cs typeface="Arial" panose="020B0604020202020204" pitchFamily="34" charset="0"/>
                <a:sym typeface="Wingdings" pitchFamily="2" charset="2"/>
              </a:rPr>
              <a:t> </a:t>
            </a:r>
            <a:endParaRPr lang="en-GR" sz="2400" dirty="0"/>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flipV="1">
            <a:off x="2843808" y="1700808"/>
            <a:ext cx="1584176" cy="17281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3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2536" y="0"/>
            <a:ext cx="5076056"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STORE</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18</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pic>
        <p:nvPicPr>
          <p:cNvPr id="3" name="Picture 2">
            <a:extLst>
              <a:ext uri="{FF2B5EF4-FFF2-40B4-BE49-F238E27FC236}">
                <a16:creationId xmlns:a16="http://schemas.microsoft.com/office/drawing/2014/main" id="{30993984-6E17-7744-B227-89687ED134B3}"/>
              </a:ext>
            </a:extLst>
          </p:cNvPr>
          <p:cNvPicPr>
            <a:picLocks noChangeAspect="1"/>
          </p:cNvPicPr>
          <p:nvPr/>
        </p:nvPicPr>
        <p:blipFill>
          <a:blip r:embed="rId4"/>
          <a:stretch>
            <a:fillRect/>
          </a:stretch>
        </p:blipFill>
        <p:spPr>
          <a:xfrm>
            <a:off x="857212" y="4031737"/>
            <a:ext cx="7213600" cy="1409700"/>
          </a:xfrm>
          <a:prstGeom prst="rect">
            <a:avLst/>
          </a:prstGeom>
        </p:spPr>
      </p:pic>
      <p:sp>
        <p:nvSpPr>
          <p:cNvPr id="15" name="Rectangle 14">
            <a:extLst>
              <a:ext uri="{FF2B5EF4-FFF2-40B4-BE49-F238E27FC236}">
                <a16:creationId xmlns:a16="http://schemas.microsoft.com/office/drawing/2014/main" id="{12EA94DF-ACEC-924A-911F-B3423E77C093}"/>
              </a:ext>
            </a:extLst>
          </p:cNvPr>
          <p:cNvSpPr/>
          <p:nvPr/>
        </p:nvSpPr>
        <p:spPr>
          <a:xfrm>
            <a:off x="159961" y="5643990"/>
            <a:ext cx="8824078" cy="646331"/>
          </a:xfrm>
          <a:prstGeom prst="rect">
            <a:avLst/>
          </a:prstGeom>
        </p:spPr>
        <p:txBody>
          <a:bodyPr wrap="square">
            <a:spAutoFit/>
          </a:bodyPr>
          <a:lstStyle/>
          <a:p>
            <a:r>
              <a:rPr lang="el-GR" altLang="en-US" i="1" dirty="0">
                <a:cs typeface="Arial" panose="020B0604020202020204" pitchFamily="34" charset="0"/>
              </a:rPr>
              <a:t>Θέλω να αποθηκεύσω (</a:t>
            </a:r>
            <a:r>
              <a:rPr lang="en-US" altLang="en-US" i="1" dirty="0">
                <a:cs typeface="Arial" panose="020B0604020202020204" pitchFamily="34" charset="0"/>
              </a:rPr>
              <a:t>STORE</a:t>
            </a:r>
            <a:r>
              <a:rPr lang="el-GR" altLang="en-US" i="1" dirty="0">
                <a:cs typeface="Arial" panose="020B0604020202020204" pitchFamily="34" charset="0"/>
              </a:rPr>
              <a:t>) στην θέση μνήμης </a:t>
            </a:r>
            <a:r>
              <a:rPr lang="en-US" altLang="en-US" i="1" dirty="0">
                <a:cs typeface="Arial" panose="020B0604020202020204" pitchFamily="34" charset="0"/>
              </a:rPr>
              <a:t>42</a:t>
            </a:r>
            <a:r>
              <a:rPr lang="el-GR" altLang="en-US" i="1" dirty="0">
                <a:cs typeface="Arial" panose="020B0604020202020204" pitchFamily="34" charset="0"/>
              </a:rPr>
              <a:t> το </a:t>
            </a:r>
            <a:r>
              <a:rPr lang="en-US" altLang="en-US" i="1" dirty="0">
                <a:cs typeface="Arial" panose="020B0604020202020204" pitchFamily="34" charset="0"/>
              </a:rPr>
              <a:t>REGISTER</a:t>
            </a:r>
            <a:r>
              <a:rPr lang="el-GR" altLang="en-US" i="1" dirty="0">
                <a:cs typeface="Arial" panose="020B0604020202020204" pitchFamily="34" charset="0"/>
              </a:rPr>
              <a:t> της ΘΕΣΗΣ#1</a:t>
            </a:r>
            <a:r>
              <a:rPr lang="en-US" altLang="en-US" i="1" dirty="0">
                <a:cs typeface="Arial" panose="020B0604020202020204" pitchFamily="34" charset="0"/>
              </a:rPr>
              <a:t>0</a:t>
            </a:r>
            <a:r>
              <a:rPr lang="el-GR" altLang="en-US" i="1" dirty="0">
                <a:cs typeface="Arial" panose="020B0604020202020204" pitchFamily="34" charset="0"/>
              </a:rPr>
              <a:t>. Τι εντολή πρέπει να στείλω στο </a:t>
            </a:r>
            <a:r>
              <a:rPr lang="en-US" altLang="en-US" i="1" dirty="0">
                <a:cs typeface="Arial" panose="020B0604020202020204" pitchFamily="34" charset="0"/>
              </a:rPr>
              <a:t>IR?</a:t>
            </a:r>
            <a:endParaRPr lang="en-GR" i="1" dirty="0">
              <a:highlight>
                <a:srgbClr val="00FFFF"/>
              </a:highlight>
            </a:endParaRPr>
          </a:p>
        </p:txBody>
      </p:sp>
      <p:sp>
        <p:nvSpPr>
          <p:cNvPr id="4" name="Rectangle 3">
            <a:extLst>
              <a:ext uri="{FF2B5EF4-FFF2-40B4-BE49-F238E27FC236}">
                <a16:creationId xmlns:a16="http://schemas.microsoft.com/office/drawing/2014/main" id="{7F82CA83-600C-BF4D-9D61-8AA6B222530E}"/>
              </a:ext>
            </a:extLst>
          </p:cNvPr>
          <p:cNvSpPr/>
          <p:nvPr/>
        </p:nvSpPr>
        <p:spPr>
          <a:xfrm>
            <a:off x="4119792" y="6262041"/>
            <a:ext cx="904415" cy="461665"/>
          </a:xfrm>
          <a:prstGeom prst="rect">
            <a:avLst/>
          </a:prstGeom>
        </p:spPr>
        <p:txBody>
          <a:bodyPr wrap="none">
            <a:spAutoFit/>
          </a:bodyPr>
          <a:lstStyle/>
          <a:p>
            <a:r>
              <a:rPr lang="el-GR" altLang="en-US" sz="2400" i="1" dirty="0">
                <a:highlight>
                  <a:srgbClr val="00FFFF"/>
                </a:highlight>
                <a:cs typeface="Arial" panose="020B0604020202020204" pitchFamily="34" charset="0"/>
              </a:rPr>
              <a:t>242</a:t>
            </a:r>
            <a:r>
              <a:rPr lang="en-US" altLang="en-US" sz="2400" i="1" dirty="0">
                <a:highlight>
                  <a:srgbClr val="00FFFF"/>
                </a:highlight>
                <a:cs typeface="Arial" panose="020B0604020202020204" pitchFamily="34" charset="0"/>
              </a:rPr>
              <a:t>A</a:t>
            </a:r>
            <a:endParaRPr lang="en-GR" sz="2400" dirty="0"/>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a:off x="2771800" y="1916832"/>
            <a:ext cx="1894138"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8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4281487"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ADDI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19</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pic>
        <p:nvPicPr>
          <p:cNvPr id="3" name="Picture 2">
            <a:extLst>
              <a:ext uri="{FF2B5EF4-FFF2-40B4-BE49-F238E27FC236}">
                <a16:creationId xmlns:a16="http://schemas.microsoft.com/office/drawing/2014/main" id="{30993984-6E17-7744-B227-89687ED134B3}"/>
              </a:ext>
            </a:extLst>
          </p:cNvPr>
          <p:cNvPicPr>
            <a:picLocks noChangeAspect="1"/>
          </p:cNvPicPr>
          <p:nvPr/>
        </p:nvPicPr>
        <p:blipFill>
          <a:blip r:embed="rId4"/>
          <a:stretch>
            <a:fillRect/>
          </a:stretch>
        </p:blipFill>
        <p:spPr>
          <a:xfrm>
            <a:off x="857212" y="4031737"/>
            <a:ext cx="7213600" cy="1409700"/>
          </a:xfrm>
          <a:prstGeom prst="rect">
            <a:avLst/>
          </a:prstGeom>
        </p:spPr>
      </p:pic>
      <p:sp>
        <p:nvSpPr>
          <p:cNvPr id="15" name="Rectangle 14">
            <a:extLst>
              <a:ext uri="{FF2B5EF4-FFF2-40B4-BE49-F238E27FC236}">
                <a16:creationId xmlns:a16="http://schemas.microsoft.com/office/drawing/2014/main" id="{12EA94DF-ACEC-924A-911F-B3423E77C093}"/>
              </a:ext>
            </a:extLst>
          </p:cNvPr>
          <p:cNvSpPr/>
          <p:nvPr/>
        </p:nvSpPr>
        <p:spPr>
          <a:xfrm>
            <a:off x="159961" y="5643990"/>
            <a:ext cx="8824078" cy="646331"/>
          </a:xfrm>
          <a:prstGeom prst="rect">
            <a:avLst/>
          </a:prstGeom>
        </p:spPr>
        <p:txBody>
          <a:bodyPr wrap="square">
            <a:spAutoFit/>
          </a:bodyPr>
          <a:lstStyle/>
          <a:p>
            <a:r>
              <a:rPr lang="el-GR" altLang="en-US" i="1" dirty="0">
                <a:cs typeface="Arial" panose="020B0604020202020204" pitchFamily="34" charset="0"/>
              </a:rPr>
              <a:t>Θέλω να προσθέσω (</a:t>
            </a:r>
            <a:r>
              <a:rPr lang="en-US" altLang="en-US" i="1" dirty="0">
                <a:cs typeface="Arial" panose="020B0604020202020204" pitchFamily="34" charset="0"/>
              </a:rPr>
              <a:t>ADDI</a:t>
            </a:r>
            <a:r>
              <a:rPr lang="el-GR" altLang="en-US" i="1" dirty="0">
                <a:cs typeface="Arial" panose="020B0604020202020204" pitchFamily="34" charset="0"/>
              </a:rPr>
              <a:t>) δύο </a:t>
            </a:r>
            <a:r>
              <a:rPr lang="en-US" altLang="en-US" i="1" dirty="0">
                <a:cs typeface="Arial" panose="020B0604020202020204" pitchFamily="34" charset="0"/>
              </a:rPr>
              <a:t>integers (</a:t>
            </a:r>
            <a:r>
              <a:rPr lang="en-US" altLang="en-US" i="1" dirty="0" err="1">
                <a:cs typeface="Arial" panose="020B0604020202020204" pitchFamily="34" charset="0"/>
              </a:rPr>
              <a:t>ή</a:t>
            </a:r>
            <a:r>
              <a:rPr lang="el-GR" altLang="en-US" i="1" dirty="0">
                <a:cs typeface="Arial" panose="020B0604020202020204" pitchFamily="34" charset="0"/>
              </a:rPr>
              <a:t> </a:t>
            </a:r>
            <a:r>
              <a:rPr lang="en-US" altLang="en-US" i="1" dirty="0">
                <a:cs typeface="Arial" panose="020B0604020202020204" pitchFamily="34" charset="0"/>
              </a:rPr>
              <a:t>C2) </a:t>
            </a:r>
            <a:r>
              <a:rPr lang="el-GR" altLang="en-US" i="1" dirty="0">
                <a:cs typeface="Arial" panose="020B0604020202020204" pitchFamily="34" charset="0"/>
              </a:rPr>
              <a:t>αριθμούς που βρίσκονται στις θέσεις 0 και 1 των </a:t>
            </a:r>
            <a:r>
              <a:rPr lang="en-US" altLang="en-US" i="1" dirty="0">
                <a:cs typeface="Arial" panose="020B0604020202020204" pitchFamily="34" charset="0"/>
              </a:rPr>
              <a:t>REGISTERS </a:t>
            </a:r>
            <a:r>
              <a:rPr lang="el-GR" altLang="en-US" i="1" dirty="0">
                <a:cs typeface="Arial" panose="020B0604020202020204" pitchFamily="34" charset="0"/>
              </a:rPr>
              <a:t>και το αποτέλεσμα να πάει στην θέση 15</a:t>
            </a:r>
            <a:r>
              <a:rPr lang="en-US" altLang="en-US" i="1" dirty="0">
                <a:cs typeface="Arial" panose="020B0604020202020204" pitchFamily="34" charset="0"/>
              </a:rPr>
              <a:t>:</a:t>
            </a:r>
            <a:endParaRPr lang="en-GR" i="1" dirty="0">
              <a:highlight>
                <a:srgbClr val="00FFFF"/>
              </a:highlight>
            </a:endParaRPr>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a:off x="683568" y="1268760"/>
            <a:ext cx="1601693"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717A32-EF2D-F94B-AF03-1CDD3B6DCF73}"/>
              </a:ext>
            </a:extLst>
          </p:cNvPr>
          <p:cNvSpPr txBox="1"/>
          <p:nvPr/>
        </p:nvSpPr>
        <p:spPr>
          <a:xfrm>
            <a:off x="6444208" y="6326095"/>
            <a:ext cx="2150910" cy="369332"/>
          </a:xfrm>
          <a:prstGeom prst="rect">
            <a:avLst/>
          </a:prstGeom>
          <a:noFill/>
        </p:spPr>
        <p:txBody>
          <a:bodyPr wrap="none" rtlCol="0">
            <a:spAutoFit/>
          </a:bodyPr>
          <a:lstStyle/>
          <a:p>
            <a:r>
              <a:rPr lang="el-GR" dirty="0">
                <a:highlight>
                  <a:srgbClr val="FF0000"/>
                </a:highlight>
              </a:rPr>
              <a:t>0</a:t>
            </a:r>
            <a:r>
              <a:rPr lang="en-US" dirty="0">
                <a:highlight>
                  <a:srgbClr val="FF0000"/>
                </a:highlight>
              </a:rPr>
              <a:t>01</a:t>
            </a:r>
            <a:r>
              <a:rPr lang="el-GR" dirty="0">
                <a:highlight>
                  <a:srgbClr val="FF0000"/>
                </a:highlight>
              </a:rPr>
              <a:t>1</a:t>
            </a:r>
            <a:r>
              <a:rPr lang="en-US" dirty="0">
                <a:highlight>
                  <a:srgbClr val="00FFFF"/>
                </a:highlight>
              </a:rPr>
              <a:t>1111</a:t>
            </a:r>
            <a:r>
              <a:rPr lang="en-US" dirty="0">
                <a:highlight>
                  <a:srgbClr val="00FF00"/>
                </a:highlight>
              </a:rPr>
              <a:t>0000</a:t>
            </a:r>
            <a:r>
              <a:rPr lang="en-US" dirty="0">
                <a:highlight>
                  <a:srgbClr val="FF00FF"/>
                </a:highlight>
              </a:rPr>
              <a:t>0001</a:t>
            </a:r>
          </a:p>
        </p:txBody>
      </p:sp>
      <p:sp>
        <p:nvSpPr>
          <p:cNvPr id="19" name="TextBox 18">
            <a:extLst>
              <a:ext uri="{FF2B5EF4-FFF2-40B4-BE49-F238E27FC236}">
                <a16:creationId xmlns:a16="http://schemas.microsoft.com/office/drawing/2014/main" id="{49C7F9C4-D5B6-EF46-B3A2-5E391B2700E8}"/>
              </a:ext>
            </a:extLst>
          </p:cNvPr>
          <p:cNvSpPr txBox="1"/>
          <p:nvPr/>
        </p:nvSpPr>
        <p:spPr>
          <a:xfrm>
            <a:off x="121330" y="6326095"/>
            <a:ext cx="2646878" cy="369332"/>
          </a:xfrm>
          <a:prstGeom prst="rect">
            <a:avLst/>
          </a:prstGeom>
          <a:noFill/>
        </p:spPr>
        <p:txBody>
          <a:bodyPr wrap="none" rtlCol="0">
            <a:spAutoFit/>
          </a:bodyPr>
          <a:lstStyle/>
          <a:p>
            <a:r>
              <a:rPr lang="en-US" dirty="0">
                <a:highlight>
                  <a:srgbClr val="FF0000"/>
                </a:highlight>
              </a:rPr>
              <a:t>ADDI</a:t>
            </a:r>
            <a:r>
              <a:rPr lang="en-US" dirty="0">
                <a:highlight>
                  <a:srgbClr val="00FFFF"/>
                </a:highlight>
              </a:rPr>
              <a:t>  R15 </a:t>
            </a:r>
            <a:r>
              <a:rPr lang="en-US" dirty="0">
                <a:highlight>
                  <a:srgbClr val="00FF00"/>
                </a:highlight>
              </a:rPr>
              <a:t>  R0  </a:t>
            </a:r>
            <a:r>
              <a:rPr lang="en-US" dirty="0">
                <a:highlight>
                  <a:srgbClr val="FF00FF"/>
                </a:highlight>
              </a:rPr>
              <a:t>   R1    </a:t>
            </a:r>
          </a:p>
        </p:txBody>
      </p:sp>
      <p:cxnSp>
        <p:nvCxnSpPr>
          <p:cNvPr id="21" name="Straight Arrow Connector 20">
            <a:extLst>
              <a:ext uri="{FF2B5EF4-FFF2-40B4-BE49-F238E27FC236}">
                <a16:creationId xmlns:a16="http://schemas.microsoft.com/office/drawing/2014/main" id="{E6D70931-51B7-6648-9111-F47DACE4DCDF}"/>
              </a:ext>
            </a:extLst>
          </p:cNvPr>
          <p:cNvCxnSpPr>
            <a:cxnSpLocks/>
          </p:cNvCxnSpPr>
          <p:nvPr/>
        </p:nvCxnSpPr>
        <p:spPr>
          <a:xfrm flipH="1">
            <a:off x="1259632" y="1556792"/>
            <a:ext cx="1025629" cy="1440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60E1B0-5712-6842-9C9C-EF72C03B2029}"/>
              </a:ext>
            </a:extLst>
          </p:cNvPr>
          <p:cNvCxnSpPr>
            <a:cxnSpLocks/>
          </p:cNvCxnSpPr>
          <p:nvPr/>
        </p:nvCxnSpPr>
        <p:spPr>
          <a:xfrm>
            <a:off x="1475656" y="1988840"/>
            <a:ext cx="809605" cy="2160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72C052-EC01-0140-9CCF-1EE9C44A3790}"/>
              </a:ext>
            </a:extLst>
          </p:cNvPr>
          <p:cNvSpPr txBox="1"/>
          <p:nvPr/>
        </p:nvSpPr>
        <p:spPr>
          <a:xfrm>
            <a:off x="2787722" y="6340677"/>
            <a:ext cx="3211135" cy="369332"/>
          </a:xfrm>
          <a:prstGeom prst="rect">
            <a:avLst/>
          </a:prstGeom>
          <a:noFill/>
        </p:spPr>
        <p:txBody>
          <a:bodyPr wrap="none" rtlCol="0">
            <a:spAutoFit/>
          </a:bodyPr>
          <a:lstStyle/>
          <a:p>
            <a:r>
              <a:rPr lang="en-US" dirty="0">
                <a:highlight>
                  <a:srgbClr val="FF0000"/>
                </a:highlight>
              </a:rPr>
              <a:t>    3    </a:t>
            </a:r>
            <a:r>
              <a:rPr lang="en-US" dirty="0">
                <a:highlight>
                  <a:srgbClr val="00FFFF"/>
                </a:highlight>
              </a:rPr>
              <a:t>    F    </a:t>
            </a:r>
            <a:r>
              <a:rPr lang="en-US" dirty="0">
                <a:highlight>
                  <a:srgbClr val="00FF00"/>
                </a:highlight>
              </a:rPr>
              <a:t>    0    </a:t>
            </a:r>
            <a:r>
              <a:rPr lang="en-US" dirty="0">
                <a:highlight>
                  <a:srgbClr val="FF00FF"/>
                </a:highlight>
              </a:rPr>
              <a:t>    1   .       </a:t>
            </a:r>
          </a:p>
        </p:txBody>
      </p:sp>
    </p:spTree>
    <p:extLst>
      <p:ext uri="{BB962C8B-B14F-4D97-AF65-F5344CB8AC3E}">
        <p14:creationId xmlns:p14="http://schemas.microsoft.com/office/powerpoint/2010/main" val="35926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p:spPr>
        <p:txBody>
          <a:bodyPr/>
          <a:lstStyle/>
          <a:p>
            <a:fld id="{C41E340D-A94B-4F5A-95B0-457730B1F7D5}" type="slidenum">
              <a:rPr lang="en-US" smtClean="0">
                <a:latin typeface="Arial" pitchFamily="34" charset="0"/>
              </a:rPr>
              <a:pPr/>
              <a:t>2</a:t>
            </a:fld>
            <a:endParaRPr lang="en-US">
              <a:latin typeface="Arial" pitchFamily="34" charset="0"/>
            </a:endParaRPr>
          </a:p>
        </p:txBody>
      </p:sp>
      <p:sp>
        <p:nvSpPr>
          <p:cNvPr id="6149" name="Rectangle 3"/>
          <p:cNvSpPr>
            <a:spLocks noGrp="1" noChangeArrowheads="1"/>
          </p:cNvSpPr>
          <p:nvPr>
            <p:ph type="body" idx="1"/>
          </p:nvPr>
        </p:nvSpPr>
        <p:spPr>
          <a:xfrm>
            <a:off x="450953" y="188640"/>
            <a:ext cx="8496944" cy="648072"/>
          </a:xfrm>
        </p:spPr>
        <p:txBody>
          <a:bodyPr/>
          <a:lstStyle/>
          <a:p>
            <a:pPr marL="0" indent="0" eaLnBrk="1" hangingPunct="1">
              <a:lnSpc>
                <a:spcPct val="90000"/>
              </a:lnSpc>
              <a:buNone/>
            </a:pPr>
            <a:r>
              <a:rPr lang="el-GR" sz="2800" dirty="0">
                <a:latin typeface="Arial"/>
                <a:cs typeface="Arial"/>
              </a:rPr>
              <a:t>Σ</a:t>
            </a:r>
            <a:r>
              <a:rPr lang="en-US" sz="2800" dirty="0" err="1">
                <a:latin typeface="Arial"/>
                <a:cs typeface="Arial"/>
              </a:rPr>
              <a:t>ύ</a:t>
            </a:r>
            <a:r>
              <a:rPr lang="el-GR" sz="2800" dirty="0" err="1">
                <a:latin typeface="Arial"/>
                <a:cs typeface="Arial"/>
              </a:rPr>
              <a:t>νοψη</a:t>
            </a:r>
            <a:r>
              <a:rPr lang="el-GR" sz="2800" dirty="0">
                <a:latin typeface="Arial"/>
                <a:cs typeface="Arial"/>
              </a:rPr>
              <a:t> Μέχρι Σήμερα:</a:t>
            </a:r>
            <a:endParaRPr lang="en-US" sz="2800" dirty="0">
              <a:latin typeface="Arial"/>
              <a:cs typeface="Arial"/>
            </a:endParaRPr>
          </a:p>
          <a:p>
            <a:pPr marL="0" indent="0" eaLnBrk="1" hangingPunct="1">
              <a:lnSpc>
                <a:spcPct val="90000"/>
              </a:lnSpc>
              <a:buNone/>
            </a:pPr>
            <a:endParaRPr lang="en-US" sz="2400" dirty="0">
              <a:cs typeface="Arial"/>
            </a:endParaRPr>
          </a:p>
          <a:p>
            <a:pPr marL="0" indent="0" eaLnBrk="1" hangingPunct="1">
              <a:lnSpc>
                <a:spcPct val="90000"/>
              </a:lnSpc>
              <a:buNone/>
            </a:pPr>
            <a:r>
              <a:rPr lang="el-GR" sz="2400" b="1" dirty="0">
                <a:solidFill>
                  <a:srgbClr val="FF0000"/>
                </a:solidFill>
                <a:latin typeface="Arial"/>
                <a:cs typeface="Arial"/>
              </a:rPr>
              <a:t>Δυαδικό Σύστημα</a:t>
            </a:r>
            <a:endParaRPr lang="en-US" sz="2400" b="1" dirty="0">
              <a:solidFill>
                <a:srgbClr val="FF0000"/>
              </a:solidFill>
              <a:latin typeface="Arial"/>
              <a:cs typeface="Arial"/>
            </a:endParaRPr>
          </a:p>
          <a:p>
            <a:pPr eaLnBrk="1" hangingPunct="1">
              <a:lnSpc>
                <a:spcPct val="90000"/>
              </a:lnSpc>
              <a:buFont typeface="Wingdings" pitchFamily="2" charset="2"/>
              <a:buChar char="à"/>
            </a:pPr>
            <a:r>
              <a:rPr lang="el-GR" sz="2400" dirty="0">
                <a:cs typeface="Arial"/>
              </a:rPr>
              <a:t>Κωδικοποίηση </a:t>
            </a:r>
            <a:r>
              <a:rPr lang="en-US" sz="2400" dirty="0">
                <a:cs typeface="Arial"/>
              </a:rPr>
              <a:t>–</a:t>
            </a:r>
            <a:r>
              <a:rPr lang="el-GR" sz="2400" dirty="0">
                <a:cs typeface="Arial"/>
              </a:rPr>
              <a:t> Επεξεργασία – Αποκωδικοποίηση</a:t>
            </a:r>
          </a:p>
          <a:p>
            <a:pPr eaLnBrk="1" hangingPunct="1">
              <a:lnSpc>
                <a:spcPct val="90000"/>
              </a:lnSpc>
              <a:buFont typeface="Wingdings" pitchFamily="2" charset="2"/>
              <a:buChar char="à"/>
            </a:pPr>
            <a:r>
              <a:rPr lang="en-US" sz="2400" dirty="0">
                <a:cs typeface="Arial"/>
              </a:rPr>
              <a:t>Bit/Byte/Word</a:t>
            </a:r>
            <a:endParaRPr lang="el-GR" sz="2400" dirty="0">
              <a:cs typeface="Arial"/>
            </a:endParaRPr>
          </a:p>
          <a:p>
            <a:pPr eaLnBrk="1" hangingPunct="1">
              <a:lnSpc>
                <a:spcPct val="90000"/>
              </a:lnSpc>
              <a:buFont typeface="Wingdings" pitchFamily="2" charset="2"/>
              <a:buChar char="à"/>
            </a:pPr>
            <a:r>
              <a:rPr lang="el-GR" sz="2400" dirty="0">
                <a:cs typeface="Arial"/>
              </a:rPr>
              <a:t>Κωδικοποίηση αριθμών</a:t>
            </a:r>
            <a:r>
              <a:rPr lang="en-US" sz="2400" dirty="0">
                <a:cs typeface="Arial"/>
              </a:rPr>
              <a:t>&amp; </a:t>
            </a:r>
            <a:r>
              <a:rPr lang="el-GR" sz="2400" dirty="0">
                <a:cs typeface="Arial"/>
              </a:rPr>
              <a:t>άλλων δεδομένων</a:t>
            </a:r>
          </a:p>
          <a:p>
            <a:pPr eaLnBrk="1" hangingPunct="1">
              <a:lnSpc>
                <a:spcPct val="90000"/>
              </a:lnSpc>
              <a:buFont typeface="Wingdings" pitchFamily="2" charset="2"/>
              <a:buChar char="à"/>
            </a:pPr>
            <a:r>
              <a:rPr lang="el-GR" sz="2400" dirty="0">
                <a:cs typeface="Arial"/>
              </a:rPr>
              <a:t>Μετατροπή Αναλογικού Σήματος σε Ψηφιακό (</a:t>
            </a:r>
            <a:r>
              <a:rPr lang="en-GB" sz="2400" dirty="0">
                <a:cs typeface="Arial"/>
              </a:rPr>
              <a:t>ADC/DAC)</a:t>
            </a:r>
            <a:r>
              <a:rPr lang="el-GR" sz="2400" dirty="0">
                <a:cs typeface="Arial"/>
              </a:rPr>
              <a:t>, </a:t>
            </a:r>
            <a:r>
              <a:rPr lang="el" sz="2400" dirty="0">
                <a:cs typeface="Arial"/>
              </a:rPr>
              <a:t>Μέθοδοι Επαλήθευσης Δεδομένων</a:t>
            </a:r>
            <a:endParaRPr lang="en-US" sz="2400" dirty="0">
              <a:cs typeface="Arial"/>
            </a:endParaRPr>
          </a:p>
          <a:p>
            <a:pPr marL="0" indent="0" eaLnBrk="1" hangingPunct="1">
              <a:lnSpc>
                <a:spcPct val="90000"/>
              </a:lnSpc>
              <a:buNone/>
            </a:pPr>
            <a:r>
              <a:rPr lang="en-US" sz="2400" b="1" dirty="0">
                <a:solidFill>
                  <a:srgbClr val="FF0000"/>
                </a:solidFill>
                <a:latin typeface="Arial"/>
                <a:cs typeface="Arial"/>
              </a:rPr>
              <a:t>Hardware:</a:t>
            </a:r>
            <a:endParaRPr lang="el-GR" sz="2400" b="1" dirty="0">
              <a:solidFill>
                <a:srgbClr val="FF0000"/>
              </a:solidFill>
              <a:latin typeface="Arial"/>
              <a:cs typeface="Arial"/>
            </a:endParaRPr>
          </a:p>
          <a:p>
            <a:pPr marL="0" indent="0" algn="just" eaLnBrk="1" hangingPunct="1">
              <a:lnSpc>
                <a:spcPct val="80000"/>
              </a:lnSpc>
              <a:buNone/>
            </a:pPr>
            <a:r>
              <a:rPr lang="en-US" sz="2400" dirty="0">
                <a:cs typeface="Arial"/>
                <a:sym typeface="Wingdings" pitchFamily="2" charset="2"/>
              </a:rPr>
              <a:t> </a:t>
            </a:r>
            <a:r>
              <a:rPr lang="en-US" sz="2400" dirty="0">
                <a:cs typeface="Arial"/>
              </a:rPr>
              <a:t>Transistors, </a:t>
            </a:r>
            <a:r>
              <a:rPr lang="el-GR" sz="2400" dirty="0">
                <a:cs typeface="Arial"/>
              </a:rPr>
              <a:t>Υλοποίηση</a:t>
            </a:r>
            <a:r>
              <a:rPr lang="en-US" sz="2400" dirty="0">
                <a:cs typeface="Arial"/>
              </a:rPr>
              <a:t> Boolean logic </a:t>
            </a:r>
            <a:r>
              <a:rPr lang="el-GR" sz="2400" dirty="0">
                <a:cs typeface="Arial"/>
              </a:rPr>
              <a:t>με </a:t>
            </a:r>
            <a:r>
              <a:rPr lang="en-GB" sz="2400" dirty="0">
                <a:cs typeface="Arial"/>
              </a:rPr>
              <a:t>Transistor</a:t>
            </a:r>
            <a:endParaRPr lang="el-GR" sz="2400" dirty="0">
              <a:cs typeface="Arial"/>
            </a:endParaRPr>
          </a:p>
          <a:p>
            <a:pPr algn="just" eaLnBrk="1" hangingPunct="1">
              <a:lnSpc>
                <a:spcPct val="80000"/>
              </a:lnSpc>
              <a:buFont typeface="Wingdings" pitchFamily="2" charset="2"/>
              <a:buChar char="à"/>
            </a:pPr>
            <a:r>
              <a:rPr lang="el-GR" sz="2400" dirty="0">
                <a:cs typeface="Arial"/>
              </a:rPr>
              <a:t>Κατασκευή </a:t>
            </a:r>
            <a:r>
              <a:rPr lang="en-GB" sz="2400" dirty="0">
                <a:cs typeface="Arial"/>
              </a:rPr>
              <a:t>Transistor</a:t>
            </a:r>
            <a:r>
              <a:rPr lang="en-US" sz="2400" dirty="0">
                <a:cs typeface="Arial"/>
              </a:rPr>
              <a:t>s</a:t>
            </a:r>
            <a:r>
              <a:rPr lang="el-GR" sz="2400" dirty="0">
                <a:cs typeface="Arial"/>
              </a:rPr>
              <a:t> </a:t>
            </a:r>
            <a:r>
              <a:rPr lang="en-US" sz="2400" dirty="0">
                <a:cs typeface="Arial"/>
              </a:rPr>
              <a:t>(</a:t>
            </a:r>
            <a:r>
              <a:rPr lang="el-GR" sz="2400" dirty="0">
                <a:cs typeface="Arial"/>
              </a:rPr>
              <a:t>εκτός ύλης)</a:t>
            </a:r>
          </a:p>
          <a:p>
            <a:pPr algn="just" eaLnBrk="1" hangingPunct="1">
              <a:lnSpc>
                <a:spcPct val="80000"/>
              </a:lnSpc>
              <a:buFont typeface="Wingdings" pitchFamily="2" charset="2"/>
              <a:buChar char="à"/>
            </a:pPr>
            <a:r>
              <a:rPr lang="el-GR" sz="2400" dirty="0">
                <a:cs typeface="Arial"/>
              </a:rPr>
              <a:t>Λογικές μεταβλητές</a:t>
            </a:r>
            <a:r>
              <a:rPr lang="en-US" sz="2400" dirty="0">
                <a:cs typeface="Arial"/>
              </a:rPr>
              <a:t> /</a:t>
            </a:r>
            <a:r>
              <a:rPr lang="el-GR" sz="2400" dirty="0">
                <a:cs typeface="Arial"/>
              </a:rPr>
              <a:t> πύλες</a:t>
            </a:r>
            <a:r>
              <a:rPr lang="en-US" sz="2400" dirty="0">
                <a:cs typeface="Arial"/>
              </a:rPr>
              <a:t> /</a:t>
            </a:r>
            <a:r>
              <a:rPr lang="el-GR" sz="2400" dirty="0">
                <a:cs typeface="Arial"/>
              </a:rPr>
              <a:t> συναρτήσεις</a:t>
            </a:r>
            <a:r>
              <a:rPr lang="en-US" sz="2400" dirty="0">
                <a:cs typeface="Arial"/>
              </a:rPr>
              <a:t>.</a:t>
            </a:r>
            <a:r>
              <a:rPr lang="el-GR" sz="2400" dirty="0">
                <a:cs typeface="Arial"/>
              </a:rPr>
              <a:t> Σύνθεση/ Ανάλυση </a:t>
            </a:r>
          </a:p>
          <a:p>
            <a:pPr algn="just" eaLnBrk="1" hangingPunct="1">
              <a:lnSpc>
                <a:spcPct val="80000"/>
              </a:lnSpc>
              <a:buFont typeface="Wingdings" pitchFamily="2" charset="2"/>
              <a:buChar char="à"/>
            </a:pPr>
            <a:r>
              <a:rPr lang="el-GR" sz="2400" dirty="0"/>
              <a:t>Συνδυαστικά</a:t>
            </a:r>
            <a:r>
              <a:rPr lang="en-US" sz="2400" dirty="0"/>
              <a:t> /</a:t>
            </a:r>
            <a:r>
              <a:rPr lang="el-GR" sz="2400" dirty="0"/>
              <a:t> </a:t>
            </a:r>
            <a:r>
              <a:rPr lang="el-GR" sz="2400" dirty="0" err="1"/>
              <a:t>Ακολουθιακά</a:t>
            </a:r>
            <a:r>
              <a:rPr lang="el-GR" sz="2400" dirty="0"/>
              <a:t> Κυκλώματα</a:t>
            </a:r>
            <a:r>
              <a:rPr lang="en-US" sz="2400" dirty="0"/>
              <a:t>, RS Flip-Flop</a:t>
            </a:r>
            <a:endParaRPr lang="el-GR" sz="2400" dirty="0">
              <a:cs typeface="Arial"/>
            </a:endParaRPr>
          </a:p>
          <a:p>
            <a:pPr algn="just" eaLnBrk="1" hangingPunct="1">
              <a:lnSpc>
                <a:spcPct val="80000"/>
              </a:lnSpc>
              <a:buFont typeface="Wingdings" pitchFamily="2" charset="2"/>
              <a:buChar char="à"/>
            </a:pPr>
            <a:r>
              <a:rPr lang="el-GR" sz="2400" dirty="0" err="1">
                <a:solidFill>
                  <a:schemeClr val="accent2">
                    <a:lumMod val="60000"/>
                    <a:lumOff val="40000"/>
                  </a:schemeClr>
                </a:solidFill>
                <a:cs typeface="Arial"/>
              </a:rPr>
              <a:t>Οργ</a:t>
            </a:r>
            <a:r>
              <a:rPr lang="en-US" sz="2400" dirty="0" err="1">
                <a:solidFill>
                  <a:schemeClr val="accent2">
                    <a:lumMod val="60000"/>
                    <a:lumOff val="40000"/>
                  </a:schemeClr>
                </a:solidFill>
                <a:cs typeface="Arial"/>
              </a:rPr>
              <a:t>ά</a:t>
            </a:r>
            <a:r>
              <a:rPr lang="el-GR" sz="2400" dirty="0" err="1">
                <a:solidFill>
                  <a:schemeClr val="accent2">
                    <a:lumMod val="60000"/>
                    <a:lumOff val="40000"/>
                  </a:schemeClr>
                </a:solidFill>
                <a:cs typeface="Arial"/>
              </a:rPr>
              <a:t>νωση</a:t>
            </a:r>
            <a:r>
              <a:rPr lang="el-GR" sz="2400" dirty="0">
                <a:solidFill>
                  <a:schemeClr val="accent2">
                    <a:lumMod val="60000"/>
                    <a:lumOff val="40000"/>
                  </a:schemeClr>
                </a:solidFill>
                <a:cs typeface="Arial"/>
              </a:rPr>
              <a:t> και λειτουργία </a:t>
            </a:r>
            <a:r>
              <a:rPr lang="en-US" sz="2400" dirty="0">
                <a:solidFill>
                  <a:schemeClr val="accent2">
                    <a:lumMod val="60000"/>
                    <a:lumOff val="40000"/>
                  </a:schemeClr>
                </a:solidFill>
                <a:cs typeface="Arial"/>
              </a:rPr>
              <a:t>H/Y</a:t>
            </a:r>
            <a:endParaRPr lang="el-GR" sz="2400" dirty="0">
              <a:solidFill>
                <a:schemeClr val="accent2">
                  <a:lumMod val="60000"/>
                  <a:lumOff val="40000"/>
                </a:schemeClr>
              </a:solidFill>
              <a:cs typeface="Arial"/>
            </a:endParaRPr>
          </a:p>
          <a:p>
            <a:pPr marL="0" indent="0" algn="just" eaLnBrk="1" hangingPunct="1">
              <a:lnSpc>
                <a:spcPct val="80000"/>
              </a:lnSpc>
              <a:buNone/>
            </a:pPr>
            <a:r>
              <a:rPr lang="el-GR" sz="2400" b="1" dirty="0">
                <a:solidFill>
                  <a:srgbClr val="FF0000"/>
                </a:solidFill>
                <a:cs typeface="Arial"/>
              </a:rPr>
              <a:t>ΣΗΜΕΡΑ</a:t>
            </a:r>
            <a:endParaRPr lang="el-GR" sz="2400" dirty="0">
              <a:cs typeface="Arial"/>
            </a:endParaRPr>
          </a:p>
          <a:p>
            <a:pPr algn="just" eaLnBrk="1" hangingPunct="1">
              <a:lnSpc>
                <a:spcPct val="80000"/>
              </a:lnSpc>
              <a:buFont typeface="Wingdings" pitchFamily="2" charset="2"/>
              <a:buChar char="à"/>
            </a:pPr>
            <a:r>
              <a:rPr lang="el-GR" sz="2400" b="1" dirty="0">
                <a:solidFill>
                  <a:srgbClr val="FF0000"/>
                </a:solidFill>
                <a:cs typeface="Arial"/>
              </a:rPr>
              <a:t>Γλώσσα Μηχανής &amp; παραδείγματα λειτουργίας απλού Η/Υ.</a:t>
            </a:r>
          </a:p>
          <a:p>
            <a:pPr algn="just" eaLnBrk="1" hangingPunct="1">
              <a:lnSpc>
                <a:spcPct val="80000"/>
              </a:lnSpc>
              <a:buFont typeface="Wingdings" pitchFamily="2" charset="2"/>
              <a:buChar char="à"/>
            </a:pPr>
            <a:endParaRPr lang="en-US" sz="2400" dirty="0">
              <a:cs typeface="Arial"/>
            </a:endParaRPr>
          </a:p>
        </p:txBody>
      </p:sp>
      <p:sp>
        <p:nvSpPr>
          <p:cNvPr id="6" name="Line 34">
            <a:extLst>
              <a:ext uri="{FF2B5EF4-FFF2-40B4-BE49-F238E27FC236}">
                <a16:creationId xmlns:a16="http://schemas.microsoft.com/office/drawing/2014/main" id="{52AF3F29-01CC-914A-81D6-4125BAC44563}"/>
              </a:ext>
            </a:extLst>
          </p:cNvPr>
          <p:cNvSpPr>
            <a:spLocks noChangeShapeType="1"/>
          </p:cNvSpPr>
          <p:nvPr/>
        </p:nvSpPr>
        <p:spPr bwMode="auto">
          <a:xfrm>
            <a:off x="395287" y="764704"/>
            <a:ext cx="8353425" cy="0"/>
          </a:xfrm>
          <a:prstGeom prst="line">
            <a:avLst/>
          </a:prstGeom>
          <a:noFill/>
          <a:ln w="38100">
            <a:solidFill>
              <a:srgbClr val="FF99FF"/>
            </a:solidFill>
            <a:round/>
            <a:headEnd/>
            <a:tailEnd/>
          </a:ln>
        </p:spPr>
        <p:txBody>
          <a:bodyPr/>
          <a:lstStyle/>
          <a:p>
            <a:endParaRPr lang="el-GR"/>
          </a:p>
        </p:txBody>
      </p:sp>
      <p:sp>
        <p:nvSpPr>
          <p:cNvPr id="3" name="Rectangle 2">
            <a:extLst>
              <a:ext uri="{FF2B5EF4-FFF2-40B4-BE49-F238E27FC236}">
                <a16:creationId xmlns:a16="http://schemas.microsoft.com/office/drawing/2014/main" id="{8153B14D-FFCF-0A47-AA84-F7DE8783DD40}"/>
              </a:ext>
            </a:extLst>
          </p:cNvPr>
          <p:cNvSpPr/>
          <p:nvPr/>
        </p:nvSpPr>
        <p:spPr>
          <a:xfrm>
            <a:off x="7393690" y="836712"/>
            <a:ext cx="1766829" cy="646331"/>
          </a:xfrm>
          <a:prstGeom prst="rect">
            <a:avLst/>
          </a:prstGeom>
        </p:spPr>
        <p:txBody>
          <a:bodyPr wrap="none">
            <a:spAutoFit/>
          </a:bodyPr>
          <a:lstStyle/>
          <a:p>
            <a:pPr algn="r"/>
            <a:r>
              <a:rPr lang="el-GR" dirty="0">
                <a:latin typeface="Arial"/>
                <a:cs typeface="Arial"/>
              </a:rPr>
              <a:t>Σήμερα: </a:t>
            </a:r>
            <a:r>
              <a:rPr lang="el-GR" dirty="0" err="1">
                <a:latin typeface="Arial"/>
                <a:cs typeface="Arial"/>
              </a:rPr>
              <a:t>Κεφ</a:t>
            </a:r>
            <a:r>
              <a:rPr lang="el-GR" dirty="0">
                <a:latin typeface="Arial"/>
                <a:cs typeface="Arial"/>
              </a:rPr>
              <a:t> </a:t>
            </a:r>
            <a:r>
              <a:rPr lang="en-US" dirty="0">
                <a:latin typeface="Arial"/>
                <a:cs typeface="Arial"/>
              </a:rPr>
              <a:t>5</a:t>
            </a:r>
            <a:r>
              <a:rPr lang="el-GR" baseline="30000" dirty="0">
                <a:latin typeface="Arial"/>
                <a:cs typeface="Arial"/>
              </a:rPr>
              <a:t>ο</a:t>
            </a:r>
            <a:endParaRPr lang="el-GR" dirty="0">
              <a:latin typeface="Arial"/>
              <a:cs typeface="Arial"/>
            </a:endParaRPr>
          </a:p>
          <a:p>
            <a:pPr algn="r"/>
            <a:r>
              <a:rPr lang="en-US" dirty="0">
                <a:latin typeface="Arial"/>
                <a:cs typeface="Arial"/>
              </a:rPr>
              <a:t>FOROUZAN</a:t>
            </a:r>
            <a:endParaRPr lang="en-GR" dirty="0"/>
          </a:p>
        </p:txBody>
      </p:sp>
    </p:spTree>
    <p:extLst>
      <p:ext uri="{BB962C8B-B14F-4D97-AF65-F5344CB8AC3E}">
        <p14:creationId xmlns:p14="http://schemas.microsoft.com/office/powerpoint/2010/main" val="325684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4281487"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INC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20</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12EA94DF-ACEC-924A-911F-B3423E77C093}"/>
              </a:ext>
            </a:extLst>
          </p:cNvPr>
          <p:cNvSpPr/>
          <p:nvPr/>
        </p:nvSpPr>
        <p:spPr>
          <a:xfrm>
            <a:off x="121330" y="5304546"/>
            <a:ext cx="8824078" cy="646331"/>
          </a:xfrm>
          <a:prstGeom prst="rect">
            <a:avLst/>
          </a:prstGeom>
        </p:spPr>
        <p:txBody>
          <a:bodyPr wrap="square">
            <a:spAutoFit/>
          </a:bodyPr>
          <a:lstStyle/>
          <a:p>
            <a:r>
              <a:rPr lang="el-GR" altLang="en-US" i="1" dirty="0">
                <a:cs typeface="Arial" panose="020B0604020202020204" pitchFamily="34" charset="0"/>
              </a:rPr>
              <a:t>Θέλω να αυξήσω (</a:t>
            </a:r>
            <a:r>
              <a:rPr lang="en-US" altLang="en-US" i="1" dirty="0">
                <a:cs typeface="Arial" panose="020B0604020202020204" pitchFamily="34" charset="0"/>
              </a:rPr>
              <a:t>INC</a:t>
            </a:r>
            <a:r>
              <a:rPr lang="el-GR" altLang="en-US" i="1" dirty="0">
                <a:cs typeface="Arial" panose="020B0604020202020204" pitchFamily="34" charset="0"/>
              </a:rPr>
              <a:t>) τον </a:t>
            </a:r>
            <a:r>
              <a:rPr lang="en-US" altLang="en-US" i="1" dirty="0">
                <a:cs typeface="Arial" panose="020B0604020202020204" pitchFamily="34" charset="0"/>
              </a:rPr>
              <a:t>integer (</a:t>
            </a:r>
            <a:r>
              <a:rPr lang="en-US" altLang="en-US" i="1" dirty="0" err="1">
                <a:cs typeface="Arial" panose="020B0604020202020204" pitchFamily="34" charset="0"/>
              </a:rPr>
              <a:t>ή</a:t>
            </a:r>
            <a:r>
              <a:rPr lang="el-GR" altLang="en-US" i="1" dirty="0">
                <a:cs typeface="Arial" panose="020B0604020202020204" pitchFamily="34" charset="0"/>
              </a:rPr>
              <a:t> </a:t>
            </a:r>
            <a:r>
              <a:rPr lang="en-US" altLang="en-US" i="1" dirty="0">
                <a:cs typeface="Arial" panose="020B0604020202020204" pitchFamily="34" charset="0"/>
              </a:rPr>
              <a:t>C2) </a:t>
            </a:r>
            <a:r>
              <a:rPr lang="el-GR" altLang="en-US" i="1" dirty="0">
                <a:cs typeface="Arial" panose="020B0604020202020204" pitchFamily="34" charset="0"/>
              </a:rPr>
              <a:t>που βρίσκεται στην θέση </a:t>
            </a:r>
            <a:r>
              <a:rPr lang="en-US" altLang="en-US" i="1" dirty="0">
                <a:cs typeface="Arial" panose="020B0604020202020204" pitchFamily="34" charset="0"/>
              </a:rPr>
              <a:t>REGISTER </a:t>
            </a:r>
            <a:r>
              <a:rPr lang="el-GR" altLang="en-US" i="1" dirty="0">
                <a:cs typeface="Arial" panose="020B0604020202020204" pitchFamily="34" charset="0"/>
              </a:rPr>
              <a:t>11 κατά 1 (και το αποτέλεσμα θα πάει στην θέση 11)</a:t>
            </a:r>
            <a:r>
              <a:rPr lang="en-US" altLang="en-US" i="1" dirty="0">
                <a:cs typeface="Arial" panose="020B0604020202020204" pitchFamily="34" charset="0"/>
              </a:rPr>
              <a:t>:</a:t>
            </a:r>
            <a:endParaRPr lang="en-GR" i="1" dirty="0">
              <a:highlight>
                <a:srgbClr val="00FFFF"/>
              </a:highlight>
            </a:endParaRPr>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flipV="1">
            <a:off x="683569" y="1700808"/>
            <a:ext cx="1440159" cy="213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C7F9C4-D5B6-EF46-B3A2-5E391B2700E8}"/>
              </a:ext>
            </a:extLst>
          </p:cNvPr>
          <p:cNvSpPr txBox="1"/>
          <p:nvPr/>
        </p:nvSpPr>
        <p:spPr>
          <a:xfrm>
            <a:off x="121330" y="6326095"/>
            <a:ext cx="2604111" cy="369332"/>
          </a:xfrm>
          <a:prstGeom prst="rect">
            <a:avLst/>
          </a:prstGeom>
          <a:noFill/>
        </p:spPr>
        <p:txBody>
          <a:bodyPr wrap="none" rtlCol="0">
            <a:spAutoFit/>
          </a:bodyPr>
          <a:lstStyle/>
          <a:p>
            <a:r>
              <a:rPr lang="en-US" dirty="0">
                <a:highlight>
                  <a:srgbClr val="FF0000"/>
                </a:highlight>
              </a:rPr>
              <a:t> INC </a:t>
            </a:r>
            <a:r>
              <a:rPr lang="en-US" dirty="0">
                <a:highlight>
                  <a:srgbClr val="00FFFF"/>
                </a:highlight>
              </a:rPr>
              <a:t> R</a:t>
            </a:r>
            <a:r>
              <a:rPr lang="el-GR" dirty="0">
                <a:highlight>
                  <a:srgbClr val="00FFFF"/>
                </a:highlight>
              </a:rPr>
              <a:t>11</a:t>
            </a:r>
            <a:r>
              <a:rPr lang="en-US" dirty="0">
                <a:highlight>
                  <a:srgbClr val="00FFFF"/>
                </a:highlight>
              </a:rPr>
              <a:t> </a:t>
            </a:r>
            <a:r>
              <a:rPr lang="en-US" dirty="0">
                <a:highlight>
                  <a:srgbClr val="00FF00"/>
                </a:highlight>
              </a:rPr>
              <a:t>  </a:t>
            </a:r>
            <a:r>
              <a:rPr lang="el-GR" dirty="0">
                <a:highlight>
                  <a:srgbClr val="00FF00"/>
                </a:highlight>
              </a:rPr>
              <a:t>---</a:t>
            </a:r>
            <a:r>
              <a:rPr lang="en-US" dirty="0">
                <a:highlight>
                  <a:srgbClr val="00FF00"/>
                </a:highlight>
              </a:rPr>
              <a:t>  </a:t>
            </a:r>
            <a:r>
              <a:rPr lang="en-US" dirty="0">
                <a:highlight>
                  <a:srgbClr val="FF00FF"/>
                </a:highlight>
              </a:rPr>
              <a:t>  </a:t>
            </a:r>
            <a:r>
              <a:rPr lang="el-GR" dirty="0">
                <a:highlight>
                  <a:srgbClr val="FF00FF"/>
                </a:highlight>
              </a:rPr>
              <a:t>--- .</a:t>
            </a:r>
            <a:r>
              <a:rPr lang="en-US" dirty="0">
                <a:highlight>
                  <a:srgbClr val="FF00FF"/>
                </a:highlight>
              </a:rPr>
              <a:t> </a:t>
            </a:r>
            <a:r>
              <a:rPr lang="el-GR" dirty="0">
                <a:highlight>
                  <a:srgbClr val="FF00FF"/>
                </a:highlight>
              </a:rPr>
              <a:t> </a:t>
            </a:r>
            <a:r>
              <a:rPr lang="en-US" dirty="0">
                <a:highlight>
                  <a:srgbClr val="FF00FF"/>
                </a:highlight>
              </a:rPr>
              <a:t>    </a:t>
            </a:r>
          </a:p>
        </p:txBody>
      </p:sp>
      <p:cxnSp>
        <p:nvCxnSpPr>
          <p:cNvPr id="24" name="Straight Arrow Connector 23">
            <a:extLst>
              <a:ext uri="{FF2B5EF4-FFF2-40B4-BE49-F238E27FC236}">
                <a16:creationId xmlns:a16="http://schemas.microsoft.com/office/drawing/2014/main" id="{6F60E1B0-5712-6842-9C9C-EF72C03B2029}"/>
              </a:ext>
            </a:extLst>
          </p:cNvPr>
          <p:cNvCxnSpPr>
            <a:cxnSpLocks/>
          </p:cNvCxnSpPr>
          <p:nvPr/>
        </p:nvCxnSpPr>
        <p:spPr>
          <a:xfrm>
            <a:off x="1475656" y="1988840"/>
            <a:ext cx="6480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72C052-EC01-0140-9CCF-1EE9C44A3790}"/>
              </a:ext>
            </a:extLst>
          </p:cNvPr>
          <p:cNvSpPr txBox="1"/>
          <p:nvPr/>
        </p:nvSpPr>
        <p:spPr>
          <a:xfrm>
            <a:off x="3985025" y="6332757"/>
            <a:ext cx="3224088" cy="369332"/>
          </a:xfrm>
          <a:prstGeom prst="rect">
            <a:avLst/>
          </a:prstGeom>
          <a:noFill/>
        </p:spPr>
        <p:txBody>
          <a:bodyPr wrap="none" rtlCol="0">
            <a:spAutoFit/>
          </a:bodyPr>
          <a:lstStyle/>
          <a:p>
            <a:r>
              <a:rPr lang="en-US" dirty="0">
                <a:highlight>
                  <a:srgbClr val="FF0000"/>
                </a:highlight>
              </a:rPr>
              <a:t>    </a:t>
            </a:r>
            <a:r>
              <a:rPr lang="el-GR" dirty="0">
                <a:highlight>
                  <a:srgbClr val="FF0000"/>
                </a:highlight>
              </a:rPr>
              <a:t>Α</a:t>
            </a:r>
            <a:r>
              <a:rPr lang="en-US" dirty="0">
                <a:highlight>
                  <a:srgbClr val="FF0000"/>
                </a:highlight>
              </a:rPr>
              <a:t>    </a:t>
            </a:r>
            <a:r>
              <a:rPr lang="en-US" dirty="0">
                <a:highlight>
                  <a:srgbClr val="00FFFF"/>
                </a:highlight>
              </a:rPr>
              <a:t>    </a:t>
            </a:r>
            <a:r>
              <a:rPr lang="el-GR" dirty="0">
                <a:highlight>
                  <a:srgbClr val="00FFFF"/>
                </a:highlight>
              </a:rPr>
              <a:t>Β</a:t>
            </a:r>
            <a:r>
              <a:rPr lang="en-US" dirty="0">
                <a:highlight>
                  <a:srgbClr val="00FFFF"/>
                </a:highlight>
              </a:rPr>
              <a:t>    </a:t>
            </a:r>
            <a:r>
              <a:rPr lang="en-US" dirty="0">
                <a:highlight>
                  <a:srgbClr val="00FF00"/>
                </a:highlight>
              </a:rPr>
              <a:t>    0    </a:t>
            </a:r>
            <a:r>
              <a:rPr lang="en-US" dirty="0">
                <a:highlight>
                  <a:srgbClr val="FF00FF"/>
                </a:highlight>
              </a:rPr>
              <a:t>    </a:t>
            </a:r>
            <a:r>
              <a:rPr lang="el-GR" dirty="0">
                <a:highlight>
                  <a:srgbClr val="FF00FF"/>
                </a:highlight>
              </a:rPr>
              <a:t>0</a:t>
            </a:r>
            <a:r>
              <a:rPr lang="en-US" dirty="0">
                <a:highlight>
                  <a:srgbClr val="FF00FF"/>
                </a:highlight>
              </a:rPr>
              <a:t>   .       </a:t>
            </a:r>
          </a:p>
        </p:txBody>
      </p:sp>
      <p:pic>
        <p:nvPicPr>
          <p:cNvPr id="5" name="Picture 4">
            <a:extLst>
              <a:ext uri="{FF2B5EF4-FFF2-40B4-BE49-F238E27FC236}">
                <a16:creationId xmlns:a16="http://schemas.microsoft.com/office/drawing/2014/main" id="{5D5B7557-7056-E74F-9934-8081E9FF5FF3}"/>
              </a:ext>
            </a:extLst>
          </p:cNvPr>
          <p:cNvPicPr>
            <a:picLocks noChangeAspect="1"/>
          </p:cNvPicPr>
          <p:nvPr/>
        </p:nvPicPr>
        <p:blipFill>
          <a:blip r:embed="rId4"/>
          <a:stretch>
            <a:fillRect/>
          </a:stretch>
        </p:blipFill>
        <p:spPr>
          <a:xfrm>
            <a:off x="734626" y="4090566"/>
            <a:ext cx="6763026" cy="571100"/>
          </a:xfrm>
          <a:prstGeom prst="rect">
            <a:avLst/>
          </a:prstGeom>
        </p:spPr>
      </p:pic>
      <p:pic>
        <p:nvPicPr>
          <p:cNvPr id="9" name="Picture 8">
            <a:extLst>
              <a:ext uri="{FF2B5EF4-FFF2-40B4-BE49-F238E27FC236}">
                <a16:creationId xmlns:a16="http://schemas.microsoft.com/office/drawing/2014/main" id="{BE6F4B7D-823D-B843-B328-F363FBD257D1}"/>
              </a:ext>
            </a:extLst>
          </p:cNvPr>
          <p:cNvPicPr>
            <a:picLocks noChangeAspect="1"/>
          </p:cNvPicPr>
          <p:nvPr/>
        </p:nvPicPr>
        <p:blipFill>
          <a:blip r:embed="rId5"/>
          <a:stretch>
            <a:fillRect/>
          </a:stretch>
        </p:blipFill>
        <p:spPr>
          <a:xfrm>
            <a:off x="761302" y="4653136"/>
            <a:ext cx="6763026" cy="531646"/>
          </a:xfrm>
          <a:prstGeom prst="rect">
            <a:avLst/>
          </a:prstGeom>
        </p:spPr>
      </p:pic>
    </p:spTree>
    <p:extLst>
      <p:ext uri="{BB962C8B-B14F-4D97-AF65-F5344CB8AC3E}">
        <p14:creationId xmlns:p14="http://schemas.microsoft.com/office/powerpoint/2010/main" val="9383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4281487"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DEC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21</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12EA94DF-ACEC-924A-911F-B3423E77C093}"/>
              </a:ext>
            </a:extLst>
          </p:cNvPr>
          <p:cNvSpPr/>
          <p:nvPr/>
        </p:nvSpPr>
        <p:spPr>
          <a:xfrm>
            <a:off x="121330" y="5304546"/>
            <a:ext cx="8824078" cy="646331"/>
          </a:xfrm>
          <a:prstGeom prst="rect">
            <a:avLst/>
          </a:prstGeom>
        </p:spPr>
        <p:txBody>
          <a:bodyPr wrap="square">
            <a:spAutoFit/>
          </a:bodyPr>
          <a:lstStyle/>
          <a:p>
            <a:r>
              <a:rPr lang="el-GR" altLang="en-US" i="1" dirty="0">
                <a:cs typeface="Arial" panose="020B0604020202020204" pitchFamily="34" charset="0"/>
              </a:rPr>
              <a:t>Θέλω να μειώσω (</a:t>
            </a:r>
            <a:r>
              <a:rPr lang="en-US" altLang="en-US" i="1" dirty="0">
                <a:cs typeface="Arial" panose="020B0604020202020204" pitchFamily="34" charset="0"/>
              </a:rPr>
              <a:t>DEC</a:t>
            </a:r>
            <a:r>
              <a:rPr lang="el-GR" altLang="en-US" i="1" dirty="0">
                <a:cs typeface="Arial" panose="020B0604020202020204" pitchFamily="34" charset="0"/>
              </a:rPr>
              <a:t>) τον </a:t>
            </a:r>
            <a:r>
              <a:rPr lang="en-US" altLang="en-US" i="1" dirty="0">
                <a:cs typeface="Arial" panose="020B0604020202020204" pitchFamily="34" charset="0"/>
              </a:rPr>
              <a:t>integer (</a:t>
            </a:r>
            <a:r>
              <a:rPr lang="en-US" altLang="en-US" i="1" dirty="0" err="1">
                <a:cs typeface="Arial" panose="020B0604020202020204" pitchFamily="34" charset="0"/>
              </a:rPr>
              <a:t>ή</a:t>
            </a:r>
            <a:r>
              <a:rPr lang="el-GR" altLang="en-US" i="1" dirty="0">
                <a:cs typeface="Arial" panose="020B0604020202020204" pitchFamily="34" charset="0"/>
              </a:rPr>
              <a:t> </a:t>
            </a:r>
            <a:r>
              <a:rPr lang="en-US" altLang="en-US" i="1" dirty="0">
                <a:cs typeface="Arial" panose="020B0604020202020204" pitchFamily="34" charset="0"/>
              </a:rPr>
              <a:t>C2) </a:t>
            </a:r>
            <a:r>
              <a:rPr lang="el-GR" altLang="en-US" i="1" dirty="0">
                <a:cs typeface="Arial" panose="020B0604020202020204" pitchFamily="34" charset="0"/>
              </a:rPr>
              <a:t>που βρίσκεται στην θέση </a:t>
            </a:r>
            <a:r>
              <a:rPr lang="en-US" altLang="en-US" i="1" dirty="0">
                <a:cs typeface="Arial" panose="020B0604020202020204" pitchFamily="34" charset="0"/>
              </a:rPr>
              <a:t>REGISTER </a:t>
            </a:r>
            <a:r>
              <a:rPr lang="el-GR" altLang="en-US" i="1" dirty="0">
                <a:cs typeface="Arial" panose="020B0604020202020204" pitchFamily="34" charset="0"/>
              </a:rPr>
              <a:t>11 κατά 1 (και το αποτέλεσμα θα πάει στην θέση 11)</a:t>
            </a:r>
            <a:r>
              <a:rPr lang="en-US" altLang="en-US" i="1" dirty="0">
                <a:cs typeface="Arial" panose="020B0604020202020204" pitchFamily="34" charset="0"/>
              </a:rPr>
              <a:t>:</a:t>
            </a:r>
            <a:endParaRPr lang="en-GR" i="1" dirty="0">
              <a:highlight>
                <a:srgbClr val="00FFFF"/>
              </a:highlight>
            </a:endParaRPr>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flipV="1">
            <a:off x="683569" y="1700808"/>
            <a:ext cx="1440159" cy="213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C7F9C4-D5B6-EF46-B3A2-5E391B2700E8}"/>
              </a:ext>
            </a:extLst>
          </p:cNvPr>
          <p:cNvSpPr txBox="1"/>
          <p:nvPr/>
        </p:nvSpPr>
        <p:spPr>
          <a:xfrm>
            <a:off x="121330" y="6326095"/>
            <a:ext cx="2693879" cy="369332"/>
          </a:xfrm>
          <a:prstGeom prst="rect">
            <a:avLst/>
          </a:prstGeom>
          <a:noFill/>
        </p:spPr>
        <p:txBody>
          <a:bodyPr wrap="none" rtlCol="0">
            <a:spAutoFit/>
          </a:bodyPr>
          <a:lstStyle/>
          <a:p>
            <a:r>
              <a:rPr lang="en-US" dirty="0">
                <a:highlight>
                  <a:srgbClr val="FF0000"/>
                </a:highlight>
              </a:rPr>
              <a:t> DEC </a:t>
            </a:r>
            <a:r>
              <a:rPr lang="en-US" dirty="0">
                <a:highlight>
                  <a:srgbClr val="00FFFF"/>
                </a:highlight>
              </a:rPr>
              <a:t> R</a:t>
            </a:r>
            <a:r>
              <a:rPr lang="el-GR" dirty="0">
                <a:highlight>
                  <a:srgbClr val="00FFFF"/>
                </a:highlight>
              </a:rPr>
              <a:t>11</a:t>
            </a:r>
            <a:r>
              <a:rPr lang="en-US" dirty="0">
                <a:highlight>
                  <a:srgbClr val="00FFFF"/>
                </a:highlight>
              </a:rPr>
              <a:t> </a:t>
            </a:r>
            <a:r>
              <a:rPr lang="en-US" dirty="0">
                <a:highlight>
                  <a:srgbClr val="00FF00"/>
                </a:highlight>
              </a:rPr>
              <a:t>  </a:t>
            </a:r>
            <a:r>
              <a:rPr lang="el-GR" dirty="0">
                <a:highlight>
                  <a:srgbClr val="00FF00"/>
                </a:highlight>
              </a:rPr>
              <a:t>---</a:t>
            </a:r>
            <a:r>
              <a:rPr lang="en-US" dirty="0">
                <a:highlight>
                  <a:srgbClr val="00FF00"/>
                </a:highlight>
              </a:rPr>
              <a:t>  </a:t>
            </a:r>
            <a:r>
              <a:rPr lang="en-US" dirty="0">
                <a:highlight>
                  <a:srgbClr val="FF00FF"/>
                </a:highlight>
              </a:rPr>
              <a:t>  </a:t>
            </a:r>
            <a:r>
              <a:rPr lang="el-GR" dirty="0">
                <a:highlight>
                  <a:srgbClr val="FF00FF"/>
                </a:highlight>
              </a:rPr>
              <a:t>--- .</a:t>
            </a:r>
            <a:r>
              <a:rPr lang="en-US" dirty="0">
                <a:highlight>
                  <a:srgbClr val="FF00FF"/>
                </a:highlight>
              </a:rPr>
              <a:t> </a:t>
            </a:r>
            <a:r>
              <a:rPr lang="el-GR" dirty="0">
                <a:highlight>
                  <a:srgbClr val="FF00FF"/>
                </a:highlight>
              </a:rPr>
              <a:t> </a:t>
            </a:r>
            <a:r>
              <a:rPr lang="en-US" dirty="0">
                <a:highlight>
                  <a:srgbClr val="FF00FF"/>
                </a:highlight>
              </a:rPr>
              <a:t>    </a:t>
            </a:r>
          </a:p>
        </p:txBody>
      </p:sp>
      <p:cxnSp>
        <p:nvCxnSpPr>
          <p:cNvPr id="24" name="Straight Arrow Connector 23">
            <a:extLst>
              <a:ext uri="{FF2B5EF4-FFF2-40B4-BE49-F238E27FC236}">
                <a16:creationId xmlns:a16="http://schemas.microsoft.com/office/drawing/2014/main" id="{6F60E1B0-5712-6842-9C9C-EF72C03B2029}"/>
              </a:ext>
            </a:extLst>
          </p:cNvPr>
          <p:cNvCxnSpPr>
            <a:cxnSpLocks/>
          </p:cNvCxnSpPr>
          <p:nvPr/>
        </p:nvCxnSpPr>
        <p:spPr>
          <a:xfrm>
            <a:off x="1475656" y="1988840"/>
            <a:ext cx="6480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72C052-EC01-0140-9CCF-1EE9C44A3790}"/>
              </a:ext>
            </a:extLst>
          </p:cNvPr>
          <p:cNvSpPr txBox="1"/>
          <p:nvPr/>
        </p:nvSpPr>
        <p:spPr>
          <a:xfrm>
            <a:off x="3985025" y="6332757"/>
            <a:ext cx="3249608" cy="369332"/>
          </a:xfrm>
          <a:prstGeom prst="rect">
            <a:avLst/>
          </a:prstGeom>
          <a:noFill/>
        </p:spPr>
        <p:txBody>
          <a:bodyPr wrap="none" rtlCol="0">
            <a:spAutoFit/>
          </a:bodyPr>
          <a:lstStyle/>
          <a:p>
            <a:r>
              <a:rPr lang="en-US" dirty="0">
                <a:highlight>
                  <a:srgbClr val="FF0000"/>
                </a:highlight>
              </a:rPr>
              <a:t>    B    </a:t>
            </a:r>
            <a:r>
              <a:rPr lang="en-US" dirty="0">
                <a:highlight>
                  <a:srgbClr val="00FFFF"/>
                </a:highlight>
              </a:rPr>
              <a:t>    </a:t>
            </a:r>
            <a:r>
              <a:rPr lang="el-GR" dirty="0">
                <a:highlight>
                  <a:srgbClr val="00FFFF"/>
                </a:highlight>
              </a:rPr>
              <a:t>Β</a:t>
            </a:r>
            <a:r>
              <a:rPr lang="en-US" dirty="0">
                <a:highlight>
                  <a:srgbClr val="00FFFF"/>
                </a:highlight>
              </a:rPr>
              <a:t>    </a:t>
            </a:r>
            <a:r>
              <a:rPr lang="en-US" dirty="0">
                <a:highlight>
                  <a:srgbClr val="00FF00"/>
                </a:highlight>
              </a:rPr>
              <a:t>    0    </a:t>
            </a:r>
            <a:r>
              <a:rPr lang="en-US" dirty="0">
                <a:highlight>
                  <a:srgbClr val="FF00FF"/>
                </a:highlight>
              </a:rPr>
              <a:t>    </a:t>
            </a:r>
            <a:r>
              <a:rPr lang="el-GR" dirty="0">
                <a:highlight>
                  <a:srgbClr val="FF00FF"/>
                </a:highlight>
              </a:rPr>
              <a:t>0</a:t>
            </a:r>
            <a:r>
              <a:rPr lang="en-US" dirty="0">
                <a:highlight>
                  <a:srgbClr val="FF00FF"/>
                </a:highlight>
              </a:rPr>
              <a:t>   .       </a:t>
            </a:r>
          </a:p>
        </p:txBody>
      </p:sp>
      <p:pic>
        <p:nvPicPr>
          <p:cNvPr id="5" name="Picture 4">
            <a:extLst>
              <a:ext uri="{FF2B5EF4-FFF2-40B4-BE49-F238E27FC236}">
                <a16:creationId xmlns:a16="http://schemas.microsoft.com/office/drawing/2014/main" id="{5D5B7557-7056-E74F-9934-8081E9FF5FF3}"/>
              </a:ext>
            </a:extLst>
          </p:cNvPr>
          <p:cNvPicPr>
            <a:picLocks noChangeAspect="1"/>
          </p:cNvPicPr>
          <p:nvPr/>
        </p:nvPicPr>
        <p:blipFill>
          <a:blip r:embed="rId4"/>
          <a:stretch>
            <a:fillRect/>
          </a:stretch>
        </p:blipFill>
        <p:spPr>
          <a:xfrm>
            <a:off x="734626" y="4090566"/>
            <a:ext cx="6763026" cy="571100"/>
          </a:xfrm>
          <a:prstGeom prst="rect">
            <a:avLst/>
          </a:prstGeom>
        </p:spPr>
      </p:pic>
      <p:pic>
        <p:nvPicPr>
          <p:cNvPr id="20" name="Picture 19">
            <a:extLst>
              <a:ext uri="{FF2B5EF4-FFF2-40B4-BE49-F238E27FC236}">
                <a16:creationId xmlns:a16="http://schemas.microsoft.com/office/drawing/2014/main" id="{258E62AE-C234-724C-8750-A96E84501A69}"/>
              </a:ext>
            </a:extLst>
          </p:cNvPr>
          <p:cNvPicPr>
            <a:picLocks noChangeAspect="1"/>
          </p:cNvPicPr>
          <p:nvPr/>
        </p:nvPicPr>
        <p:blipFill>
          <a:blip r:embed="rId5"/>
          <a:stretch>
            <a:fillRect/>
          </a:stretch>
        </p:blipFill>
        <p:spPr>
          <a:xfrm>
            <a:off x="761302" y="4653136"/>
            <a:ext cx="6763026" cy="531646"/>
          </a:xfrm>
          <a:prstGeom prst="rect">
            <a:avLst/>
          </a:prstGeom>
        </p:spPr>
      </p:pic>
    </p:spTree>
    <p:extLst>
      <p:ext uri="{BB962C8B-B14F-4D97-AF65-F5344CB8AC3E}">
        <p14:creationId xmlns:p14="http://schemas.microsoft.com/office/powerpoint/2010/main" val="15979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4281487"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JUMP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22</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12EA94DF-ACEC-924A-911F-B3423E77C093}"/>
              </a:ext>
            </a:extLst>
          </p:cNvPr>
          <p:cNvSpPr/>
          <p:nvPr/>
        </p:nvSpPr>
        <p:spPr>
          <a:xfrm>
            <a:off x="121330" y="4964975"/>
            <a:ext cx="8824078" cy="1077218"/>
          </a:xfrm>
          <a:prstGeom prst="rect">
            <a:avLst/>
          </a:prstGeom>
        </p:spPr>
        <p:txBody>
          <a:bodyPr wrap="square">
            <a:spAutoFit/>
          </a:bodyPr>
          <a:lstStyle/>
          <a:p>
            <a:r>
              <a:rPr lang="el-GR" altLang="en-US" sz="1600" i="1" dirty="0">
                <a:cs typeface="Arial" panose="020B0604020202020204" pitchFamily="34" charset="0"/>
              </a:rPr>
              <a:t>Κάνε </a:t>
            </a:r>
            <a:r>
              <a:rPr lang="en-US" altLang="en-US" sz="1600" i="1" dirty="0">
                <a:cs typeface="Arial" panose="020B0604020202020204" pitchFamily="34" charset="0"/>
              </a:rPr>
              <a:t>JUMP</a:t>
            </a:r>
            <a:r>
              <a:rPr lang="el-GR" altLang="en-US" sz="1600" i="1" dirty="0">
                <a:cs typeface="Arial" panose="020B0604020202020204" pitchFamily="34" charset="0"/>
              </a:rPr>
              <a:t> στην εντολή 01 </a:t>
            </a:r>
            <a:r>
              <a:rPr lang="en-US" altLang="en-US" sz="1600" i="1" dirty="0">
                <a:cs typeface="Arial" panose="020B0604020202020204" pitchFamily="34" charset="0"/>
              </a:rPr>
              <a:t>(PC=0</a:t>
            </a:r>
            <a:r>
              <a:rPr lang="el-GR" altLang="en-US" sz="1600" i="1" dirty="0">
                <a:cs typeface="Arial" panose="020B0604020202020204" pitchFamily="34" charset="0"/>
              </a:rPr>
              <a:t>1</a:t>
            </a:r>
            <a:r>
              <a:rPr lang="en-US" altLang="en-US" sz="1600" i="1" dirty="0">
                <a:cs typeface="Arial" panose="020B0604020202020204" pitchFamily="34" charset="0"/>
              </a:rPr>
              <a:t>) </a:t>
            </a:r>
            <a:r>
              <a:rPr lang="el-GR" altLang="en-US" sz="1600" i="1" dirty="0">
                <a:cs typeface="Arial" panose="020B0604020202020204" pitchFamily="34" charset="0"/>
              </a:rPr>
              <a:t>που είναι στην θέση Μ#</a:t>
            </a:r>
            <a:r>
              <a:rPr lang="en-US" altLang="en-US" sz="1600" i="1" dirty="0">
                <a:cs typeface="Arial" panose="020B0604020202020204" pitchFamily="34" charset="0"/>
              </a:rPr>
              <a:t>0</a:t>
            </a:r>
            <a:r>
              <a:rPr lang="el-GR" altLang="en-US" sz="1600" i="1" dirty="0">
                <a:cs typeface="Arial" panose="020B0604020202020204" pitchFamily="34" charset="0"/>
              </a:rPr>
              <a:t>1 της μνήμης αν η θέση </a:t>
            </a:r>
            <a:r>
              <a:rPr lang="en-US" altLang="en-US" sz="1600" i="1" dirty="0">
                <a:cs typeface="Arial" panose="020B0604020202020204" pitchFamily="34" charset="0"/>
              </a:rPr>
              <a:t>0 </a:t>
            </a:r>
            <a:r>
              <a:rPr lang="el-GR" altLang="en-US" sz="1600" i="1" dirty="0">
                <a:cs typeface="Arial" panose="020B0604020202020204" pitchFamily="34" charset="0"/>
              </a:rPr>
              <a:t>του </a:t>
            </a:r>
            <a:r>
              <a:rPr lang="en-US" altLang="en-US" sz="1600" i="1" dirty="0">
                <a:cs typeface="Arial" panose="020B0604020202020204" pitchFamily="34" charset="0"/>
              </a:rPr>
              <a:t>Register </a:t>
            </a:r>
            <a:r>
              <a:rPr lang="el-GR" altLang="en-US" sz="1600" i="1" dirty="0">
                <a:cs typeface="Arial" panose="020B0604020202020204" pitchFamily="34" charset="0"/>
              </a:rPr>
              <a:t>είναι διαφορετική από την θέση </a:t>
            </a:r>
            <a:r>
              <a:rPr lang="en-US" altLang="en-US" sz="1600" i="1" dirty="0">
                <a:cs typeface="Arial" panose="020B0604020202020204" pitchFamily="34" charset="0"/>
              </a:rPr>
              <a:t>R#</a:t>
            </a:r>
            <a:r>
              <a:rPr lang="el-GR" altLang="en-US" sz="1600" i="1" dirty="0">
                <a:cs typeface="Arial" panose="020B0604020202020204" pitchFamily="34" charset="0"/>
              </a:rPr>
              <a:t>1</a:t>
            </a:r>
            <a:r>
              <a:rPr lang="en-US" altLang="en-US" sz="1600" i="1" dirty="0">
                <a:cs typeface="Arial" panose="020B0604020202020204" pitchFamily="34" charset="0"/>
              </a:rPr>
              <a:t> , </a:t>
            </a:r>
            <a:r>
              <a:rPr lang="el-GR" altLang="en-US" sz="1600" i="1" dirty="0">
                <a:cs typeface="Arial" panose="020B0604020202020204" pitchFamily="34" charset="0"/>
              </a:rPr>
              <a:t>διαφορετικά συνέχισε στην επόμενη εντολή</a:t>
            </a:r>
            <a:endParaRPr lang="el-GR" altLang="en-US" sz="1600" i="1" dirty="0">
              <a:cs typeface="Arial" panose="020B0604020202020204" pitchFamily="34" charset="0"/>
              <a:sym typeface="Wingdings" pitchFamily="2" charset="2"/>
            </a:endParaRPr>
          </a:p>
          <a:p>
            <a:r>
              <a:rPr lang="el-GR" sz="1600" i="1" dirty="0">
                <a:cs typeface="Arial" panose="020B0604020202020204" pitchFamily="34" charset="0"/>
                <a:sym typeface="Wingdings" pitchFamily="2" charset="2"/>
              </a:rPr>
              <a:t>* π</a:t>
            </a:r>
            <a:r>
              <a:rPr lang="en-US" sz="1600" i="1" dirty="0">
                <a:cs typeface="Arial" panose="020B0604020202020204" pitchFamily="34" charset="0"/>
                <a:sym typeface="Wingdings" pitchFamily="2" charset="2"/>
              </a:rPr>
              <a:t>x </a:t>
            </a:r>
            <a:r>
              <a:rPr lang="el-GR" sz="1600" i="1" dirty="0">
                <a:cs typeface="Arial" panose="020B0604020202020204" pitchFamily="34" charset="0"/>
                <a:sym typeface="Wingdings" pitchFamily="2" charset="2"/>
              </a:rPr>
              <a:t>στην θέση </a:t>
            </a:r>
            <a:r>
              <a:rPr lang="en-US" sz="1600" i="1" dirty="0">
                <a:cs typeface="Arial" panose="020B0604020202020204" pitchFamily="34" charset="0"/>
                <a:sym typeface="Wingdings" pitchFamily="2" charset="2"/>
              </a:rPr>
              <a:t>R</a:t>
            </a:r>
            <a:r>
              <a:rPr lang="el-GR" sz="1600" i="1" dirty="0">
                <a:cs typeface="Arial" panose="020B0604020202020204" pitchFamily="34" charset="0"/>
                <a:sym typeface="Wingdings" pitchFamily="2" charset="2"/>
              </a:rPr>
              <a:t>1 υπάρχει ένας </a:t>
            </a:r>
            <a:r>
              <a:rPr lang="en-US" sz="1600" i="1" u="sng" dirty="0">
                <a:cs typeface="Arial" panose="020B0604020202020204" pitchFamily="34" charset="0"/>
                <a:sym typeface="Wingdings" pitchFamily="2" charset="2"/>
              </a:rPr>
              <a:t>counter</a:t>
            </a:r>
            <a:r>
              <a:rPr lang="en-US" sz="1600" i="1" dirty="0">
                <a:cs typeface="Arial" panose="020B0604020202020204" pitchFamily="34" charset="0"/>
                <a:sym typeface="Wingdings" pitchFamily="2" charset="2"/>
              </a:rPr>
              <a:t> </a:t>
            </a:r>
            <a:r>
              <a:rPr lang="el-GR" sz="1600" i="1" dirty="0">
                <a:cs typeface="Arial" panose="020B0604020202020204" pitchFamily="34" charset="0"/>
                <a:sym typeface="Wingdings" pitchFamily="2" charset="2"/>
              </a:rPr>
              <a:t>που όταν φτάσει μία τιμή που είναι στην θέση </a:t>
            </a:r>
            <a:r>
              <a:rPr lang="en-US" sz="1600" i="1" dirty="0">
                <a:cs typeface="Arial" panose="020B0604020202020204" pitchFamily="34" charset="0"/>
                <a:sym typeface="Wingdings" pitchFamily="2" charset="2"/>
              </a:rPr>
              <a:t>R0 </a:t>
            </a:r>
            <a:r>
              <a:rPr lang="el-GR" sz="1600" i="1" dirty="0">
                <a:cs typeface="Arial" panose="020B0604020202020204" pitchFamily="34" charset="0"/>
                <a:sym typeface="Wingdings" pitchFamily="2" charset="2"/>
              </a:rPr>
              <a:t>το πρόγραμμα τερματίζει ενώ διαφορετικά κάνει </a:t>
            </a:r>
            <a:r>
              <a:rPr lang="en-US" sz="1600" i="1" dirty="0">
                <a:cs typeface="Arial" panose="020B0604020202020204" pitchFamily="34" charset="0"/>
                <a:sym typeface="Wingdings" pitchFamily="2" charset="2"/>
              </a:rPr>
              <a:t>loop</a:t>
            </a:r>
            <a:r>
              <a:rPr lang="el-GR" sz="1600" i="1" dirty="0">
                <a:cs typeface="Arial" panose="020B0604020202020204" pitchFamily="34" charset="0"/>
                <a:sym typeface="Wingdings" pitchFamily="2" charset="2"/>
              </a:rPr>
              <a:t>    </a:t>
            </a:r>
            <a:endParaRPr lang="en-GB" sz="1600" dirty="0"/>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a:off x="3059834" y="1835152"/>
            <a:ext cx="1728190" cy="1417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C7F9C4-D5B6-EF46-B3A2-5E391B2700E8}"/>
              </a:ext>
            </a:extLst>
          </p:cNvPr>
          <p:cNvSpPr txBox="1"/>
          <p:nvPr/>
        </p:nvSpPr>
        <p:spPr>
          <a:xfrm>
            <a:off x="240852" y="6312536"/>
            <a:ext cx="2155398" cy="369332"/>
          </a:xfrm>
          <a:prstGeom prst="rect">
            <a:avLst/>
          </a:prstGeom>
          <a:noFill/>
        </p:spPr>
        <p:txBody>
          <a:bodyPr wrap="none" rtlCol="0">
            <a:spAutoFit/>
          </a:bodyPr>
          <a:lstStyle/>
          <a:p>
            <a:r>
              <a:rPr lang="en-US" dirty="0">
                <a:highlight>
                  <a:srgbClr val="FF0000"/>
                </a:highlight>
              </a:rPr>
              <a:t> JUMP </a:t>
            </a:r>
            <a:r>
              <a:rPr lang="en-US" dirty="0">
                <a:highlight>
                  <a:srgbClr val="00FFFF"/>
                </a:highlight>
              </a:rPr>
              <a:t>  </a:t>
            </a:r>
            <a:r>
              <a:rPr lang="el-GR" dirty="0">
                <a:highlight>
                  <a:srgbClr val="00FFFF"/>
                </a:highlight>
              </a:rPr>
              <a:t>1</a:t>
            </a:r>
            <a:r>
              <a:rPr lang="en-US" dirty="0">
                <a:highlight>
                  <a:srgbClr val="00FFFF"/>
                </a:highlight>
              </a:rPr>
              <a:t>  </a:t>
            </a:r>
            <a:r>
              <a:rPr lang="en-US" dirty="0">
                <a:highlight>
                  <a:srgbClr val="00FF00"/>
                </a:highlight>
              </a:rPr>
              <a:t>    0</a:t>
            </a:r>
            <a:r>
              <a:rPr lang="el-GR" dirty="0">
                <a:highlight>
                  <a:srgbClr val="00FF00"/>
                </a:highlight>
              </a:rPr>
              <a:t>1</a:t>
            </a:r>
            <a:r>
              <a:rPr lang="en-US" dirty="0">
                <a:highlight>
                  <a:srgbClr val="00FF00"/>
                </a:highlight>
              </a:rPr>
              <a:t>    .</a:t>
            </a:r>
            <a:endParaRPr lang="en-US" dirty="0">
              <a:highlight>
                <a:srgbClr val="FF00FF"/>
              </a:highlight>
            </a:endParaRPr>
          </a:p>
        </p:txBody>
      </p:sp>
      <p:sp>
        <p:nvSpPr>
          <p:cNvPr id="28" name="TextBox 27">
            <a:extLst>
              <a:ext uri="{FF2B5EF4-FFF2-40B4-BE49-F238E27FC236}">
                <a16:creationId xmlns:a16="http://schemas.microsoft.com/office/drawing/2014/main" id="{7772C052-EC01-0140-9CCF-1EE9C44A3790}"/>
              </a:ext>
            </a:extLst>
          </p:cNvPr>
          <p:cNvSpPr txBox="1"/>
          <p:nvPr/>
        </p:nvSpPr>
        <p:spPr>
          <a:xfrm>
            <a:off x="3801365" y="6298296"/>
            <a:ext cx="2403222" cy="369332"/>
          </a:xfrm>
          <a:prstGeom prst="rect">
            <a:avLst/>
          </a:prstGeom>
          <a:noFill/>
        </p:spPr>
        <p:txBody>
          <a:bodyPr wrap="none" rtlCol="0">
            <a:spAutoFit/>
          </a:bodyPr>
          <a:lstStyle/>
          <a:p>
            <a:r>
              <a:rPr lang="en-US" dirty="0">
                <a:highlight>
                  <a:srgbClr val="FF0000"/>
                </a:highlight>
              </a:rPr>
              <a:t>    D    </a:t>
            </a:r>
            <a:r>
              <a:rPr lang="en-US" dirty="0">
                <a:highlight>
                  <a:srgbClr val="00FFFF"/>
                </a:highlight>
              </a:rPr>
              <a:t>    1    </a:t>
            </a:r>
            <a:r>
              <a:rPr lang="en-US" dirty="0">
                <a:highlight>
                  <a:srgbClr val="00FF00"/>
                </a:highlight>
              </a:rPr>
              <a:t>    0</a:t>
            </a:r>
            <a:r>
              <a:rPr lang="el-GR" dirty="0">
                <a:highlight>
                  <a:srgbClr val="00FF00"/>
                </a:highlight>
              </a:rPr>
              <a:t>1</a:t>
            </a:r>
            <a:r>
              <a:rPr lang="en-US" dirty="0">
                <a:highlight>
                  <a:srgbClr val="00FF00"/>
                </a:highlight>
              </a:rPr>
              <a:t>    . </a:t>
            </a:r>
            <a:endParaRPr lang="en-US" dirty="0">
              <a:highlight>
                <a:srgbClr val="FF00FF"/>
              </a:highlight>
            </a:endParaRPr>
          </a:p>
        </p:txBody>
      </p:sp>
      <p:pic>
        <p:nvPicPr>
          <p:cNvPr id="5" name="Picture 4">
            <a:extLst>
              <a:ext uri="{FF2B5EF4-FFF2-40B4-BE49-F238E27FC236}">
                <a16:creationId xmlns:a16="http://schemas.microsoft.com/office/drawing/2014/main" id="{5D5B7557-7056-E74F-9934-8081E9FF5FF3}"/>
              </a:ext>
            </a:extLst>
          </p:cNvPr>
          <p:cNvPicPr>
            <a:picLocks noChangeAspect="1"/>
          </p:cNvPicPr>
          <p:nvPr/>
        </p:nvPicPr>
        <p:blipFill>
          <a:blip r:embed="rId4"/>
          <a:stretch>
            <a:fillRect/>
          </a:stretch>
        </p:blipFill>
        <p:spPr>
          <a:xfrm>
            <a:off x="734626" y="3901160"/>
            <a:ext cx="6763026" cy="571100"/>
          </a:xfrm>
          <a:prstGeom prst="rect">
            <a:avLst/>
          </a:prstGeom>
        </p:spPr>
      </p:pic>
      <p:pic>
        <p:nvPicPr>
          <p:cNvPr id="2" name="Picture 1">
            <a:extLst>
              <a:ext uri="{FF2B5EF4-FFF2-40B4-BE49-F238E27FC236}">
                <a16:creationId xmlns:a16="http://schemas.microsoft.com/office/drawing/2014/main" id="{65BE2C7B-E373-654C-BA6F-9EB587CD5E1D}"/>
              </a:ext>
            </a:extLst>
          </p:cNvPr>
          <p:cNvPicPr>
            <a:picLocks noChangeAspect="1"/>
          </p:cNvPicPr>
          <p:nvPr/>
        </p:nvPicPr>
        <p:blipFill>
          <a:blip r:embed="rId5"/>
          <a:stretch>
            <a:fillRect/>
          </a:stretch>
        </p:blipFill>
        <p:spPr>
          <a:xfrm>
            <a:off x="734626" y="4513819"/>
            <a:ext cx="6763026" cy="283333"/>
          </a:xfrm>
          <a:prstGeom prst="rect">
            <a:avLst/>
          </a:prstGeom>
        </p:spPr>
      </p:pic>
      <p:grpSp>
        <p:nvGrpSpPr>
          <p:cNvPr id="22" name="Group 21">
            <a:extLst>
              <a:ext uri="{FF2B5EF4-FFF2-40B4-BE49-F238E27FC236}">
                <a16:creationId xmlns:a16="http://schemas.microsoft.com/office/drawing/2014/main" id="{293663A6-8EE5-2745-A32E-8E67F944E51C}"/>
              </a:ext>
            </a:extLst>
          </p:cNvPr>
          <p:cNvGrpSpPr/>
          <p:nvPr/>
        </p:nvGrpSpPr>
        <p:grpSpPr>
          <a:xfrm>
            <a:off x="2431255" y="1332854"/>
            <a:ext cx="1303838" cy="1657849"/>
            <a:chOff x="2431255" y="1332854"/>
            <a:chExt cx="1303838" cy="1657849"/>
          </a:xfrm>
        </p:grpSpPr>
        <p:cxnSp>
          <p:nvCxnSpPr>
            <p:cNvPr id="24" name="Straight Arrow Connector 23">
              <a:extLst>
                <a:ext uri="{FF2B5EF4-FFF2-40B4-BE49-F238E27FC236}">
                  <a16:creationId xmlns:a16="http://schemas.microsoft.com/office/drawing/2014/main" id="{6F60E1B0-5712-6842-9C9C-EF72C03B2029}"/>
                </a:ext>
              </a:extLst>
            </p:cNvPr>
            <p:cNvCxnSpPr>
              <a:cxnSpLocks/>
            </p:cNvCxnSpPr>
            <p:nvPr/>
          </p:nvCxnSpPr>
          <p:spPr>
            <a:xfrm flipH="1">
              <a:off x="2431255" y="1534332"/>
              <a:ext cx="1303838" cy="14563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0BA6C40A-832C-8440-B530-FFD33396C0DE}"/>
                </a:ext>
              </a:extLst>
            </p:cNvPr>
            <p:cNvSpPr/>
            <p:nvPr/>
          </p:nvSpPr>
          <p:spPr>
            <a:xfrm>
              <a:off x="3068664" y="1332854"/>
              <a:ext cx="666428" cy="201478"/>
            </a:xfrm>
            <a:custGeom>
              <a:avLst/>
              <a:gdLst>
                <a:gd name="connsiteX0" fmla="*/ 0 w 666428"/>
                <a:gd name="connsiteY0" fmla="*/ 0 h 201478"/>
                <a:gd name="connsiteX1" fmla="*/ 666428 w 666428"/>
                <a:gd name="connsiteY1" fmla="*/ 0 h 201478"/>
                <a:gd name="connsiteX2" fmla="*/ 666428 w 666428"/>
                <a:gd name="connsiteY2" fmla="*/ 201478 h 201478"/>
                <a:gd name="connsiteX3" fmla="*/ 46495 w 666428"/>
                <a:gd name="connsiteY3" fmla="*/ 201478 h 201478"/>
              </a:gdLst>
              <a:ahLst/>
              <a:cxnLst>
                <a:cxn ang="0">
                  <a:pos x="connsiteX0" y="connsiteY0"/>
                </a:cxn>
                <a:cxn ang="0">
                  <a:pos x="connsiteX1" y="connsiteY1"/>
                </a:cxn>
                <a:cxn ang="0">
                  <a:pos x="connsiteX2" y="connsiteY2"/>
                </a:cxn>
                <a:cxn ang="0">
                  <a:pos x="connsiteX3" y="connsiteY3"/>
                </a:cxn>
              </a:cxnLst>
              <a:rect l="l" t="t" r="r" b="b"/>
              <a:pathLst>
                <a:path w="666428" h="201478">
                  <a:moveTo>
                    <a:pt x="0" y="0"/>
                  </a:moveTo>
                  <a:lnTo>
                    <a:pt x="666428" y="0"/>
                  </a:lnTo>
                  <a:lnTo>
                    <a:pt x="666428" y="201478"/>
                  </a:lnTo>
                  <a:lnTo>
                    <a:pt x="46495" y="201478"/>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7" name="TextBox 16">
              <a:extLst>
                <a:ext uri="{FF2B5EF4-FFF2-40B4-BE49-F238E27FC236}">
                  <a16:creationId xmlns:a16="http://schemas.microsoft.com/office/drawing/2014/main" id="{D8E27468-2B75-7647-98E5-53890B39BE9D}"/>
                </a:ext>
              </a:extLst>
            </p:cNvPr>
            <p:cNvSpPr txBox="1"/>
            <p:nvPr/>
          </p:nvSpPr>
          <p:spPr>
            <a:xfrm rot="18616153">
              <a:off x="2856283" y="2111834"/>
              <a:ext cx="896399" cy="369332"/>
            </a:xfrm>
            <a:prstGeom prst="rect">
              <a:avLst/>
            </a:prstGeom>
            <a:noFill/>
          </p:spPr>
          <p:txBody>
            <a:bodyPr wrap="none" rtlCol="0">
              <a:spAutoFit/>
            </a:bodyPr>
            <a:lstStyle/>
            <a:p>
              <a:r>
                <a:rPr lang="en-US" dirty="0"/>
                <a:t>PC=0</a:t>
              </a:r>
              <a:r>
                <a:rPr lang="el-GR" dirty="0"/>
                <a:t>1</a:t>
              </a:r>
              <a:endParaRPr lang="en-GR" dirty="0"/>
            </a:p>
          </p:txBody>
        </p:sp>
      </p:grpSp>
      <p:cxnSp>
        <p:nvCxnSpPr>
          <p:cNvPr id="30" name="Straight Arrow Connector 29">
            <a:extLst>
              <a:ext uri="{FF2B5EF4-FFF2-40B4-BE49-F238E27FC236}">
                <a16:creationId xmlns:a16="http://schemas.microsoft.com/office/drawing/2014/main" id="{6EF90515-D7BB-AE47-8E4C-14FE09272044}"/>
              </a:ext>
            </a:extLst>
          </p:cNvPr>
          <p:cNvCxnSpPr>
            <a:cxnSpLocks/>
          </p:cNvCxnSpPr>
          <p:nvPr/>
        </p:nvCxnSpPr>
        <p:spPr>
          <a:xfrm flipV="1">
            <a:off x="2555776" y="1700808"/>
            <a:ext cx="2232248" cy="1289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ACA1B5-7B55-094A-B774-0419FDD7C425}"/>
              </a:ext>
            </a:extLst>
          </p:cNvPr>
          <p:cNvSpPr txBox="1"/>
          <p:nvPr/>
        </p:nvSpPr>
        <p:spPr>
          <a:xfrm>
            <a:off x="2123728" y="2884294"/>
            <a:ext cx="271228" cy="184666"/>
          </a:xfrm>
          <a:prstGeom prst="rect">
            <a:avLst/>
          </a:prstGeom>
          <a:solidFill>
            <a:schemeClr val="accent6">
              <a:lumMod val="75000"/>
            </a:schemeClr>
          </a:solidFill>
        </p:spPr>
        <p:txBody>
          <a:bodyPr wrap="none" rtlCol="0">
            <a:spAutoFit/>
          </a:bodyPr>
          <a:lstStyle/>
          <a:p>
            <a:r>
              <a:rPr lang="en-US" sz="600" dirty="0"/>
              <a:t>0</a:t>
            </a:r>
            <a:r>
              <a:rPr lang="el-GR" sz="600" dirty="0"/>
              <a:t>1</a:t>
            </a:r>
            <a:endParaRPr lang="en-GR" sz="600" dirty="0"/>
          </a:p>
        </p:txBody>
      </p:sp>
      <p:sp>
        <p:nvSpPr>
          <p:cNvPr id="3" name="TextBox 2">
            <a:extLst>
              <a:ext uri="{FF2B5EF4-FFF2-40B4-BE49-F238E27FC236}">
                <a16:creationId xmlns:a16="http://schemas.microsoft.com/office/drawing/2014/main" id="{F80A3804-C777-24FC-029E-ADCBAD3CFD84}"/>
              </a:ext>
            </a:extLst>
          </p:cNvPr>
          <p:cNvSpPr txBox="1"/>
          <p:nvPr/>
        </p:nvSpPr>
        <p:spPr>
          <a:xfrm rot="20339089">
            <a:off x="2693369" y="2996654"/>
            <a:ext cx="3361818" cy="830997"/>
          </a:xfrm>
          <a:prstGeom prst="rect">
            <a:avLst/>
          </a:prstGeom>
          <a:noFill/>
        </p:spPr>
        <p:txBody>
          <a:bodyPr wrap="none" rtlCol="0">
            <a:spAutoFit/>
          </a:bodyPr>
          <a:lstStyle/>
          <a:p>
            <a:r>
              <a:rPr lang="el-GR" sz="4800" b="1" dirty="0"/>
              <a:t>εκτός ύλης</a:t>
            </a:r>
            <a:endParaRPr lang="en-GR" sz="4800" b="1" dirty="0"/>
          </a:p>
        </p:txBody>
      </p:sp>
    </p:spTree>
    <p:extLst>
      <p:ext uri="{BB962C8B-B14F-4D97-AF65-F5344CB8AC3E}">
        <p14:creationId xmlns:p14="http://schemas.microsoft.com/office/powerpoint/2010/main" val="257370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1</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23</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092501"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6876256"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sp>
        <p:nvSpPr>
          <p:cNvPr id="8" name="Rectangle 3">
            <a:extLst>
              <a:ext uri="{FF2B5EF4-FFF2-40B4-BE49-F238E27FC236}">
                <a16:creationId xmlns:a16="http://schemas.microsoft.com/office/drawing/2014/main" id="{6F587ECA-3D8B-F74A-9E41-97D54776503A}"/>
              </a:ext>
            </a:extLst>
          </p:cNvPr>
          <p:cNvSpPr>
            <a:spLocks noChangeArrowheads="1"/>
          </p:cNvSpPr>
          <p:nvPr/>
        </p:nvSpPr>
        <p:spPr bwMode="auto">
          <a:xfrm>
            <a:off x="6731" y="1069467"/>
            <a:ext cx="8915400" cy="144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Ας εξετάσουμε πώς ο απλός υπολογιστής μας προσθέτει δύο ακεραίους Α και B και παράγει το αποτέλεσμα C. Υποθέτουμε ότι οι ακέραιοι βρίσκονται σε μορφή συμπληρώματος ως προς δύο.  Μαθηματικά, η πράξη εκφράζεται ως εξής:</a:t>
            </a:r>
          </a:p>
        </p:txBody>
      </p:sp>
      <p:pic>
        <p:nvPicPr>
          <p:cNvPr id="9" name="Picture 5">
            <a:extLst>
              <a:ext uri="{FF2B5EF4-FFF2-40B4-BE49-F238E27FC236}">
                <a16:creationId xmlns:a16="http://schemas.microsoft.com/office/drawing/2014/main" id="{313603E1-7112-5D4C-A247-968815414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32919"/>
            <a:ext cx="19716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a:extLst>
              <a:ext uri="{FF2B5EF4-FFF2-40B4-BE49-F238E27FC236}">
                <a16:creationId xmlns:a16="http://schemas.microsoft.com/office/drawing/2014/main" id="{88BE0273-7503-524F-9709-136B46B55DD7}"/>
              </a:ext>
            </a:extLst>
          </p:cNvPr>
          <p:cNvSpPr>
            <a:spLocks noChangeArrowheads="1"/>
          </p:cNvSpPr>
          <p:nvPr/>
        </p:nvSpPr>
        <p:spPr bwMode="auto">
          <a:xfrm>
            <a:off x="6731" y="4581128"/>
            <a:ext cx="8915400" cy="1785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Θεωρούμε ότι οι πρώτοι δύο ακέραιοι αποθηκεύονται στην θέση μνήμης (64)</a:t>
            </a:r>
            <a:r>
              <a:rPr lang="el-GR" altLang="en-US" sz="2200" b="0" i="0" baseline="-25000" dirty="0">
                <a:latin typeface="Arial" panose="020B0604020202020204" pitchFamily="34" charset="0"/>
                <a:cs typeface="Arial" panose="020B0604020202020204" pitchFamily="34" charset="0"/>
              </a:rPr>
              <a:t>10</a:t>
            </a:r>
            <a:r>
              <a:rPr lang="el-GR" altLang="en-US" sz="2200" b="0" i="0" baseline="0" dirty="0">
                <a:latin typeface="Arial" panose="020B0604020202020204" pitchFamily="34" charset="0"/>
                <a:cs typeface="Arial" panose="020B0604020202020204" pitchFamily="34" charset="0"/>
              </a:rPr>
              <a:t> </a:t>
            </a:r>
            <a:r>
              <a:rPr lang="el-GR" altLang="en-US" sz="2200" b="0" i="0" baseline="0" dirty="0">
                <a:latin typeface="Arial" panose="020B0604020202020204" pitchFamily="34" charset="0"/>
                <a:cs typeface="Arial" panose="020B0604020202020204" pitchFamily="34" charset="0"/>
                <a:sym typeface="Wingdings" pitchFamily="2" charset="2"/>
              </a:rPr>
              <a:t> </a:t>
            </a:r>
            <a:r>
              <a:rPr lang="el-GR" altLang="en-US" sz="2200" b="0" i="0" baseline="0" dirty="0">
                <a:latin typeface="Arial" panose="020B0604020202020204" pitchFamily="34" charset="0"/>
                <a:cs typeface="Arial" panose="020B0604020202020204" pitchFamily="34" charset="0"/>
              </a:rPr>
              <a:t>(40)</a:t>
            </a:r>
            <a:r>
              <a:rPr lang="el-GR" altLang="en-US" sz="2200" b="0" i="0" baseline="-25000" dirty="0">
                <a:latin typeface="Arial" panose="020B0604020202020204" pitchFamily="34" charset="0"/>
                <a:cs typeface="Arial" panose="020B0604020202020204" pitchFamily="34" charset="0"/>
              </a:rPr>
              <a:t>16</a:t>
            </a:r>
            <a:r>
              <a:rPr lang="el-GR" altLang="en-US" sz="2200" b="0" i="0" baseline="0" dirty="0">
                <a:latin typeface="Arial" panose="020B0604020202020204" pitchFamily="34" charset="0"/>
                <a:cs typeface="Arial" panose="020B0604020202020204" pitchFamily="34" charset="0"/>
              </a:rPr>
              <a:t> και θέση (65)</a:t>
            </a:r>
            <a:r>
              <a:rPr lang="el-GR" altLang="en-US" sz="2200" b="0" i="0" baseline="-25000" dirty="0">
                <a:latin typeface="Arial" panose="020B0604020202020204" pitchFamily="34" charset="0"/>
                <a:cs typeface="Arial" panose="020B0604020202020204" pitchFamily="34" charset="0"/>
              </a:rPr>
              <a:t>10</a:t>
            </a:r>
            <a:r>
              <a:rPr lang="el-GR" altLang="en-US" sz="2200" b="0" i="0" baseline="0" dirty="0">
                <a:latin typeface="Arial" panose="020B0604020202020204" pitchFamily="34" charset="0"/>
                <a:cs typeface="Arial" panose="020B0604020202020204" pitchFamily="34" charset="0"/>
              </a:rPr>
              <a:t> </a:t>
            </a:r>
            <a:r>
              <a:rPr lang="el-GR" altLang="en-US" sz="2200" b="0" i="0" baseline="0" dirty="0">
                <a:latin typeface="Arial" panose="020B0604020202020204" pitchFamily="34" charset="0"/>
                <a:cs typeface="Arial" panose="020B0604020202020204" pitchFamily="34" charset="0"/>
                <a:sym typeface="Wingdings" pitchFamily="2" charset="2"/>
              </a:rPr>
              <a:t> </a:t>
            </a:r>
            <a:r>
              <a:rPr lang="el-GR" altLang="en-US" sz="2200" b="0" i="0" baseline="0" dirty="0">
                <a:latin typeface="Arial" panose="020B0604020202020204" pitchFamily="34" charset="0"/>
                <a:cs typeface="Arial" panose="020B0604020202020204" pitchFamily="34" charset="0"/>
              </a:rPr>
              <a:t>(41)</a:t>
            </a:r>
            <a:r>
              <a:rPr lang="el-GR" altLang="en-US" sz="2200" b="0" i="0" baseline="-25000" dirty="0">
                <a:latin typeface="Arial" panose="020B0604020202020204" pitchFamily="34" charset="0"/>
                <a:cs typeface="Arial" panose="020B0604020202020204" pitchFamily="34" charset="0"/>
              </a:rPr>
              <a:t>16</a:t>
            </a:r>
            <a:r>
              <a:rPr lang="el-GR" altLang="en-US" sz="2200" b="0" i="0" baseline="0" dirty="0">
                <a:latin typeface="Arial" panose="020B0604020202020204" pitchFamily="34" charset="0"/>
                <a:cs typeface="Arial" panose="020B0604020202020204" pitchFamily="34" charset="0"/>
              </a:rPr>
              <a:t> και το αποτέλεσμα θα αποθηκευτεί θέση μνήμης (42)</a:t>
            </a:r>
            <a:r>
              <a:rPr lang="el-GR" altLang="en-US" sz="2200" b="0" i="0" baseline="-25000" dirty="0">
                <a:latin typeface="Arial" panose="020B0604020202020204" pitchFamily="34" charset="0"/>
                <a:cs typeface="Arial" panose="020B0604020202020204" pitchFamily="34" charset="0"/>
              </a:rPr>
              <a:t>16</a:t>
            </a:r>
            <a:r>
              <a:rPr lang="el-GR" altLang="en-US" sz="2200" b="0" i="0" baseline="0" dirty="0">
                <a:latin typeface="Arial" panose="020B0604020202020204" pitchFamily="34" charset="0"/>
                <a:cs typeface="Arial" panose="020B0604020202020204" pitchFamily="34" charset="0"/>
              </a:rPr>
              <a:t>. Για να πραγματοποιήσει την πρόσθεση ένα απλό πρόγραμμα χρειάζονται πέντε εντολές, οι οποίες παρουσιάζονται παρακάτω:</a:t>
            </a:r>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454"/>
          <a:stretch/>
        </p:blipFill>
        <p:spPr bwMode="auto">
          <a:xfrm>
            <a:off x="4426472" y="2587133"/>
            <a:ext cx="4418407" cy="201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spTree>
    <p:extLst>
      <p:ext uri="{BB962C8B-B14F-4D97-AF65-F5344CB8AC3E}">
        <p14:creationId xmlns:p14="http://schemas.microsoft.com/office/powerpoint/2010/main" val="95964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1</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24</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092501"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6876256"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4330306" y="3068726"/>
            <a:ext cx="4418407" cy="201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00170" y="3982601"/>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00170" y="4135001"/>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00170" y="4270633"/>
            <a:ext cx="258404" cy="215444"/>
          </a:xfrm>
          <a:prstGeom prst="rect">
            <a:avLst/>
          </a:prstGeom>
          <a:noFill/>
        </p:spPr>
        <p:txBody>
          <a:bodyPr wrap="none" rtlCol="0">
            <a:spAutoFit/>
          </a:bodyPr>
          <a:lstStyle/>
          <a:p>
            <a:r>
              <a:rPr lang="en-US" sz="800" dirty="0">
                <a:solidFill>
                  <a:srgbClr val="FFFF00"/>
                </a:solidFill>
              </a:rPr>
              <a:t>C</a:t>
            </a:r>
          </a:p>
        </p:txBody>
      </p:sp>
      <p:graphicFrame>
        <p:nvGraphicFramePr>
          <p:cNvPr id="15" name="Πίνακας 2">
            <a:extLst>
              <a:ext uri="{FF2B5EF4-FFF2-40B4-BE49-F238E27FC236}">
                <a16:creationId xmlns:a16="http://schemas.microsoft.com/office/drawing/2014/main" id="{E197B21E-3A2C-FB46-A304-D94BE8D8BB10}"/>
              </a:ext>
            </a:extLst>
          </p:cNvPr>
          <p:cNvGraphicFramePr>
            <a:graphicFrameLocks noGrp="1"/>
          </p:cNvGraphicFramePr>
          <p:nvPr>
            <p:extLst>
              <p:ext uri="{D42A27DB-BD31-4B8C-83A1-F6EECF244321}">
                <p14:modId xmlns:p14="http://schemas.microsoft.com/office/powerpoint/2010/main" val="3637594859"/>
              </p:ext>
            </p:extLst>
          </p:nvPr>
        </p:nvGraphicFramePr>
        <p:xfrm>
          <a:off x="222457" y="908720"/>
          <a:ext cx="8526256" cy="1981200"/>
        </p:xfrm>
        <a:graphic>
          <a:graphicData uri="http://schemas.openxmlformats.org/drawingml/2006/table">
            <a:tbl>
              <a:tblPr/>
              <a:tblGrid>
                <a:gridCol w="8526256">
                  <a:extLst>
                    <a:ext uri="{9D8B030D-6E8A-4147-A177-3AD203B41FA5}">
                      <a16:colId xmlns:a16="http://schemas.microsoft.com/office/drawing/2014/main" val="20000"/>
                    </a:ext>
                  </a:extLst>
                </a:gridCol>
              </a:tblGrid>
              <a:tr h="3302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1.	Φόρτωση των περιεχομένων του 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40</a:t>
                      </a:r>
                      <a:r>
                        <a:rPr kumimoji="0" lang="el-GR" sz="1800" b="0" i="0" u="none" strike="noStrike" cap="none" normalizeH="0" baseline="0" dirty="0">
                          <a:ln>
                            <a:noFill/>
                          </a:ln>
                          <a:solidFill>
                            <a:schemeClr val="tx1"/>
                          </a:solidFill>
                          <a:effectLst/>
                          <a:latin typeface="Calibri" pitchFamily="34" charset="0"/>
                          <a:cs typeface="Times New Roman" pitchFamily="18" charset="0"/>
                        </a:rPr>
                        <a:t> στον </a:t>
                      </a:r>
                      <a:r>
                        <a:rPr kumimoji="0" lang="el-GR" sz="1800" b="0" i="0" u="none" strike="noStrike" cap="none" normalizeH="0" baseline="0" dirty="0" err="1">
                          <a:ln>
                            <a:noFill/>
                          </a:ln>
                          <a:solidFill>
                            <a:schemeClr val="tx1"/>
                          </a:solidFill>
                          <a:effectLst/>
                          <a:latin typeface="Calibri" pitchFamily="34" charset="0"/>
                          <a:cs typeface="Times New Roman" pitchFamily="18" charset="0"/>
                        </a:rPr>
                        <a:t>καταχωρητή</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0</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0</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800" b="0" i="0" u="none" strike="noStrike" cap="none" normalizeH="0" baseline="0" dirty="0">
                          <a:ln>
                            <a:noFill/>
                          </a:ln>
                          <a:solidFill>
                            <a:schemeClr val="tx1"/>
                          </a:solidFill>
                          <a:effectLst/>
                          <a:latin typeface="Tahoma" pitchFamily="34" charset="0"/>
                          <a:sym typeface="Wingdings 3" pitchFamily="18" charset="2"/>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40</a:t>
                      </a:r>
                      <a:r>
                        <a:rPr kumimoji="0" lang="el-GR" sz="1800" b="0" i="0" u="none" strike="noStrike" cap="none" normalizeH="0" baseline="0" dirty="0">
                          <a:ln>
                            <a:noFill/>
                          </a:ln>
                          <a:solidFill>
                            <a:schemeClr val="tx1"/>
                          </a:solidFill>
                          <a:effectLst/>
                          <a:latin typeface="Calibri" pitchFamily="34" charset="0"/>
                          <a:cs typeface="Times New Roman" pitchFamily="18" charset="0"/>
                        </a:rPr>
                        <a:t>).</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3302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2.	Φόρτωση των περιεχομένων του 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41</a:t>
                      </a:r>
                      <a:r>
                        <a:rPr kumimoji="0" lang="el-GR" sz="1800" b="0" i="0" u="none" strike="noStrike" cap="none" normalizeH="0" baseline="0" dirty="0">
                          <a:ln>
                            <a:noFill/>
                          </a:ln>
                          <a:solidFill>
                            <a:schemeClr val="tx1"/>
                          </a:solidFill>
                          <a:effectLst/>
                          <a:latin typeface="Calibri" pitchFamily="34" charset="0"/>
                          <a:cs typeface="Times New Roman" pitchFamily="18" charset="0"/>
                        </a:rPr>
                        <a:t> στον </a:t>
                      </a:r>
                      <a:r>
                        <a:rPr kumimoji="0" lang="el-GR" sz="1800" b="0" i="0" u="none" strike="noStrike" cap="none" normalizeH="0" baseline="0" dirty="0" err="1">
                          <a:ln>
                            <a:noFill/>
                          </a:ln>
                          <a:solidFill>
                            <a:schemeClr val="tx1"/>
                          </a:solidFill>
                          <a:effectLst/>
                          <a:latin typeface="Calibri" pitchFamily="34" charset="0"/>
                          <a:cs typeface="Times New Roman" pitchFamily="18" charset="0"/>
                        </a:rPr>
                        <a:t>καταχωρητή</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800" b="0" i="0" u="none" strike="noStrike" cap="none" normalizeH="0" baseline="0" dirty="0">
                          <a:ln>
                            <a:noFill/>
                          </a:ln>
                          <a:solidFill>
                            <a:schemeClr val="tx1"/>
                          </a:solidFill>
                          <a:effectLst/>
                          <a:latin typeface="Tahoma" pitchFamily="34" charset="0"/>
                          <a:sym typeface="Wingdings 3" pitchFamily="18" charset="2"/>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41</a:t>
                      </a:r>
                      <a:r>
                        <a:rPr kumimoji="0" lang="el-GR" sz="1800" b="0" i="0" u="none" strike="noStrike" cap="none" normalizeH="0" baseline="0" dirty="0">
                          <a:ln>
                            <a:noFill/>
                          </a:ln>
                          <a:solidFill>
                            <a:schemeClr val="tx1"/>
                          </a:solidFill>
                          <a:effectLst/>
                          <a:latin typeface="Calibri" pitchFamily="34" charset="0"/>
                          <a:cs typeface="Times New Roman" pitchFamily="18" charset="0"/>
                        </a:rPr>
                        <a:t>).</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1"/>
                  </a:ext>
                </a:extLst>
              </a:tr>
              <a:tr h="6604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3.	Πρόσθεση των περιεχομένων των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0</a:t>
                      </a:r>
                      <a:r>
                        <a:rPr kumimoji="0" lang="el-GR" sz="1800" b="0" i="0" u="none" strike="noStrike" cap="none" normalizeH="0" baseline="0" dirty="0">
                          <a:ln>
                            <a:noFill/>
                          </a:ln>
                          <a:solidFill>
                            <a:schemeClr val="tx1"/>
                          </a:solidFill>
                          <a:effectLst/>
                          <a:latin typeface="Calibri" pitchFamily="34" charset="0"/>
                          <a:cs typeface="Times New Roman" pitchFamily="18" charset="0"/>
                        </a:rPr>
                        <a:t> και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 και τοποθέτηση του</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p>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αποτελέσματος στον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2</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2</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800" b="0" i="0" u="none" strike="noStrike" cap="none" normalizeH="0" baseline="0" dirty="0">
                          <a:ln>
                            <a:noFill/>
                          </a:ln>
                          <a:solidFill>
                            <a:schemeClr val="tx1"/>
                          </a:solidFill>
                          <a:effectLst/>
                          <a:latin typeface="Tahoma" pitchFamily="34" charset="0"/>
                          <a:sym typeface="Wingdings 3" pitchFamily="18" charset="2"/>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0</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l-GR" sz="1800" b="1" i="0" u="none" strike="noStrike" cap="none" normalizeH="0" baseline="0" dirty="0">
                          <a:ln>
                            <a:noFill/>
                          </a:ln>
                          <a:solidFill>
                            <a:srgbClr val="000000"/>
                          </a:solidFill>
                          <a:effectLst/>
                          <a:latin typeface="Symbol" pitchFamily="18" charset="2"/>
                          <a:ea typeface="Times New Roman" pitchFamily="18" charset="0"/>
                          <a:cs typeface="Symbol" pitchFamily="18" charset="2"/>
                        </a:rPr>
                        <a:t>+</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2"/>
                  </a:ext>
                </a:extLst>
              </a:tr>
              <a:tr h="3302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4.	Αποθήκευση των περιεχομένων του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2</a:t>
                      </a:r>
                      <a:r>
                        <a:rPr kumimoji="0" lang="el-GR" sz="1800" b="0" i="0" u="none" strike="noStrike" cap="none" normalizeH="0" baseline="0" dirty="0">
                          <a:ln>
                            <a:noFill/>
                          </a:ln>
                          <a:solidFill>
                            <a:schemeClr val="tx1"/>
                          </a:solidFill>
                          <a:effectLst/>
                          <a:latin typeface="Calibri" pitchFamily="34" charset="0"/>
                          <a:cs typeface="Times New Roman" pitchFamily="18" charset="0"/>
                        </a:rPr>
                        <a:t> στη θέση μνήμης 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42</a:t>
                      </a:r>
                      <a:r>
                        <a:rPr kumimoji="0" lang="el-GR" sz="1800" b="0" i="0" u="none" strike="noStrike" cap="none" normalizeH="0" baseline="0" dirty="0">
                          <a:ln>
                            <a:noFill/>
                          </a:ln>
                          <a:solidFill>
                            <a:schemeClr val="tx1"/>
                          </a:solidFill>
                          <a:effectLst/>
                          <a:latin typeface="Calibri" pitchFamily="34" charset="0"/>
                          <a:cs typeface="Times New Roman" pitchFamily="18" charset="0"/>
                        </a:rPr>
                        <a:t> (M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42</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800" b="0" i="0" u="none" strike="noStrike" cap="none" normalizeH="0" baseline="0" dirty="0">
                          <a:ln>
                            <a:noFill/>
                          </a:ln>
                          <a:solidFill>
                            <a:schemeClr val="tx1"/>
                          </a:solidFill>
                          <a:effectLst/>
                          <a:latin typeface="Tahoma" pitchFamily="34" charset="0"/>
                          <a:sym typeface="Wingdings 3" pitchFamily="18" charset="2"/>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R2).</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3"/>
                  </a:ext>
                </a:extLst>
              </a:tr>
              <a:tr h="3302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5.</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Διακοπή.</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graphicFrame>
        <p:nvGraphicFramePr>
          <p:cNvPr id="17" name="Πίνακας 4">
            <a:extLst>
              <a:ext uri="{FF2B5EF4-FFF2-40B4-BE49-F238E27FC236}">
                <a16:creationId xmlns:a16="http://schemas.microsoft.com/office/drawing/2014/main" id="{6ABAAB1D-8506-4948-AF58-AC66A7B42694}"/>
              </a:ext>
            </a:extLst>
          </p:cNvPr>
          <p:cNvGraphicFramePr>
            <a:graphicFrameLocks noGrp="1"/>
          </p:cNvGraphicFramePr>
          <p:nvPr>
            <p:extLst>
              <p:ext uri="{D42A27DB-BD31-4B8C-83A1-F6EECF244321}">
                <p14:modId xmlns:p14="http://schemas.microsoft.com/office/powerpoint/2010/main" val="2354640508"/>
              </p:ext>
            </p:extLst>
          </p:nvPr>
        </p:nvGraphicFramePr>
        <p:xfrm>
          <a:off x="195817" y="3180184"/>
          <a:ext cx="4028735" cy="1905000"/>
        </p:xfrm>
        <a:graphic>
          <a:graphicData uri="http://schemas.openxmlformats.org/drawingml/2006/table">
            <a:tbl>
              <a:tblPr/>
              <a:tblGrid>
                <a:gridCol w="1004399">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4243598641"/>
                    </a:ext>
                  </a:extLst>
                </a:gridCol>
                <a:gridCol w="720080">
                  <a:extLst>
                    <a:ext uri="{9D8B030D-6E8A-4147-A177-3AD203B41FA5}">
                      <a16:colId xmlns:a16="http://schemas.microsoft.com/office/drawing/2014/main" val="20004"/>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4">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n-US"/>
                    </a:p>
                  </a:txBody>
                  <a:tcPr>
                    <a:lnL w="12700" cap="flat" cmpd="sng" algn="ctr">
                      <a:solidFill>
                        <a:srgbClr val="FF00FF"/>
                      </a:solidFill>
                      <a:prstDash val="solid"/>
                      <a:round/>
                      <a:headEnd type="none" w="med" len="med"/>
                      <a:tailEnd type="none" w="med" len="med"/>
                    </a:lnL>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a:t>
                      </a: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040)</a:t>
                      </a:r>
                      <a:r>
                        <a:rPr kumimoji="0" lang="el-GR"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LOAD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0: R</a:t>
                      </a:r>
                      <a:r>
                        <a:rPr kumimoji="0" lang="el-GR" sz="1800" b="0" i="0" u="none" strike="noStrike" cap="none" normalizeH="0" baseline="-2500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r>
                        <a:rPr kumimoji="0" lang="el-GR" sz="1800" b="0" i="0" u="none" strike="noStrike" cap="none" normalizeH="0" baseline="0">
                          <a:ln>
                            <a:noFill/>
                          </a:ln>
                          <a:solidFill>
                            <a:schemeClr val="tx1"/>
                          </a:solidFill>
                          <a:effectLst/>
                          <a:latin typeface="Calibri" pitchFamily="34" charset="0"/>
                          <a:cs typeface="Times New Roman" pitchFamily="18" charset="0"/>
                        </a:rPr>
                        <a:t>40: M</a:t>
                      </a:r>
                      <a:r>
                        <a:rPr kumimoji="0" lang="el-GR" sz="1800" b="0" i="0" u="none" strike="noStrike" cap="none" normalizeH="0" baseline="-25000">
                          <a:ln>
                            <a:noFill/>
                          </a:ln>
                          <a:solidFill>
                            <a:schemeClr val="tx1"/>
                          </a:solidFill>
                          <a:effectLst/>
                          <a:latin typeface="Calibri" pitchFamily="34" charset="0"/>
                          <a:cs typeface="Times New Roman" pitchFamily="18" charset="0"/>
                        </a:rPr>
                        <a:t>40</a:t>
                      </a:r>
                      <a:r>
                        <a:rPr kumimoji="0" lang="el-GR" sz="1800" b="0" i="0" u="none" strike="noStrike" cap="none" normalizeH="0" baseline="0">
                          <a:ln>
                            <a:noFill/>
                          </a:ln>
                          <a:solidFill>
                            <a:schemeClr val="tx1"/>
                          </a:solidFill>
                          <a:effectLst/>
                          <a:latin typeface="Calibri" pitchFamily="34" charset="0"/>
                          <a:cs typeface="Times New Roman" pitchFamily="18" charset="0"/>
                        </a:rPr>
                        <a:t> </a:t>
                      </a:r>
                      <a:endParaRPr lang="en-US"/>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1"/>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a:t>
                      </a: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141)</a:t>
                      </a:r>
                      <a:r>
                        <a:rPr kumimoji="0" lang="el-GR"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LOAD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1: R</a:t>
                      </a:r>
                      <a:r>
                        <a:rPr kumimoji="0" lang="el-GR" sz="1800" b="0" i="0" u="none" strike="noStrike" cap="none" normalizeH="0" baseline="-2500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r>
                        <a:rPr kumimoji="0" lang="el-GR" sz="1800" b="0" i="0" u="none" strike="noStrike" cap="none" normalizeH="0" baseline="0">
                          <a:ln>
                            <a:noFill/>
                          </a:ln>
                          <a:solidFill>
                            <a:schemeClr val="tx1"/>
                          </a:solidFill>
                          <a:effectLst/>
                          <a:latin typeface="Calibri" pitchFamily="34" charset="0"/>
                          <a:cs typeface="Times New Roman" pitchFamily="18" charset="0"/>
                        </a:rPr>
                        <a:t>41: M</a:t>
                      </a:r>
                      <a:r>
                        <a:rPr kumimoji="0" lang="el-GR" sz="1800" b="0" i="0" u="none" strike="noStrike" cap="none" normalizeH="0" baseline="-25000">
                          <a:ln>
                            <a:noFill/>
                          </a:ln>
                          <a:solidFill>
                            <a:schemeClr val="tx1"/>
                          </a:solidFill>
                          <a:effectLst/>
                          <a:latin typeface="Calibri" pitchFamily="34" charset="0"/>
                          <a:cs typeface="Times New Roman" pitchFamily="18" charset="0"/>
                        </a:rPr>
                        <a:t>41</a:t>
                      </a:r>
                      <a:r>
                        <a:rPr kumimoji="0" lang="el-GR" sz="1800" b="0" i="0" u="none" strike="noStrike" cap="none" normalizeH="0" baseline="0">
                          <a:ln>
                            <a:noFill/>
                          </a:ln>
                          <a:solidFill>
                            <a:schemeClr val="tx1"/>
                          </a:solidFill>
                          <a:effectLst/>
                          <a:latin typeface="Calibri" pitchFamily="34" charset="0"/>
                          <a:cs typeface="Times New Roman" pitchFamily="18" charset="0"/>
                        </a:rPr>
                        <a:t> </a:t>
                      </a:r>
                      <a:endParaRPr lang="en-US"/>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2"/>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a:t>
                      </a:r>
                      <a:r>
                        <a:rPr kumimoji="0" lang="en-GB" sz="1800" b="1" i="0" u="none" strike="noStrike" cap="none" normalizeH="0" baseline="0">
                          <a:ln>
                            <a:noFill/>
                          </a:ln>
                          <a:solidFill>
                            <a:schemeClr val="tx1"/>
                          </a:solidFill>
                          <a:effectLst/>
                          <a:latin typeface="Calibri" pitchFamily="34" charset="0"/>
                          <a:cs typeface="Times New Roman" pitchFamily="18" charset="0"/>
                        </a:rPr>
                        <a:t>3</a:t>
                      </a:r>
                      <a:r>
                        <a:rPr kumimoji="0" lang="en-GB" sz="1800" b="0" i="0" u="none" strike="noStrike" cap="none" normalizeH="0" baseline="0">
                          <a:ln>
                            <a:noFill/>
                          </a:ln>
                          <a:solidFill>
                            <a:schemeClr val="tx1"/>
                          </a:solidFill>
                          <a:effectLst/>
                          <a:latin typeface="Calibri" pitchFamily="34" charset="0"/>
                          <a:cs typeface="Times New Roman" pitchFamily="18" charset="0"/>
                        </a:rPr>
                        <a:t>201)</a:t>
                      </a:r>
                      <a:r>
                        <a:rPr kumimoji="0" lang="en-GB"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1" i="0" u="none" strike="noStrike" cap="none" normalizeH="0" baseline="0">
                          <a:ln>
                            <a:noFill/>
                          </a:ln>
                          <a:solidFill>
                            <a:schemeClr val="tx1"/>
                          </a:solidFill>
                          <a:effectLst/>
                          <a:latin typeface="Calibri" pitchFamily="34" charset="0"/>
                          <a:cs typeface="Times New Roman" pitchFamily="18" charset="0"/>
                        </a:rPr>
                        <a:t>3</a:t>
                      </a:r>
                      <a:r>
                        <a:rPr kumimoji="0" lang="en-GB" sz="1800" b="0" i="0" u="none" strike="noStrike" cap="none" normalizeH="0" baseline="0">
                          <a:ln>
                            <a:noFill/>
                          </a:ln>
                          <a:solidFill>
                            <a:schemeClr val="tx1"/>
                          </a:solidFill>
                          <a:effectLst/>
                          <a:latin typeface="Calibri" pitchFamily="34" charset="0"/>
                          <a:cs typeface="Times New Roman" pitchFamily="18" charset="0"/>
                        </a:rPr>
                        <a:t>: ADDI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2: R</a:t>
                      </a:r>
                      <a:r>
                        <a:rPr kumimoji="0" lang="en-GB" sz="1800" b="0" i="0" u="none" strike="noStrike" cap="none" normalizeH="0" baseline="-2500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0: R</a:t>
                      </a:r>
                      <a:r>
                        <a:rPr kumimoji="0" lang="en-GB" sz="1800" b="0" i="0" u="none" strike="noStrike" cap="none" normalizeH="0" baseline="-25000" dirty="0">
                          <a:ln>
                            <a:noFill/>
                          </a:ln>
                          <a:solidFill>
                            <a:schemeClr val="tx1"/>
                          </a:solidFill>
                          <a:effectLst/>
                          <a:latin typeface="Calibri" pitchFamily="34" charset="0"/>
                          <a:cs typeface="Times New Roman" pitchFamily="18" charset="0"/>
                        </a:rPr>
                        <a:t>0</a:t>
                      </a:r>
                      <a:r>
                        <a:rPr kumimoji="0" lang="en-GB" sz="1800" b="0" i="0" u="none" strike="noStrike" cap="none" normalizeH="0" baseline="0" dirty="0">
                          <a:ln>
                            <a:noFill/>
                          </a:ln>
                          <a:solidFill>
                            <a:schemeClr val="tx1"/>
                          </a:solidFill>
                          <a:effectLst/>
                          <a:latin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1: R</a:t>
                      </a:r>
                      <a:r>
                        <a:rPr kumimoji="0" lang="en-GB" sz="1800" b="0" i="0" u="none" strike="noStrike" cap="none" normalizeH="0" baseline="-25000">
                          <a:ln>
                            <a:noFill/>
                          </a:ln>
                          <a:solidFill>
                            <a:schemeClr val="tx1"/>
                          </a:solidFill>
                          <a:effectLst/>
                          <a:latin typeface="Calibri" pitchFamily="34" charset="0"/>
                          <a:cs typeface="Times New Roman" pitchFamily="18" charset="0"/>
                        </a:rPr>
                        <a:t>1</a:t>
                      </a:r>
                      <a:r>
                        <a:rPr kumimoji="0" lang="en-GB" sz="1800" b="0" i="0" u="none" strike="noStrike" cap="none" normalizeH="0" baseline="0">
                          <a:ln>
                            <a:noFill/>
                          </a:ln>
                          <a:solidFill>
                            <a:schemeClr val="tx1"/>
                          </a:solidFill>
                          <a:effectLst/>
                          <a:latin typeface="Calibri" pitchFamily="34" charset="0"/>
                          <a:cs typeface="Times New Roman" pitchFamily="18" charset="0"/>
                        </a:rPr>
                        <a:t>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a:t>
                      </a:r>
                      <a:r>
                        <a:rPr kumimoji="0" lang="en-GB" sz="1800" b="1" i="0" u="none" strike="noStrike" cap="none" normalizeH="0" baseline="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422)</a:t>
                      </a:r>
                      <a:r>
                        <a:rPr kumimoji="0" lang="en-GB"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1" i="0" u="none" strike="noStrike" cap="none" normalizeH="0" baseline="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 STORE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42: M</a:t>
                      </a:r>
                      <a:r>
                        <a:rPr kumimoji="0" lang="en-GB" sz="1800" b="0" i="0" u="none" strike="noStrike" cap="none" normalizeH="0" baseline="-25000" dirty="0">
                          <a:ln>
                            <a:noFill/>
                          </a:ln>
                          <a:solidFill>
                            <a:schemeClr val="tx1"/>
                          </a:solidFill>
                          <a:effectLst/>
                          <a:latin typeface="Calibri" pitchFamily="34" charset="0"/>
                          <a:cs typeface="Times New Roman" pitchFamily="18" charset="0"/>
                        </a:rPr>
                        <a:t>42</a:t>
                      </a:r>
                      <a:r>
                        <a:rPr kumimoji="0" lang="en-GB" sz="1800" b="0" i="0" u="none" strike="noStrike" cap="none" normalizeH="0" baseline="0" dirty="0">
                          <a:ln>
                            <a:noFill/>
                          </a:ln>
                          <a:solidFill>
                            <a:schemeClr val="tx1"/>
                          </a:solidFill>
                          <a:effectLst/>
                          <a:latin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ts val="1300"/>
                        </a:lnSpc>
                        <a:spcBef>
                          <a:spcPts val="200"/>
                        </a:spcBef>
                        <a:spcAft>
                          <a:spcPts val="200"/>
                        </a:spcAft>
                        <a:buClrTx/>
                        <a:buSzTx/>
                        <a:buFontTx/>
                        <a:buNone/>
                        <a:tabLst/>
                      </a:pP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2: R</a:t>
                      </a:r>
                      <a:r>
                        <a:rPr kumimoji="0" lang="en-GB" sz="1800" b="0" i="0" u="none" strike="noStrike" cap="none" normalizeH="0" baseline="-25000">
                          <a:ln>
                            <a:noFill/>
                          </a:ln>
                          <a:solidFill>
                            <a:schemeClr val="tx1"/>
                          </a:solidFill>
                          <a:effectLst/>
                          <a:latin typeface="Calibri" pitchFamily="34" charset="0"/>
                          <a:cs typeface="Times New Roman" pitchFamily="18" charset="0"/>
                        </a:rPr>
                        <a:t>2</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a:t>
                      </a:r>
                      <a:r>
                        <a:rPr kumimoji="0" lang="el-GR" sz="1800" b="1" i="0" u="none" strike="noStrike" cap="none" normalizeH="0" baseline="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000)</a:t>
                      </a:r>
                      <a:r>
                        <a:rPr kumimoji="0" lang="el-GR"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 HALT</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6990880A-A692-D44F-83FB-840C02CC722C}"/>
              </a:ext>
            </a:extLst>
          </p:cNvPr>
          <p:cNvPicPr>
            <a:picLocks noChangeAspect="1"/>
          </p:cNvPicPr>
          <p:nvPr/>
        </p:nvPicPr>
        <p:blipFill>
          <a:blip r:embed="rId4"/>
          <a:stretch>
            <a:fillRect/>
          </a:stretch>
        </p:blipFill>
        <p:spPr>
          <a:xfrm>
            <a:off x="1414936" y="5187996"/>
            <a:ext cx="7205554" cy="1522567"/>
          </a:xfrm>
          <a:prstGeom prst="rect">
            <a:avLst/>
          </a:prstGeom>
        </p:spPr>
      </p:pic>
      <p:sp>
        <p:nvSpPr>
          <p:cNvPr id="19" name="Rectangle 18">
            <a:extLst>
              <a:ext uri="{FF2B5EF4-FFF2-40B4-BE49-F238E27FC236}">
                <a16:creationId xmlns:a16="http://schemas.microsoft.com/office/drawing/2014/main" id="{F616C29E-4147-224A-BBA6-D83AE54383E2}"/>
              </a:ext>
            </a:extLst>
          </p:cNvPr>
          <p:cNvSpPr/>
          <p:nvPr/>
        </p:nvSpPr>
        <p:spPr>
          <a:xfrm rot="19014632">
            <a:off x="-98534" y="5598184"/>
            <a:ext cx="2045464" cy="646331"/>
          </a:xfrm>
          <a:prstGeom prst="rect">
            <a:avLst/>
          </a:prstGeom>
        </p:spPr>
        <p:txBody>
          <a:bodyPr wrap="square">
            <a:spAutoFit/>
          </a:bodyPr>
          <a:lstStyle/>
          <a:p>
            <a:pPr algn="ctr"/>
            <a:r>
              <a:rPr lang="en-GB" b="1" dirty="0">
                <a:solidFill>
                  <a:srgbClr val="000000"/>
                </a:solidFill>
                <a:latin typeface="Times" pitchFamily="2" charset="0"/>
              </a:rPr>
              <a:t>INSTRUCTION </a:t>
            </a:r>
            <a:endParaRPr lang="el-GR" b="1" dirty="0">
              <a:solidFill>
                <a:srgbClr val="000000"/>
              </a:solidFill>
              <a:latin typeface="Times" pitchFamily="2" charset="0"/>
            </a:endParaRPr>
          </a:p>
          <a:p>
            <a:pPr algn="ctr"/>
            <a:r>
              <a:rPr lang="en-GB" b="1" dirty="0">
                <a:solidFill>
                  <a:srgbClr val="000000"/>
                </a:solidFill>
                <a:latin typeface="Times" pitchFamily="2" charset="0"/>
              </a:rPr>
              <a:t>SET</a:t>
            </a:r>
            <a:endParaRPr lang="en-GR" dirty="0"/>
          </a:p>
        </p:txBody>
      </p:sp>
      <p:sp>
        <p:nvSpPr>
          <p:cNvPr id="23" name="Rectangle 22">
            <a:extLst>
              <a:ext uri="{FF2B5EF4-FFF2-40B4-BE49-F238E27FC236}">
                <a16:creationId xmlns:a16="http://schemas.microsoft.com/office/drawing/2014/main" id="{31CF66AA-2C94-BC48-A9D3-82410376E4B9}"/>
              </a:ext>
            </a:extLst>
          </p:cNvPr>
          <p:cNvSpPr/>
          <p:nvPr/>
        </p:nvSpPr>
        <p:spPr>
          <a:xfrm>
            <a:off x="209137" y="4783976"/>
            <a:ext cx="4028734" cy="323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
        <p:nvSpPr>
          <p:cNvPr id="24" name="Rectangle 23">
            <a:extLst>
              <a:ext uri="{FF2B5EF4-FFF2-40B4-BE49-F238E27FC236}">
                <a16:creationId xmlns:a16="http://schemas.microsoft.com/office/drawing/2014/main" id="{6EA5A4DF-1BD0-1B4C-BCF3-EB8A03BFD382}"/>
              </a:ext>
            </a:extLst>
          </p:cNvPr>
          <p:cNvSpPr/>
          <p:nvPr/>
        </p:nvSpPr>
        <p:spPr>
          <a:xfrm>
            <a:off x="195817" y="4482769"/>
            <a:ext cx="4042054" cy="27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
        <p:nvSpPr>
          <p:cNvPr id="26" name="Rectangle 25">
            <a:extLst>
              <a:ext uri="{FF2B5EF4-FFF2-40B4-BE49-F238E27FC236}">
                <a16:creationId xmlns:a16="http://schemas.microsoft.com/office/drawing/2014/main" id="{711A8111-A95B-FC46-94BD-B4667CFEC81B}"/>
              </a:ext>
            </a:extLst>
          </p:cNvPr>
          <p:cNvSpPr/>
          <p:nvPr/>
        </p:nvSpPr>
        <p:spPr>
          <a:xfrm>
            <a:off x="195817" y="4135001"/>
            <a:ext cx="4042054" cy="323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
        <p:nvSpPr>
          <p:cNvPr id="27" name="Rectangle 26">
            <a:extLst>
              <a:ext uri="{FF2B5EF4-FFF2-40B4-BE49-F238E27FC236}">
                <a16:creationId xmlns:a16="http://schemas.microsoft.com/office/drawing/2014/main" id="{F0B2B375-3F6C-CB40-A9D1-2CA0471A1DE0}"/>
              </a:ext>
            </a:extLst>
          </p:cNvPr>
          <p:cNvSpPr/>
          <p:nvPr/>
        </p:nvSpPr>
        <p:spPr>
          <a:xfrm>
            <a:off x="209137" y="3819022"/>
            <a:ext cx="4042055" cy="298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
        <p:nvSpPr>
          <p:cNvPr id="28" name="Rectangle 27">
            <a:extLst>
              <a:ext uri="{FF2B5EF4-FFF2-40B4-BE49-F238E27FC236}">
                <a16:creationId xmlns:a16="http://schemas.microsoft.com/office/drawing/2014/main" id="{222C0B0D-F0E6-7041-9355-BFA86BED18A1}"/>
              </a:ext>
            </a:extLst>
          </p:cNvPr>
          <p:cNvSpPr/>
          <p:nvPr/>
        </p:nvSpPr>
        <p:spPr>
          <a:xfrm>
            <a:off x="209137" y="3505444"/>
            <a:ext cx="978488" cy="30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Tree>
    <p:extLst>
      <p:ext uri="{BB962C8B-B14F-4D97-AF65-F5344CB8AC3E}">
        <p14:creationId xmlns:p14="http://schemas.microsoft.com/office/powerpoint/2010/main" val="180417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0" nodeType="clickEffect">
                                  <p:stCondLst>
                                    <p:cond delay="0"/>
                                  </p:stCondLst>
                                  <p:childTnLst>
                                    <p:animEffect transition="out" filter="checkerboard(across)">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1</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25</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22" name="Rectangle 3">
            <a:extLst>
              <a:ext uri="{FF2B5EF4-FFF2-40B4-BE49-F238E27FC236}">
                <a16:creationId xmlns:a16="http://schemas.microsoft.com/office/drawing/2014/main" id="{CFD31157-AF1B-D343-A9B9-DE57EADD4756}"/>
              </a:ext>
            </a:extLst>
          </p:cNvPr>
          <p:cNvSpPr>
            <a:spLocks noChangeArrowheads="1"/>
          </p:cNvSpPr>
          <p:nvPr/>
        </p:nvSpPr>
        <p:spPr bwMode="auto">
          <a:xfrm>
            <a:off x="152400" y="1054193"/>
            <a:ext cx="5791944"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1800" b="0" i="0" baseline="0" dirty="0">
                <a:latin typeface="Arial" panose="020B0604020202020204" pitchFamily="34" charset="0"/>
                <a:cs typeface="Arial" panose="020B0604020202020204" pitchFamily="34" charset="0"/>
              </a:rPr>
              <a:t>A</a:t>
            </a:r>
            <a:r>
              <a:rPr lang="el-GR" altLang="en-US" sz="1800" b="0" i="0" baseline="0" dirty="0" err="1">
                <a:latin typeface="Arial" panose="020B0604020202020204" pitchFamily="34" charset="0"/>
                <a:cs typeface="Arial" panose="020B0604020202020204" pitchFamily="34" charset="0"/>
              </a:rPr>
              <a:t>ποθηκεύουμε</a:t>
            </a:r>
            <a:r>
              <a:rPr lang="el-GR" altLang="en-US" sz="1800" b="0" i="0" baseline="0" dirty="0">
                <a:latin typeface="Arial" panose="020B0604020202020204" pitchFamily="34" charset="0"/>
                <a:cs typeface="Arial" panose="020B0604020202020204" pitchFamily="34" charset="0"/>
              </a:rPr>
              <a:t> το πρόγραμμα των πέντε γραμμών στη μνήμη ξεκινώντας από τη θέση (00)</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και φτάνοντας μέχρι τη θέση (04)</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a:t>
            </a:r>
            <a:r>
              <a:rPr lang="en-US" altLang="en-US" sz="1800" b="0" i="0" baseline="0" dirty="0">
                <a:latin typeface="Arial" panose="020B0604020202020204" pitchFamily="34" charset="0"/>
                <a:cs typeface="Arial" panose="020B0604020202020204" pitchFamily="34" charset="0"/>
              </a:rPr>
              <a:t>A</a:t>
            </a:r>
            <a:r>
              <a:rPr lang="el-GR" altLang="en-US" sz="1800" b="0" i="0" baseline="0" dirty="0" err="1">
                <a:latin typeface="Arial" panose="020B0604020202020204" pitchFamily="34" charset="0"/>
                <a:cs typeface="Arial" panose="020B0604020202020204" pitchFamily="34" charset="0"/>
              </a:rPr>
              <a:t>ποθηκεύουμε</a:t>
            </a:r>
            <a:r>
              <a:rPr lang="el-GR" altLang="en-US" sz="1800" b="0" i="0" baseline="0" dirty="0">
                <a:latin typeface="Arial" panose="020B0604020202020204" pitchFamily="34" charset="0"/>
                <a:cs typeface="Arial" panose="020B0604020202020204" pitchFamily="34" charset="0"/>
              </a:rPr>
              <a:t> τα δεδομένα στις θέσεις μνήμης (40)</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(41)</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και (42)</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a:t>
            </a:r>
          </a:p>
        </p:txBody>
      </p:sp>
      <p:sp>
        <p:nvSpPr>
          <p:cNvPr id="23" name="Rectangle 7">
            <a:extLst>
              <a:ext uri="{FF2B5EF4-FFF2-40B4-BE49-F238E27FC236}">
                <a16:creationId xmlns:a16="http://schemas.microsoft.com/office/drawing/2014/main" id="{81100B1F-2A90-3B45-8867-84AC34662344}"/>
              </a:ext>
            </a:extLst>
          </p:cNvPr>
          <p:cNvSpPr>
            <a:spLocks noChangeArrowheads="1"/>
          </p:cNvSpPr>
          <p:nvPr/>
        </p:nvSpPr>
        <p:spPr bwMode="auto">
          <a:xfrm>
            <a:off x="152400" y="2852936"/>
            <a:ext cx="5791944" cy="31393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1800" b="0" i="0" baseline="0" dirty="0">
                <a:latin typeface="Arial" panose="020B0604020202020204" pitchFamily="34" charset="0"/>
                <a:cs typeface="Arial" panose="020B0604020202020204" pitchFamily="34" charset="0"/>
              </a:rPr>
              <a:t>Ο υπολογιστής μας χρησιμοποιεί έναν κύκλο ανά εντολή </a:t>
            </a:r>
            <a:r>
              <a:rPr lang="el-GR" altLang="en-US" sz="1800" b="0" i="0" baseline="0" dirty="0" err="1">
                <a:latin typeface="Arial" panose="020B0604020202020204" pitchFamily="34" charset="0"/>
                <a:cs typeface="Arial" panose="020B0604020202020204" pitchFamily="34" charset="0"/>
              </a:rPr>
              <a:t>ξεκιν</a:t>
            </a:r>
            <a:r>
              <a:rPr lang="en-US" altLang="en-US" sz="1800" b="0" i="0" baseline="0" dirty="0" err="1">
                <a:latin typeface="Arial" panose="020B0604020202020204" pitchFamily="34" charset="0"/>
                <a:cs typeface="Arial" panose="020B0604020202020204" pitchFamily="34" charset="0"/>
              </a:rPr>
              <a:t>ώ</a:t>
            </a:r>
            <a:r>
              <a:rPr lang="el-GR" altLang="en-US" sz="1800" b="0" i="0" baseline="0" dirty="0">
                <a:latin typeface="Arial" panose="020B0604020202020204" pitchFamily="34" charset="0"/>
                <a:cs typeface="Arial" panose="020B0604020202020204" pitchFamily="34" charset="0"/>
              </a:rPr>
              <a:t>ντας από </a:t>
            </a:r>
            <a:r>
              <a:rPr lang="en-US" altLang="en-US" sz="1800" b="0" i="0" baseline="0" dirty="0">
                <a:latin typeface="Arial" panose="020B0604020202020204" pitchFamily="34" charset="0"/>
                <a:cs typeface="Arial" panose="020B0604020202020204" pitchFamily="34" charset="0"/>
              </a:rPr>
              <a:t>PC=00</a:t>
            </a:r>
            <a:r>
              <a:rPr lang="el-GR" altLang="en-US" sz="1800" b="0" i="0" baseline="0" dirty="0">
                <a:latin typeface="Arial" panose="020B0604020202020204" pitchFamily="34" charset="0"/>
                <a:cs typeface="Arial" panose="020B0604020202020204" pitchFamily="34" charset="0"/>
              </a:rPr>
              <a:t>. Επομένως, για ένα μικρό πρόγραμμα με πέντε εντολές χρειαζόμαστε πέντε κύκλους. Γνωρίζουμε επίσης πως κάθε κύκλος κανονικά αποτελείται από τρία βήματα: ανάκληση, αποκωδικοποίηση, και εκτέλεση.  </a:t>
            </a:r>
          </a:p>
          <a:p>
            <a:pPr algn="just"/>
            <a:endParaRPr lang="el-GR" altLang="en-US" sz="1800" b="0" i="0" baseline="0" dirty="0">
              <a:latin typeface="Arial" panose="020B0604020202020204" pitchFamily="34" charset="0"/>
              <a:cs typeface="Arial" panose="020B0604020202020204" pitchFamily="34" charset="0"/>
            </a:endParaRPr>
          </a:p>
          <a:p>
            <a:pPr algn="just"/>
            <a:r>
              <a:rPr lang="el-GR" altLang="en-US" sz="1800" b="0" i="0" baseline="0" dirty="0">
                <a:latin typeface="Arial" panose="020B0604020202020204" pitchFamily="34" charset="0"/>
                <a:cs typeface="Arial" panose="020B0604020202020204" pitchFamily="34" charset="0"/>
              </a:rPr>
              <a:t>Προς το παρόν, ας υποθέσουμε ότι θέλουμε να εκτελέσουμε την πρόσθεση 161 + 254 = 415. Στη μνήμη, οι αριθμοί εμφανίζονται σε </a:t>
            </a:r>
            <a:r>
              <a:rPr lang="el-GR" altLang="en-US" sz="1800" b="0" i="0" baseline="0" dirty="0" err="1">
                <a:latin typeface="Arial" panose="020B0604020202020204" pitchFamily="34" charset="0"/>
                <a:cs typeface="Arial" panose="020B0604020202020204" pitchFamily="34" charset="0"/>
              </a:rPr>
              <a:t>δεκαεξαδική</a:t>
            </a:r>
            <a:r>
              <a:rPr lang="el-GR" altLang="en-US" sz="1800" b="0" i="0" baseline="0" dirty="0">
                <a:latin typeface="Arial" panose="020B0604020202020204" pitchFamily="34" charset="0"/>
                <a:cs typeface="Arial" panose="020B0604020202020204" pitchFamily="34" charset="0"/>
              </a:rPr>
              <a:t> μορφή, δηλαδή (00A1)</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(00FE)</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και (019F)</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F3A572AF-B7D6-1949-B1E9-BC2D0F95FA9A}"/>
              </a:ext>
            </a:extLst>
          </p:cNvPr>
          <p:cNvPicPr>
            <a:picLocks noChangeAspect="1"/>
          </p:cNvPicPr>
          <p:nvPr/>
        </p:nvPicPr>
        <p:blipFill>
          <a:blip r:embed="rId3"/>
          <a:stretch>
            <a:fillRect/>
          </a:stretch>
        </p:blipFill>
        <p:spPr>
          <a:xfrm>
            <a:off x="6942929" y="2030419"/>
            <a:ext cx="2048671" cy="4086617"/>
          </a:xfrm>
          <a:prstGeom prst="rect">
            <a:avLst/>
          </a:prstGeom>
        </p:spPr>
      </p:pic>
      <p:pic>
        <p:nvPicPr>
          <p:cNvPr id="4" name="Picture 3">
            <a:extLst>
              <a:ext uri="{FF2B5EF4-FFF2-40B4-BE49-F238E27FC236}">
                <a16:creationId xmlns:a16="http://schemas.microsoft.com/office/drawing/2014/main" id="{1A214A63-867D-4042-A804-87DA707C6D5E}"/>
              </a:ext>
            </a:extLst>
          </p:cNvPr>
          <p:cNvPicPr>
            <a:picLocks noChangeAspect="1"/>
          </p:cNvPicPr>
          <p:nvPr/>
        </p:nvPicPr>
        <p:blipFill>
          <a:blip r:embed="rId4"/>
          <a:stretch>
            <a:fillRect/>
          </a:stretch>
        </p:blipFill>
        <p:spPr>
          <a:xfrm>
            <a:off x="6051161" y="835392"/>
            <a:ext cx="784951" cy="1418949"/>
          </a:xfrm>
          <a:prstGeom prst="rect">
            <a:avLst/>
          </a:prstGeom>
        </p:spPr>
      </p:pic>
      <p:sp>
        <p:nvSpPr>
          <p:cNvPr id="14" name="Bent Arrow 13">
            <a:extLst>
              <a:ext uri="{FF2B5EF4-FFF2-40B4-BE49-F238E27FC236}">
                <a16:creationId xmlns:a16="http://schemas.microsoft.com/office/drawing/2014/main" id="{FDA193D8-140E-6644-A394-D9A12A13DA7F}"/>
              </a:ext>
            </a:extLst>
          </p:cNvPr>
          <p:cNvSpPr/>
          <p:nvPr/>
        </p:nvSpPr>
        <p:spPr>
          <a:xfrm rot="16200000" flipH="1" flipV="1">
            <a:off x="7079662" y="1089062"/>
            <a:ext cx="509888" cy="9969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solidFill>
                <a:schemeClr val="tx1"/>
              </a:solidFill>
            </a:endParaRPr>
          </a:p>
        </p:txBody>
      </p:sp>
    </p:spTree>
    <p:extLst>
      <p:ext uri="{BB962C8B-B14F-4D97-AF65-F5344CB8AC3E}">
        <p14:creationId xmlns:p14="http://schemas.microsoft.com/office/powerpoint/2010/main" val="2336442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5">
            <a:extLst>
              <a:ext uri="{FF2B5EF4-FFF2-40B4-BE49-F238E27FC236}">
                <a16:creationId xmlns:a16="http://schemas.microsoft.com/office/drawing/2014/main" id="{9368EFA1-F115-3D4C-A795-5C0101A4F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1553451"/>
            <a:ext cx="7413625" cy="504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14397042-A0B3-EA46-B3E9-800526CEED49}"/>
              </a:ext>
            </a:extLst>
          </p:cNvPr>
          <p:cNvSpPr txBox="1">
            <a:spLocks noChangeArrowheads="1"/>
          </p:cNvSpPr>
          <p:nvPr/>
        </p:nvSpPr>
        <p:spPr>
          <a:xfrm>
            <a:off x="395286" y="0"/>
            <a:ext cx="6985026"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1: </a:t>
            </a:r>
            <a:r>
              <a:rPr lang="en-US" sz="3600" b="1" dirty="0">
                <a:solidFill>
                  <a:srgbClr val="000000"/>
                </a:solidFill>
                <a:latin typeface="Arial" panose="020B0604020202020204" pitchFamily="34" charset="0"/>
                <a:cs typeface="Arial" panose="020B0604020202020204" pitchFamily="34" charset="0"/>
              </a:rPr>
              <a:t>Load M</a:t>
            </a:r>
            <a:r>
              <a:rPr lang="en-US" sz="3600" b="1" baseline="-25000" dirty="0">
                <a:solidFill>
                  <a:srgbClr val="000000"/>
                </a:solidFill>
                <a:latin typeface="Arial" panose="020B0604020202020204" pitchFamily="34" charset="0"/>
                <a:cs typeface="Arial" panose="020B0604020202020204" pitchFamily="34" charset="0"/>
              </a:rPr>
              <a:t>40</a:t>
            </a:r>
            <a:r>
              <a:rPr lang="en-US" sz="3600" b="1" dirty="0">
                <a:solidFill>
                  <a:srgbClr val="000000"/>
                </a:solidFill>
                <a:latin typeface="Arial" panose="020B0604020202020204" pitchFamily="34" charset="0"/>
                <a:cs typeface="Arial" panose="020B0604020202020204" pitchFamily="34" charset="0"/>
              </a:rPr>
              <a:t> </a:t>
            </a:r>
            <a:r>
              <a:rPr lang="el-GR" sz="3600" b="1" dirty="0">
                <a:solidFill>
                  <a:srgbClr val="000000"/>
                </a:solidFill>
                <a:latin typeface="Arial" panose="020B0604020202020204" pitchFamily="34" charset="0"/>
                <a:cs typeface="Arial" panose="020B0604020202020204" pitchFamily="34" charset="0"/>
              </a:rPr>
              <a:t>στο </a:t>
            </a:r>
            <a:r>
              <a:rPr lang="en-US" sz="3600" b="1" dirty="0">
                <a:solidFill>
                  <a:srgbClr val="000000"/>
                </a:solidFill>
                <a:latin typeface="Arial" panose="020B0604020202020204" pitchFamily="34" charset="0"/>
                <a:cs typeface="Arial" panose="020B0604020202020204" pitchFamily="34" charset="0"/>
              </a:rPr>
              <a:t>R</a:t>
            </a:r>
            <a:r>
              <a:rPr lang="en-US" sz="3600" b="1" baseline="-25000" dirty="0">
                <a:solidFill>
                  <a:srgbClr val="000000"/>
                </a:solidFill>
                <a:latin typeface="Arial" panose="020B0604020202020204" pitchFamily="34" charset="0"/>
                <a:cs typeface="Arial" panose="020B0604020202020204" pitchFamily="34" charset="0"/>
              </a:rPr>
              <a:t>0</a:t>
            </a:r>
            <a:r>
              <a:rPr lang="el-GR" sz="3600" b="1" dirty="0">
                <a:solidFill>
                  <a:srgbClr val="000000"/>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EFA0E4C8-A9FB-6C42-A0C1-3945156EBCC2}"/>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graphicFrame>
        <p:nvGraphicFramePr>
          <p:cNvPr id="9" name="Πίνακας 4">
            <a:extLst>
              <a:ext uri="{FF2B5EF4-FFF2-40B4-BE49-F238E27FC236}">
                <a16:creationId xmlns:a16="http://schemas.microsoft.com/office/drawing/2014/main" id="{59635E6F-78AA-D644-8928-1B5CD98E7CEA}"/>
              </a:ext>
            </a:extLst>
          </p:cNvPr>
          <p:cNvGraphicFramePr>
            <a:graphicFrameLocks noGrp="1"/>
          </p:cNvGraphicFramePr>
          <p:nvPr>
            <p:extLst>
              <p:ext uri="{D42A27DB-BD31-4B8C-83A1-F6EECF244321}">
                <p14:modId xmlns:p14="http://schemas.microsoft.com/office/powerpoint/2010/main" val="430947571"/>
              </p:ext>
            </p:extLst>
          </p:nvPr>
        </p:nvGraphicFramePr>
        <p:xfrm>
          <a:off x="1092819" y="819476"/>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3078162">
                  <a:extLst>
                    <a:ext uri="{9D8B030D-6E8A-4147-A177-3AD203B41FA5}">
                      <a16:colId xmlns:a16="http://schemas.microsoft.com/office/drawing/2014/main" val="20003"/>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a:t>
                      </a:r>
                      <a:r>
                        <a:rPr kumimoji="0" lang="el-GR" sz="1800" b="1" i="0" u="none" strike="noStrike" cap="none" normalizeH="0" baseline="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040)</a:t>
                      </a:r>
                      <a:r>
                        <a:rPr kumimoji="0" lang="el-GR" sz="1800" b="0" i="0" u="none" strike="noStrike" cap="none" normalizeH="0" baseline="-25000" dirty="0">
                          <a:ln>
                            <a:noFill/>
                          </a:ln>
                          <a:solidFill>
                            <a:schemeClr val="tx1"/>
                          </a:solidFill>
                          <a:effectLst/>
                          <a:latin typeface="Calibri" pitchFamily="34" charset="0"/>
                          <a:cs typeface="Times New Roman" pitchFamily="18" charset="0"/>
                        </a:rPr>
                        <a:t>16</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LOAD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0: R</a:t>
                      </a:r>
                      <a:r>
                        <a:rPr kumimoji="0" lang="el-GR" sz="1800" b="0" i="0" u="none" strike="noStrike" cap="none" normalizeH="0" baseline="-2500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40: M</a:t>
                      </a:r>
                      <a:r>
                        <a:rPr kumimoji="0" lang="el-GR" sz="1800" b="0" i="0" u="none" strike="noStrike" cap="none" normalizeH="0" baseline="-25000" dirty="0">
                          <a:ln>
                            <a:noFill/>
                          </a:ln>
                          <a:solidFill>
                            <a:schemeClr val="tx1"/>
                          </a:solidFill>
                          <a:effectLst/>
                          <a:latin typeface="Calibri" pitchFamily="34" charset="0"/>
                          <a:cs typeface="Times New Roman" pitchFamily="18" charset="0"/>
                        </a:rPr>
                        <a:t>40</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140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C58518DB-8E6C-EF43-935A-887C2BD01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3451"/>
            <a:ext cx="7394575" cy="530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Πίνακας 4">
            <a:extLst>
              <a:ext uri="{FF2B5EF4-FFF2-40B4-BE49-F238E27FC236}">
                <a16:creationId xmlns:a16="http://schemas.microsoft.com/office/drawing/2014/main" id="{CC1A8DBE-880A-5E4A-ACA4-8F879708FE21}"/>
              </a:ext>
            </a:extLst>
          </p:cNvPr>
          <p:cNvGraphicFramePr>
            <a:graphicFrameLocks noGrp="1"/>
          </p:cNvGraphicFramePr>
          <p:nvPr/>
        </p:nvGraphicFramePr>
        <p:xfrm>
          <a:off x="1093787" y="838504"/>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3078162">
                  <a:extLst>
                    <a:ext uri="{9D8B030D-6E8A-4147-A177-3AD203B41FA5}">
                      <a16:colId xmlns:a16="http://schemas.microsoft.com/office/drawing/2014/main" val="20003"/>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a:t>
                      </a:r>
                      <a:r>
                        <a:rPr kumimoji="0" lang="el-GR" sz="1800" b="1" i="0" u="none" strike="noStrike" cap="none" normalizeH="0" baseline="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141)</a:t>
                      </a:r>
                      <a:r>
                        <a:rPr kumimoji="0" lang="el-GR" sz="1800" b="0" i="0" u="none" strike="noStrike" cap="none" normalizeH="0" baseline="-25000" dirty="0">
                          <a:ln>
                            <a:noFill/>
                          </a:ln>
                          <a:solidFill>
                            <a:schemeClr val="tx1"/>
                          </a:solidFill>
                          <a:effectLst/>
                          <a:latin typeface="Calibri" pitchFamily="34" charset="0"/>
                          <a:cs typeface="Times New Roman" pitchFamily="18" charset="0"/>
                        </a:rPr>
                        <a:t>16</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LOAD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1: R</a:t>
                      </a:r>
                      <a:r>
                        <a:rPr kumimoji="0" lang="el-GR" sz="1800" b="0" i="0" u="none" strike="noStrike" cap="none" normalizeH="0" baseline="-2500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41: M</a:t>
                      </a:r>
                      <a:r>
                        <a:rPr kumimoji="0" lang="el-GR" sz="1800" b="0" i="0" u="none" strike="noStrike" cap="none" normalizeH="0" baseline="-25000" dirty="0">
                          <a:ln>
                            <a:noFill/>
                          </a:ln>
                          <a:solidFill>
                            <a:schemeClr val="tx1"/>
                          </a:solidFill>
                          <a:effectLst/>
                          <a:latin typeface="Calibri" pitchFamily="34" charset="0"/>
                          <a:cs typeface="Times New Roman" pitchFamily="18" charset="0"/>
                        </a:rPr>
                        <a:t>41</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2">
            <a:extLst>
              <a:ext uri="{FF2B5EF4-FFF2-40B4-BE49-F238E27FC236}">
                <a16:creationId xmlns:a16="http://schemas.microsoft.com/office/drawing/2014/main" id="{14397042-A0B3-EA46-B3E9-800526CEED49}"/>
              </a:ext>
            </a:extLst>
          </p:cNvPr>
          <p:cNvSpPr txBox="1">
            <a:spLocks noChangeArrowheads="1"/>
          </p:cNvSpPr>
          <p:nvPr/>
        </p:nvSpPr>
        <p:spPr>
          <a:xfrm>
            <a:off x="395286" y="0"/>
            <a:ext cx="6985026"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a:t>
            </a:r>
            <a:r>
              <a:rPr lang="en-US" sz="3600" b="1" dirty="0">
                <a:solidFill>
                  <a:srgbClr val="000000"/>
                </a:solidFill>
                <a:latin typeface="Arial" panose="020B0604020202020204" pitchFamily="34" charset="0"/>
                <a:cs typeface="Arial" panose="020B0604020202020204" pitchFamily="34" charset="0"/>
              </a:rPr>
              <a:t>2</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Load M</a:t>
            </a:r>
            <a:r>
              <a:rPr lang="en-US" sz="3600" b="1" baseline="-25000" dirty="0">
                <a:solidFill>
                  <a:srgbClr val="000000"/>
                </a:solidFill>
                <a:latin typeface="Arial" panose="020B0604020202020204" pitchFamily="34" charset="0"/>
                <a:cs typeface="Arial" panose="020B0604020202020204" pitchFamily="34" charset="0"/>
              </a:rPr>
              <a:t>41</a:t>
            </a:r>
            <a:r>
              <a:rPr lang="en-US" sz="3600" b="1" dirty="0">
                <a:solidFill>
                  <a:srgbClr val="000000"/>
                </a:solidFill>
                <a:latin typeface="Arial" panose="020B0604020202020204" pitchFamily="34" charset="0"/>
                <a:cs typeface="Arial" panose="020B0604020202020204" pitchFamily="34" charset="0"/>
              </a:rPr>
              <a:t> </a:t>
            </a:r>
            <a:r>
              <a:rPr lang="el-GR" sz="3600" b="1" dirty="0">
                <a:solidFill>
                  <a:srgbClr val="000000"/>
                </a:solidFill>
                <a:latin typeface="Arial" panose="020B0604020202020204" pitchFamily="34" charset="0"/>
                <a:cs typeface="Arial" panose="020B0604020202020204" pitchFamily="34" charset="0"/>
              </a:rPr>
              <a:t>στο </a:t>
            </a:r>
            <a:r>
              <a:rPr lang="en-US" sz="3600" b="1" dirty="0">
                <a:solidFill>
                  <a:srgbClr val="000000"/>
                </a:solidFill>
                <a:latin typeface="Arial" panose="020B0604020202020204" pitchFamily="34" charset="0"/>
                <a:cs typeface="Arial" panose="020B0604020202020204" pitchFamily="34" charset="0"/>
              </a:rPr>
              <a:t>R</a:t>
            </a:r>
            <a:r>
              <a:rPr lang="en-US" sz="3600" b="1" baseline="-25000" dirty="0">
                <a:solidFill>
                  <a:srgbClr val="000000"/>
                </a:solidFill>
                <a:latin typeface="Arial" panose="020B0604020202020204" pitchFamily="34" charset="0"/>
                <a:cs typeface="Arial" panose="020B0604020202020204" pitchFamily="34" charset="0"/>
              </a:rPr>
              <a:t>1</a:t>
            </a:r>
            <a:r>
              <a:rPr lang="el-GR" sz="3600" b="1" dirty="0">
                <a:solidFill>
                  <a:srgbClr val="000000"/>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EFA0E4C8-A9FB-6C42-A0C1-3945156EBCC2}"/>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Tree>
    <p:extLst>
      <p:ext uri="{BB962C8B-B14F-4D97-AF65-F5344CB8AC3E}">
        <p14:creationId xmlns:p14="http://schemas.microsoft.com/office/powerpoint/2010/main" val="74645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ECC7F1-16E0-A549-8E52-52A28AB1A422}"/>
              </a:ext>
            </a:extLst>
          </p:cNvPr>
          <p:cNvSpPr txBox="1">
            <a:spLocks noChangeArrowheads="1"/>
          </p:cNvSpPr>
          <p:nvPr/>
        </p:nvSpPr>
        <p:spPr>
          <a:xfrm>
            <a:off x="395286" y="0"/>
            <a:ext cx="8713218"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a:t>
            </a:r>
            <a:r>
              <a:rPr lang="en-US" sz="3600" b="1" dirty="0">
                <a:solidFill>
                  <a:srgbClr val="000000"/>
                </a:solidFill>
                <a:latin typeface="Arial" panose="020B0604020202020204" pitchFamily="34" charset="0"/>
                <a:cs typeface="Arial" panose="020B0604020202020204" pitchFamily="34" charset="0"/>
              </a:rPr>
              <a:t>3</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ADDI R</a:t>
            </a:r>
            <a:r>
              <a:rPr lang="en-US" sz="3600" b="1" baseline="-25000" dirty="0">
                <a:solidFill>
                  <a:srgbClr val="000000"/>
                </a:solidFill>
                <a:latin typeface="Arial" panose="020B0604020202020204" pitchFamily="34" charset="0"/>
                <a:cs typeface="Arial" panose="020B0604020202020204" pitchFamily="34" charset="0"/>
              </a:rPr>
              <a:t>0</a:t>
            </a:r>
            <a:r>
              <a:rPr lang="el-GR" sz="3600" b="1" dirty="0">
                <a:solidFill>
                  <a:srgbClr val="000000"/>
                </a:solidFill>
                <a:latin typeface="Arial" panose="020B0604020202020204" pitchFamily="34" charset="0"/>
                <a:cs typeface="Arial" panose="020B0604020202020204" pitchFamily="34" charset="0"/>
              </a:rPr>
              <a:t> με</a:t>
            </a:r>
            <a:r>
              <a:rPr lang="en-US" sz="3600" b="1" dirty="0">
                <a:solidFill>
                  <a:srgbClr val="000000"/>
                </a:solidFill>
                <a:latin typeface="Arial" panose="020B0604020202020204" pitchFamily="34" charset="0"/>
                <a:cs typeface="Arial" panose="020B0604020202020204" pitchFamily="34" charset="0"/>
              </a:rPr>
              <a:t> R</a:t>
            </a:r>
            <a:r>
              <a:rPr lang="el-GR" sz="3600" b="1" baseline="-25000" dirty="0">
                <a:solidFill>
                  <a:srgbClr val="000000"/>
                </a:solidFill>
                <a:latin typeface="Arial" panose="020B0604020202020204" pitchFamily="34" charset="0"/>
                <a:cs typeface="Arial" panose="020B0604020202020204" pitchFamily="34" charset="0"/>
              </a:rPr>
              <a:t>1</a:t>
            </a:r>
            <a:r>
              <a:rPr lang="el-GR" sz="3600" b="1" dirty="0">
                <a:solidFill>
                  <a:srgbClr val="000000"/>
                </a:solidFill>
                <a:latin typeface="Arial" panose="020B0604020202020204" pitchFamily="34" charset="0"/>
                <a:cs typeface="Arial" panose="020B0604020202020204" pitchFamily="34" charset="0"/>
              </a:rPr>
              <a:t> και </a:t>
            </a:r>
            <a:r>
              <a:rPr lang="el-GR" sz="3600" b="1" dirty="0">
                <a:solidFill>
                  <a:srgbClr val="000000"/>
                </a:solidFill>
                <a:latin typeface="Arial" panose="020B0604020202020204" pitchFamily="34" charset="0"/>
                <a:cs typeface="Arial" panose="020B0604020202020204" pitchFamily="34" charset="0"/>
                <a:sym typeface="Wingdings" pitchFamily="2" charset="2"/>
              </a:rPr>
              <a:t> </a:t>
            </a:r>
            <a:r>
              <a:rPr lang="en-US" sz="3600" b="1" dirty="0">
                <a:solidFill>
                  <a:srgbClr val="000000"/>
                </a:solidFill>
                <a:latin typeface="Arial" panose="020B0604020202020204" pitchFamily="34" charset="0"/>
                <a:cs typeface="Arial" panose="020B0604020202020204" pitchFamily="34" charset="0"/>
                <a:sym typeface="Wingdings" pitchFamily="2" charset="2"/>
              </a:rPr>
              <a:t>R</a:t>
            </a:r>
            <a:r>
              <a:rPr lang="en-US" sz="3600" b="1" baseline="-25000" dirty="0">
                <a:solidFill>
                  <a:srgbClr val="000000"/>
                </a:solidFill>
                <a:latin typeface="Arial" panose="020B0604020202020204" pitchFamily="34" charset="0"/>
                <a:cs typeface="Arial" panose="020B0604020202020204" pitchFamily="34" charset="0"/>
                <a:sym typeface="Wingdings" pitchFamily="2" charset="2"/>
              </a:rPr>
              <a:t>2</a:t>
            </a:r>
            <a:r>
              <a:rPr lang="el-GR" sz="3600" b="1" dirty="0">
                <a:solidFill>
                  <a:srgbClr val="000000"/>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CF60AFD7-8C58-6F4F-AB4C-D6E727E52968}"/>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7" name="Picture 4">
            <a:extLst>
              <a:ext uri="{FF2B5EF4-FFF2-40B4-BE49-F238E27FC236}">
                <a16:creationId xmlns:a16="http://schemas.microsoft.com/office/drawing/2014/main" id="{36AE0442-492D-6643-899F-B0B2A32B7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70" y="1544567"/>
            <a:ext cx="7359650" cy="532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Πίνακας 4">
            <a:extLst>
              <a:ext uri="{FF2B5EF4-FFF2-40B4-BE49-F238E27FC236}">
                <a16:creationId xmlns:a16="http://schemas.microsoft.com/office/drawing/2014/main" id="{22AA1AD4-158F-5C4B-AE06-D3E4273EE4BF}"/>
              </a:ext>
            </a:extLst>
          </p:cNvPr>
          <p:cNvGraphicFramePr>
            <a:graphicFrameLocks noGrp="1"/>
          </p:cNvGraphicFramePr>
          <p:nvPr>
            <p:extLst>
              <p:ext uri="{D42A27DB-BD31-4B8C-83A1-F6EECF244321}">
                <p14:modId xmlns:p14="http://schemas.microsoft.com/office/powerpoint/2010/main" val="1709291075"/>
              </p:ext>
            </p:extLst>
          </p:nvPr>
        </p:nvGraphicFramePr>
        <p:xfrm>
          <a:off x="1115616" y="836712"/>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1539875">
                  <a:extLst>
                    <a:ext uri="{9D8B030D-6E8A-4147-A177-3AD203B41FA5}">
                      <a16:colId xmlns:a16="http://schemas.microsoft.com/office/drawing/2014/main" val="20003"/>
                    </a:ext>
                  </a:extLst>
                </a:gridCol>
                <a:gridCol w="1538287">
                  <a:extLst>
                    <a:ext uri="{9D8B030D-6E8A-4147-A177-3AD203B41FA5}">
                      <a16:colId xmlns:a16="http://schemas.microsoft.com/office/drawing/2014/main" val="20004"/>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4">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a:t>
                      </a:r>
                      <a:r>
                        <a:rPr kumimoji="0" lang="en-GB" sz="1800" b="1" i="0" u="none" strike="noStrike" cap="none" normalizeH="0" baseline="0">
                          <a:ln>
                            <a:noFill/>
                          </a:ln>
                          <a:solidFill>
                            <a:schemeClr val="tx1"/>
                          </a:solidFill>
                          <a:effectLst/>
                          <a:latin typeface="Calibri" pitchFamily="34" charset="0"/>
                          <a:cs typeface="Times New Roman" pitchFamily="18" charset="0"/>
                        </a:rPr>
                        <a:t>3</a:t>
                      </a:r>
                      <a:r>
                        <a:rPr kumimoji="0" lang="en-GB" sz="1800" b="0" i="0" u="none" strike="noStrike" cap="none" normalizeH="0" baseline="0">
                          <a:ln>
                            <a:noFill/>
                          </a:ln>
                          <a:solidFill>
                            <a:schemeClr val="tx1"/>
                          </a:solidFill>
                          <a:effectLst/>
                          <a:latin typeface="Calibri" pitchFamily="34" charset="0"/>
                          <a:cs typeface="Times New Roman" pitchFamily="18" charset="0"/>
                        </a:rPr>
                        <a:t>201)</a:t>
                      </a:r>
                      <a:r>
                        <a:rPr kumimoji="0" lang="en-GB"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1" i="0" u="none" strike="noStrike" cap="none" normalizeH="0" baseline="0">
                          <a:ln>
                            <a:noFill/>
                          </a:ln>
                          <a:solidFill>
                            <a:schemeClr val="tx1"/>
                          </a:solidFill>
                          <a:effectLst/>
                          <a:latin typeface="Calibri" pitchFamily="34" charset="0"/>
                          <a:cs typeface="Times New Roman" pitchFamily="18" charset="0"/>
                        </a:rPr>
                        <a:t>3</a:t>
                      </a:r>
                      <a:r>
                        <a:rPr kumimoji="0" lang="en-GB" sz="1800" b="0" i="0" u="none" strike="noStrike" cap="none" normalizeH="0" baseline="0">
                          <a:ln>
                            <a:noFill/>
                          </a:ln>
                          <a:solidFill>
                            <a:schemeClr val="tx1"/>
                          </a:solidFill>
                          <a:effectLst/>
                          <a:latin typeface="Calibri" pitchFamily="34" charset="0"/>
                          <a:cs typeface="Times New Roman" pitchFamily="18" charset="0"/>
                        </a:rPr>
                        <a:t>: ADDI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2: R</a:t>
                      </a:r>
                      <a:r>
                        <a:rPr kumimoji="0" lang="en-GB" sz="1800" b="0" i="0" u="none" strike="noStrike" cap="none" normalizeH="0" baseline="-2500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0: R</a:t>
                      </a:r>
                      <a:r>
                        <a:rPr kumimoji="0" lang="en-GB" sz="1800" b="0" i="0" u="none" strike="noStrike" cap="none" normalizeH="0" baseline="-25000">
                          <a:ln>
                            <a:noFill/>
                          </a:ln>
                          <a:solidFill>
                            <a:schemeClr val="tx1"/>
                          </a:solidFill>
                          <a:effectLst/>
                          <a:latin typeface="Calibri" pitchFamily="34" charset="0"/>
                          <a:cs typeface="Times New Roman" pitchFamily="18" charset="0"/>
                        </a:rPr>
                        <a:t>0</a:t>
                      </a:r>
                      <a:r>
                        <a:rPr kumimoji="0" lang="en-GB" sz="1800" b="0" i="0" u="none" strike="noStrike" cap="none" normalizeH="0" baseline="0">
                          <a:ln>
                            <a:noFill/>
                          </a:ln>
                          <a:solidFill>
                            <a:schemeClr val="tx1"/>
                          </a:solidFill>
                          <a:effectLst/>
                          <a:latin typeface="Calibri" pitchFamily="34" charset="0"/>
                          <a:cs typeface="Times New Roman" pitchFamily="18" charset="0"/>
                        </a:rPr>
                        <a:t>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1: R</a:t>
                      </a:r>
                      <a:r>
                        <a:rPr kumimoji="0" lang="en-GB" sz="1800" b="0" i="0" u="none" strike="noStrike" cap="none" normalizeH="0" baseline="-25000" dirty="0">
                          <a:ln>
                            <a:noFill/>
                          </a:ln>
                          <a:solidFill>
                            <a:schemeClr val="tx1"/>
                          </a:solidFill>
                          <a:effectLst/>
                          <a:latin typeface="Calibri" pitchFamily="34" charset="0"/>
                          <a:cs typeface="Times New Roman" pitchFamily="18" charset="0"/>
                        </a:rPr>
                        <a:t>1</a:t>
                      </a:r>
                      <a:r>
                        <a:rPr kumimoji="0" lang="en-GB" sz="1800" b="0" i="0" u="none" strike="noStrike" cap="none" normalizeH="0" baseline="0" dirty="0">
                          <a:ln>
                            <a:noFill/>
                          </a:ln>
                          <a:solidFill>
                            <a:schemeClr val="tx1"/>
                          </a:solidFill>
                          <a:effectLst/>
                          <a:latin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1826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ECC7F1-16E0-A549-8E52-52A28AB1A422}"/>
              </a:ext>
            </a:extLst>
          </p:cNvPr>
          <p:cNvSpPr txBox="1">
            <a:spLocks noChangeArrowheads="1"/>
          </p:cNvSpPr>
          <p:nvPr/>
        </p:nvSpPr>
        <p:spPr>
          <a:xfrm>
            <a:off x="395286" y="0"/>
            <a:ext cx="8713218"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a:t>
            </a:r>
            <a:r>
              <a:rPr lang="en-US" sz="3600" b="1" dirty="0">
                <a:solidFill>
                  <a:srgbClr val="000000"/>
                </a:solidFill>
                <a:latin typeface="Arial" panose="020B0604020202020204" pitchFamily="34" charset="0"/>
                <a:cs typeface="Arial" panose="020B0604020202020204" pitchFamily="34" charset="0"/>
              </a:rPr>
              <a:t>4</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STORE </a:t>
            </a:r>
            <a:r>
              <a:rPr lang="en-US" sz="3600" b="1" dirty="0">
                <a:solidFill>
                  <a:srgbClr val="000000"/>
                </a:solidFill>
                <a:latin typeface="Arial" panose="020B0604020202020204" pitchFamily="34" charset="0"/>
                <a:cs typeface="Arial" panose="020B0604020202020204" pitchFamily="34" charset="0"/>
                <a:sym typeface="Wingdings" pitchFamily="2" charset="2"/>
              </a:rPr>
              <a:t>R</a:t>
            </a:r>
            <a:r>
              <a:rPr lang="en-US" sz="3600" b="1" baseline="-25000" dirty="0">
                <a:solidFill>
                  <a:srgbClr val="000000"/>
                </a:solidFill>
                <a:latin typeface="Arial" panose="020B0604020202020204" pitchFamily="34" charset="0"/>
                <a:cs typeface="Arial" panose="020B0604020202020204" pitchFamily="34" charset="0"/>
                <a:sym typeface="Wingdings" pitchFamily="2" charset="2"/>
              </a:rPr>
              <a:t>2</a:t>
            </a:r>
            <a:r>
              <a:rPr lang="el-GR" sz="3600" b="1" dirty="0">
                <a:solidFill>
                  <a:srgbClr val="000000"/>
                </a:solidFill>
                <a:latin typeface="Arial" panose="020B0604020202020204" pitchFamily="34" charset="0"/>
                <a:cs typeface="Arial" panose="020B0604020202020204" pitchFamily="34" charset="0"/>
              </a:rPr>
              <a:t> στην μνήμη </a:t>
            </a:r>
            <a:r>
              <a:rPr lang="en-US" sz="3600" b="1" dirty="0">
                <a:solidFill>
                  <a:srgbClr val="000000"/>
                </a:solidFill>
                <a:latin typeface="Arial" panose="020B0604020202020204" pitchFamily="34" charset="0"/>
                <a:cs typeface="Arial" panose="020B0604020202020204" pitchFamily="34" charset="0"/>
              </a:rPr>
              <a:t>M</a:t>
            </a:r>
            <a:r>
              <a:rPr lang="en-US" sz="3600" b="1" baseline="-25000" dirty="0">
                <a:solidFill>
                  <a:srgbClr val="000000"/>
                </a:solidFill>
                <a:latin typeface="Arial" panose="020B0604020202020204" pitchFamily="34" charset="0"/>
                <a:cs typeface="Arial" panose="020B0604020202020204" pitchFamily="34" charset="0"/>
              </a:rPr>
              <a:t>42</a:t>
            </a:r>
            <a:endParaRPr lang="en-US" sz="3600" baseline="-250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CF60AFD7-8C58-6F4F-AB4C-D6E727E52968}"/>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10" name="Picture 3">
            <a:extLst>
              <a:ext uri="{FF2B5EF4-FFF2-40B4-BE49-F238E27FC236}">
                <a16:creationId xmlns:a16="http://schemas.microsoft.com/office/drawing/2014/main" id="{67AB75C2-7907-B94A-8DEB-A4791C33B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45" y="1545066"/>
            <a:ext cx="7394575" cy="532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Πίνακας 4">
            <a:extLst>
              <a:ext uri="{FF2B5EF4-FFF2-40B4-BE49-F238E27FC236}">
                <a16:creationId xmlns:a16="http://schemas.microsoft.com/office/drawing/2014/main" id="{39086F82-021F-FA48-83A9-0C6C21C5DF92}"/>
              </a:ext>
            </a:extLst>
          </p:cNvPr>
          <p:cNvGraphicFramePr>
            <a:graphicFrameLocks noGrp="1"/>
          </p:cNvGraphicFramePr>
          <p:nvPr>
            <p:extLst>
              <p:ext uri="{D42A27DB-BD31-4B8C-83A1-F6EECF244321}">
                <p14:modId xmlns:p14="http://schemas.microsoft.com/office/powerpoint/2010/main" val="3679685757"/>
              </p:ext>
            </p:extLst>
          </p:nvPr>
        </p:nvGraphicFramePr>
        <p:xfrm>
          <a:off x="1115616" y="836712"/>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3078163">
                  <a:extLst>
                    <a:ext uri="{9D8B030D-6E8A-4147-A177-3AD203B41FA5}">
                      <a16:colId xmlns:a16="http://schemas.microsoft.com/office/drawing/2014/main" val="20002"/>
                    </a:ext>
                  </a:extLst>
                </a:gridCol>
                <a:gridCol w="1538287">
                  <a:extLst>
                    <a:ext uri="{9D8B030D-6E8A-4147-A177-3AD203B41FA5}">
                      <a16:colId xmlns:a16="http://schemas.microsoft.com/office/drawing/2014/main" val="20004"/>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a:t>
                      </a:r>
                      <a:r>
                        <a:rPr kumimoji="0" lang="en-GB" sz="1800" b="1" i="0" u="none" strike="noStrike" cap="none" normalizeH="0" baseline="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422)</a:t>
                      </a:r>
                      <a:r>
                        <a:rPr kumimoji="0" lang="en-GB"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1" i="0" u="none" strike="noStrike" cap="none" normalizeH="0" baseline="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 STORE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42: M</a:t>
                      </a:r>
                      <a:r>
                        <a:rPr kumimoji="0" lang="en-GB" sz="1800" b="0" i="0" u="none" strike="noStrike" cap="none" normalizeH="0" baseline="-25000" dirty="0">
                          <a:ln>
                            <a:noFill/>
                          </a:ln>
                          <a:solidFill>
                            <a:schemeClr val="tx1"/>
                          </a:solidFill>
                          <a:effectLst/>
                          <a:latin typeface="Calibri" pitchFamily="34" charset="0"/>
                          <a:cs typeface="Times New Roman" pitchFamily="18" charset="0"/>
                        </a:rPr>
                        <a:t>42</a:t>
                      </a:r>
                      <a:r>
                        <a:rPr kumimoji="0" lang="en-GB" sz="1800" b="0" i="0" u="none" strike="noStrike" cap="none" normalizeH="0" baseline="0" dirty="0">
                          <a:ln>
                            <a:noFill/>
                          </a:ln>
                          <a:solidFill>
                            <a:schemeClr val="tx1"/>
                          </a:solidFill>
                          <a:effectLst/>
                          <a:latin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2: R</a:t>
                      </a:r>
                      <a:r>
                        <a:rPr kumimoji="0" lang="en-GB" sz="1800" b="0" i="0" u="none" strike="noStrike" cap="none" normalizeH="0" baseline="-25000" dirty="0">
                          <a:ln>
                            <a:noFill/>
                          </a:ln>
                          <a:solidFill>
                            <a:schemeClr val="tx1"/>
                          </a:solidFill>
                          <a:effectLst/>
                          <a:latin typeface="Calibri" pitchFamily="34" charset="0"/>
                          <a:cs typeface="Times New Roman" pitchFamily="18" charset="0"/>
                        </a:rPr>
                        <a:t>2</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137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Slide Number Placeholder 6"/>
          <p:cNvSpPr>
            <a:spLocks noGrp="1"/>
          </p:cNvSpPr>
          <p:nvPr>
            <p:ph type="sldNum" sz="quarter" idx="12"/>
          </p:nvPr>
        </p:nvSpPr>
        <p:spPr/>
        <p:txBody>
          <a:bodyPr/>
          <a:lstStyle/>
          <a:p>
            <a:pPr>
              <a:defRPr/>
            </a:pPr>
            <a:fld id="{E37B4134-4358-4571-908B-2A6C0EA7F9F6}" type="slidenum">
              <a:rPr lang="en-US" smtClean="0">
                <a:latin typeface="Arial" pitchFamily="34" charset="0"/>
              </a:rPr>
              <a:pPr>
                <a:defRPr/>
              </a:pPr>
              <a:t>3</a:t>
            </a:fld>
            <a:endParaRPr lang="en-US">
              <a:latin typeface="Arial" pitchFamily="34" charset="0"/>
            </a:endParaRPr>
          </a:p>
        </p:txBody>
      </p:sp>
      <p:sp>
        <p:nvSpPr>
          <p:cNvPr id="61442" name="AutoShape 2"/>
          <p:cNvSpPr>
            <a:spLocks noChangeArrowheads="1"/>
          </p:cNvSpPr>
          <p:nvPr/>
        </p:nvSpPr>
        <p:spPr bwMode="auto">
          <a:xfrm>
            <a:off x="1936750" y="3502025"/>
            <a:ext cx="7092950" cy="2519363"/>
          </a:xfrm>
          <a:prstGeom prst="roundRect">
            <a:avLst>
              <a:gd name="adj" fmla="val 16667"/>
            </a:avLst>
          </a:prstGeom>
          <a:solidFill>
            <a:srgbClr val="FF9933">
              <a:alpha val="39999"/>
            </a:srgbClr>
          </a:solidFill>
          <a:ln w="9525">
            <a:solidFill>
              <a:schemeClr val="tx1"/>
            </a:solidFill>
            <a:prstDash val="dash"/>
            <a:round/>
            <a:headEnd/>
            <a:tailEnd/>
          </a:ln>
        </p:spPr>
        <p:txBody>
          <a:bodyPr wrap="none" anchor="ctr"/>
          <a:lstStyle/>
          <a:p>
            <a:endParaRPr lang="el-GR" dirty="0">
              <a:latin typeface="Arial"/>
              <a:cs typeface="Arial"/>
            </a:endParaRPr>
          </a:p>
        </p:txBody>
      </p:sp>
      <p:sp>
        <p:nvSpPr>
          <p:cNvPr id="61443" name="AutoShape 3"/>
          <p:cNvSpPr>
            <a:spLocks noChangeArrowheads="1"/>
          </p:cNvSpPr>
          <p:nvPr/>
        </p:nvSpPr>
        <p:spPr bwMode="auto">
          <a:xfrm>
            <a:off x="395288" y="1216025"/>
            <a:ext cx="7272337" cy="2232025"/>
          </a:xfrm>
          <a:prstGeom prst="roundRect">
            <a:avLst>
              <a:gd name="adj" fmla="val 16667"/>
            </a:avLst>
          </a:prstGeom>
          <a:solidFill>
            <a:srgbClr val="FF5050">
              <a:alpha val="39999"/>
            </a:srgbClr>
          </a:solidFill>
          <a:ln w="9525">
            <a:solidFill>
              <a:schemeClr val="tx1"/>
            </a:solidFill>
            <a:prstDash val="dash"/>
            <a:round/>
            <a:headEnd/>
            <a:tailEnd/>
          </a:ln>
        </p:spPr>
        <p:txBody>
          <a:bodyPr wrap="none" anchor="ctr"/>
          <a:lstStyle/>
          <a:p>
            <a:endParaRPr lang="el-GR"/>
          </a:p>
        </p:txBody>
      </p:sp>
      <p:grpSp>
        <p:nvGrpSpPr>
          <p:cNvPr id="2" name="Organization Chart 6"/>
          <p:cNvGrpSpPr>
            <a:grpSpLocks/>
          </p:cNvGrpSpPr>
          <p:nvPr/>
        </p:nvGrpSpPr>
        <p:grpSpPr bwMode="auto">
          <a:xfrm>
            <a:off x="4427538" y="3592513"/>
            <a:ext cx="4411662" cy="2406650"/>
            <a:chOff x="2660" y="2285"/>
            <a:chExt cx="2779" cy="1516"/>
          </a:xfrm>
        </p:grpSpPr>
        <p:cxnSp>
          <p:nvCxnSpPr>
            <p:cNvPr id="285700" name="_s285700"/>
            <p:cNvCxnSpPr>
              <a:cxnSpLocks noChangeShapeType="1"/>
              <a:stCxn id="5" idx="1"/>
              <a:endCxn id="4" idx="2"/>
            </p:cNvCxnSpPr>
            <p:nvPr/>
          </p:nvCxnSpPr>
          <p:spPr bwMode="auto">
            <a:xfrm rot="10800000">
              <a:off x="4176" y="3345"/>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5701" name="_s285701"/>
            <p:cNvCxnSpPr>
              <a:cxnSpLocks noChangeShapeType="1"/>
              <a:stCxn id="4" idx="1"/>
              <a:endCxn id="3" idx="2"/>
            </p:cNvCxnSpPr>
            <p:nvPr/>
          </p:nvCxnSpPr>
          <p:spPr bwMode="auto">
            <a:xfrm rot="10800000">
              <a:off x="3249" y="2573"/>
              <a:ext cx="130" cy="452"/>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3" name="_s285702"/>
            <p:cNvSpPr>
              <a:spLocks noChangeArrowheads="1"/>
            </p:cNvSpPr>
            <p:nvPr/>
          </p:nvSpPr>
          <p:spPr bwMode="auto">
            <a:xfrm>
              <a:off x="2660" y="2285"/>
              <a:ext cx="1177" cy="288"/>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chemeClr val="tx1"/>
                  </a:solidFill>
                  <a:effectLst/>
                  <a:latin typeface="Arial"/>
                  <a:cs typeface="Arial"/>
                </a:rPr>
                <a:t>Γλώσσα Μηχανής</a:t>
              </a:r>
              <a:endParaRPr kumimoji="0" lang="en-US" sz="1800" b="1" i="0" u="none" strike="noStrike" cap="none" normalizeH="0" baseline="0" dirty="0">
                <a:ln>
                  <a:noFill/>
                </a:ln>
                <a:solidFill>
                  <a:schemeClr val="tx1"/>
                </a:solidFill>
                <a:effectLst/>
                <a:latin typeface="Arial"/>
                <a:cs typeface="Arial"/>
              </a:endParaRPr>
            </a:p>
          </p:txBody>
        </p:sp>
        <p:sp>
          <p:nvSpPr>
            <p:cNvPr id="4" name="_s285703"/>
            <p:cNvSpPr>
              <a:spLocks noChangeArrowheads="1"/>
            </p:cNvSpPr>
            <p:nvPr/>
          </p:nvSpPr>
          <p:spPr bwMode="auto">
            <a:xfrm>
              <a:off x="3379" y="2704"/>
              <a:ext cx="1594" cy="641"/>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tx1"/>
                  </a:solidFill>
                  <a:effectLst/>
                  <a:latin typeface="Arial"/>
                  <a:cs typeface="Arial"/>
                </a:rPr>
                <a:t>Μικρολειτουργίες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tx1"/>
                  </a:solidFill>
                  <a:effectLst/>
                  <a:latin typeface="Arial"/>
                  <a:cs typeface="Arial"/>
                </a:rPr>
                <a:t>&amp;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tx1"/>
                  </a:solidFill>
                  <a:effectLst/>
                  <a:latin typeface="Arial"/>
                  <a:cs typeface="Arial"/>
                </a:rPr>
                <a:t>Μικροπρογραμματισμός</a:t>
              </a:r>
              <a:endParaRPr kumimoji="0" lang="en-US" sz="1800" b="1" i="0" u="none" strike="noStrike" cap="none" normalizeH="0" baseline="0">
                <a:ln>
                  <a:noFill/>
                </a:ln>
                <a:solidFill>
                  <a:schemeClr val="tx1"/>
                </a:solidFill>
                <a:effectLst/>
                <a:latin typeface="Arial"/>
                <a:cs typeface="Arial"/>
              </a:endParaRPr>
            </a:p>
          </p:txBody>
        </p:sp>
        <p:sp>
          <p:nvSpPr>
            <p:cNvPr id="5" name="_s285704"/>
            <p:cNvSpPr>
              <a:spLocks noChangeArrowheads="1"/>
            </p:cNvSpPr>
            <p:nvPr/>
          </p:nvSpPr>
          <p:spPr bwMode="auto">
            <a:xfrm>
              <a:off x="4320" y="3489"/>
              <a:ext cx="1119" cy="288"/>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tx1"/>
                  </a:solidFill>
                  <a:effectLst/>
                  <a:latin typeface="Arial"/>
                  <a:cs typeface="Arial"/>
                </a:rPr>
                <a:t>Ψηφιακή Λογική</a:t>
              </a:r>
              <a:endParaRPr kumimoji="0" lang="en-US" sz="1800" b="1" i="0" u="none" strike="noStrike" cap="none" normalizeH="0" baseline="0">
                <a:ln>
                  <a:noFill/>
                </a:ln>
                <a:solidFill>
                  <a:schemeClr val="tx1"/>
                </a:solidFill>
                <a:effectLst/>
                <a:latin typeface="Arial"/>
                <a:cs typeface="Arial"/>
              </a:endParaRPr>
            </a:p>
          </p:txBody>
        </p:sp>
      </p:grpSp>
      <p:grpSp>
        <p:nvGrpSpPr>
          <p:cNvPr id="6" name="Organization Chart 13"/>
          <p:cNvGrpSpPr>
            <a:grpSpLocks/>
          </p:cNvGrpSpPr>
          <p:nvPr/>
        </p:nvGrpSpPr>
        <p:grpSpPr bwMode="auto">
          <a:xfrm>
            <a:off x="539750" y="1000125"/>
            <a:ext cx="4572000" cy="2376488"/>
            <a:chOff x="268" y="1298"/>
            <a:chExt cx="4918" cy="1302"/>
          </a:xfrm>
        </p:grpSpPr>
        <p:cxnSp>
          <p:nvCxnSpPr>
            <p:cNvPr id="285707" name="_s285707"/>
            <p:cNvCxnSpPr>
              <a:cxnSpLocks noChangeShapeType="1"/>
              <a:stCxn id="9" idx="1"/>
              <a:endCxn id="8" idx="2"/>
            </p:cNvCxnSpPr>
            <p:nvPr/>
          </p:nvCxnSpPr>
          <p:spPr bwMode="auto">
            <a:xfrm rot="10800000">
              <a:off x="3019" y="2171"/>
              <a:ext cx="143" cy="28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5708" name="_s285708"/>
            <p:cNvCxnSpPr>
              <a:cxnSpLocks noChangeShapeType="1"/>
              <a:stCxn id="8" idx="1"/>
              <a:endCxn id="7" idx="2"/>
            </p:cNvCxnSpPr>
            <p:nvPr/>
          </p:nvCxnSpPr>
          <p:spPr bwMode="auto">
            <a:xfrm rot="10800000">
              <a:off x="1581" y="1740"/>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7" name="_s285709"/>
            <p:cNvSpPr>
              <a:spLocks noChangeArrowheads="1"/>
            </p:cNvSpPr>
            <p:nvPr/>
          </p:nvSpPr>
          <p:spPr bwMode="auto">
            <a:xfrm>
              <a:off x="268" y="1298"/>
              <a:ext cx="2627" cy="442"/>
            </a:xfrm>
            <a:prstGeom prst="roundRect">
              <a:avLst>
                <a:gd name="adj" fmla="val 16667"/>
              </a:avLst>
            </a:prstGeom>
            <a:solidFill>
              <a:schemeClr val="accent1"/>
            </a:solidFill>
            <a:ln w="9525">
              <a:solidFill>
                <a:schemeClr val="tx1"/>
              </a:solidFill>
              <a:round/>
              <a:headEnd/>
              <a:tailEnd/>
            </a:ln>
          </p:spPr>
          <p:txBody>
            <a:bodyPr vert="horz" wrap="none" lIns="34181" tIns="17091" rIns="34181" bIns="1709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Arial"/>
                  <a:cs typeface="Arial"/>
                </a:rPr>
                <a:t>Εφαρμογές</a:t>
              </a:r>
              <a:endParaRPr kumimoji="0" lang="en-US" sz="1200" b="1" i="0" u="none" strike="noStrike" cap="none" normalizeH="0" baseline="0" dirty="0">
                <a:ln>
                  <a:noFill/>
                </a:ln>
                <a:solidFill>
                  <a:schemeClr val="tx1"/>
                </a:solidFill>
                <a:effectLst/>
                <a:latin typeface="Arial"/>
                <a:cs typeface="Arial"/>
              </a:endParaRPr>
            </a:p>
          </p:txBody>
        </p:sp>
        <p:sp>
          <p:nvSpPr>
            <p:cNvPr id="8" name="_s285710"/>
            <p:cNvSpPr>
              <a:spLocks noChangeArrowheads="1"/>
            </p:cNvSpPr>
            <p:nvPr/>
          </p:nvSpPr>
          <p:spPr bwMode="auto">
            <a:xfrm>
              <a:off x="1725" y="1884"/>
              <a:ext cx="2589" cy="287"/>
            </a:xfrm>
            <a:prstGeom prst="roundRect">
              <a:avLst>
                <a:gd name="adj" fmla="val 16667"/>
              </a:avLst>
            </a:prstGeom>
            <a:solidFill>
              <a:schemeClr val="accent1"/>
            </a:solidFill>
            <a:ln w="9525">
              <a:solidFill>
                <a:schemeClr val="tx1"/>
              </a:solidFill>
              <a:round/>
              <a:headEnd/>
              <a:tailEnd/>
            </a:ln>
          </p:spPr>
          <p:txBody>
            <a:bodyPr vert="horz" wrap="none" lIns="34181" tIns="17091" rIns="34181" bIns="1709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a:ln>
                    <a:noFill/>
                  </a:ln>
                  <a:solidFill>
                    <a:schemeClr val="tx1"/>
                  </a:solidFill>
                  <a:effectLst/>
                  <a:latin typeface="Arial"/>
                  <a:cs typeface="Arial"/>
                </a:rPr>
                <a:t>Γλώσσες Προγραμματισμού</a:t>
              </a:r>
              <a:endParaRPr kumimoji="0" lang="en-US" sz="1100" b="1" i="0" u="none" strike="noStrike" cap="none" normalizeH="0" baseline="0">
                <a:ln>
                  <a:noFill/>
                </a:ln>
                <a:solidFill>
                  <a:schemeClr val="tx1"/>
                </a:solidFill>
                <a:effectLst/>
                <a:latin typeface="Arial"/>
                <a:cs typeface="Arial"/>
              </a:endParaRPr>
            </a:p>
          </p:txBody>
        </p:sp>
        <p:sp>
          <p:nvSpPr>
            <p:cNvPr id="9" name="_s285711"/>
            <p:cNvSpPr>
              <a:spLocks noChangeArrowheads="1"/>
            </p:cNvSpPr>
            <p:nvPr/>
          </p:nvSpPr>
          <p:spPr bwMode="auto">
            <a:xfrm>
              <a:off x="3163" y="2315"/>
              <a:ext cx="2023" cy="285"/>
            </a:xfrm>
            <a:prstGeom prst="roundRect">
              <a:avLst>
                <a:gd name="adj" fmla="val 16667"/>
              </a:avLst>
            </a:prstGeom>
            <a:solidFill>
              <a:schemeClr val="accent1"/>
            </a:solidFill>
            <a:ln w="9525">
              <a:solidFill>
                <a:schemeClr val="tx1"/>
              </a:solidFill>
              <a:round/>
              <a:headEnd/>
              <a:tailEnd/>
            </a:ln>
          </p:spPr>
          <p:txBody>
            <a:bodyPr vert="horz" wrap="none" lIns="38840" tIns="19420" rIns="38840" bIns="194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a:ln>
                    <a:noFill/>
                  </a:ln>
                  <a:solidFill>
                    <a:schemeClr val="tx1"/>
                  </a:solidFill>
                  <a:effectLst/>
                  <a:latin typeface="Arial"/>
                  <a:cs typeface="Arial"/>
                </a:rPr>
                <a:t>Λειτουργικό Σύστημα</a:t>
              </a:r>
              <a:endParaRPr kumimoji="0" lang="en-US" sz="1100" b="1" i="0" u="none" strike="noStrike" cap="none" normalizeH="0" baseline="0">
                <a:ln>
                  <a:noFill/>
                </a:ln>
                <a:solidFill>
                  <a:schemeClr val="tx1"/>
                </a:solidFill>
                <a:effectLst/>
                <a:latin typeface="Arial"/>
                <a:cs typeface="Arial"/>
              </a:endParaRPr>
            </a:p>
          </p:txBody>
        </p:sp>
      </p:grpSp>
      <p:sp>
        <p:nvSpPr>
          <p:cNvPr id="2067" name="Line 20"/>
          <p:cNvSpPr>
            <a:spLocks noChangeShapeType="1"/>
          </p:cNvSpPr>
          <p:nvPr/>
        </p:nvSpPr>
        <p:spPr bwMode="auto">
          <a:xfrm>
            <a:off x="4211638" y="3376613"/>
            <a:ext cx="0" cy="0"/>
          </a:xfrm>
          <a:prstGeom prst="line">
            <a:avLst/>
          </a:prstGeom>
          <a:noFill/>
          <a:ln w="9525">
            <a:solidFill>
              <a:schemeClr val="tx1"/>
            </a:solidFill>
            <a:round/>
            <a:headEnd/>
            <a:tailEnd/>
          </a:ln>
        </p:spPr>
        <p:txBody>
          <a:bodyPr/>
          <a:lstStyle/>
          <a:p>
            <a:endParaRPr lang="el-GR"/>
          </a:p>
        </p:txBody>
      </p:sp>
      <p:sp>
        <p:nvSpPr>
          <p:cNvPr id="61461" name="Line 21"/>
          <p:cNvSpPr>
            <a:spLocks noChangeShapeType="1"/>
          </p:cNvSpPr>
          <p:nvPr/>
        </p:nvSpPr>
        <p:spPr bwMode="auto">
          <a:xfrm>
            <a:off x="4140200" y="3376613"/>
            <a:ext cx="0" cy="431800"/>
          </a:xfrm>
          <a:prstGeom prst="line">
            <a:avLst/>
          </a:prstGeom>
          <a:noFill/>
          <a:ln w="28575">
            <a:solidFill>
              <a:schemeClr val="tx1"/>
            </a:solidFill>
            <a:round/>
            <a:headEnd/>
            <a:tailEnd/>
          </a:ln>
        </p:spPr>
        <p:txBody>
          <a:bodyPr/>
          <a:lstStyle/>
          <a:p>
            <a:endParaRPr lang="el-GR"/>
          </a:p>
        </p:txBody>
      </p:sp>
      <p:sp>
        <p:nvSpPr>
          <p:cNvPr id="61462" name="Line 22"/>
          <p:cNvSpPr>
            <a:spLocks noChangeShapeType="1"/>
          </p:cNvSpPr>
          <p:nvPr/>
        </p:nvSpPr>
        <p:spPr bwMode="auto">
          <a:xfrm>
            <a:off x="4140200" y="3808413"/>
            <a:ext cx="287338" cy="0"/>
          </a:xfrm>
          <a:prstGeom prst="line">
            <a:avLst/>
          </a:prstGeom>
          <a:noFill/>
          <a:ln w="28575">
            <a:solidFill>
              <a:schemeClr val="tx1"/>
            </a:solidFill>
            <a:round/>
            <a:headEnd/>
            <a:tailEnd/>
          </a:ln>
        </p:spPr>
        <p:txBody>
          <a:bodyPr/>
          <a:lstStyle/>
          <a:p>
            <a:endParaRPr lang="el-GR"/>
          </a:p>
        </p:txBody>
      </p:sp>
      <p:sp>
        <p:nvSpPr>
          <p:cNvPr id="16" name="Rectangle 2"/>
          <p:cNvSpPr txBox="1">
            <a:spLocks noChangeArrowheads="1"/>
          </p:cNvSpPr>
          <p:nvPr/>
        </p:nvSpPr>
        <p:spPr>
          <a:xfrm>
            <a:off x="457200" y="0"/>
            <a:ext cx="8229600" cy="857250"/>
          </a:xfrm>
          <a:prstGeom prst="rect">
            <a:avLst/>
          </a:prstGeom>
        </p:spPr>
        <p:txBody>
          <a:bodyPr/>
          <a:lstStyle/>
          <a:p>
            <a:pPr algn="ctr" eaLnBrk="0" hangingPunct="0">
              <a:defRPr/>
            </a:pPr>
            <a:r>
              <a:rPr lang="el-GR" sz="4400" dirty="0">
                <a:latin typeface="+mj-lt"/>
                <a:ea typeface="+mj-ea"/>
                <a:cs typeface="+mj-cs"/>
              </a:rPr>
              <a:t>Προγραμματισμός σε Η/Υ</a:t>
            </a:r>
            <a:endParaRPr lang="en-US" sz="4400" dirty="0">
              <a:latin typeface="+mj-lt"/>
              <a:ea typeface="+mj-ea"/>
              <a:cs typeface="+mj-cs"/>
            </a:endParaRPr>
          </a:p>
        </p:txBody>
      </p:sp>
      <p:sp>
        <p:nvSpPr>
          <p:cNvPr id="2073" name="Line 4"/>
          <p:cNvSpPr>
            <a:spLocks noChangeShapeType="1"/>
          </p:cNvSpPr>
          <p:nvPr/>
        </p:nvSpPr>
        <p:spPr bwMode="auto">
          <a:xfrm>
            <a:off x="395288" y="714375"/>
            <a:ext cx="8353425" cy="0"/>
          </a:xfrm>
          <a:prstGeom prst="line">
            <a:avLst/>
          </a:prstGeom>
          <a:noFill/>
          <a:ln w="38100">
            <a:solidFill>
              <a:srgbClr val="99FF33"/>
            </a:solidFill>
            <a:round/>
            <a:headEnd/>
            <a:tailEnd/>
          </a:ln>
        </p:spPr>
        <p:txBody>
          <a:bodyPr/>
          <a:lstStyle/>
          <a:p>
            <a:endParaRPr lang="el-GR"/>
          </a:p>
        </p:txBody>
      </p:sp>
      <p:grpSp>
        <p:nvGrpSpPr>
          <p:cNvPr id="20" name="Group 19">
            <a:extLst>
              <a:ext uri="{FF2B5EF4-FFF2-40B4-BE49-F238E27FC236}">
                <a16:creationId xmlns:a16="http://schemas.microsoft.com/office/drawing/2014/main" id="{3F56A57D-DED1-4140-9ECB-6DC02C5D0040}"/>
              </a:ext>
            </a:extLst>
          </p:cNvPr>
          <p:cNvGrpSpPr/>
          <p:nvPr/>
        </p:nvGrpSpPr>
        <p:grpSpPr>
          <a:xfrm>
            <a:off x="2981931" y="621001"/>
            <a:ext cx="1665734" cy="1257063"/>
            <a:chOff x="2981931" y="621001"/>
            <a:chExt cx="1665734" cy="1257063"/>
          </a:xfrm>
        </p:grpSpPr>
        <p:pic>
          <p:nvPicPr>
            <p:cNvPr id="24" name="Picture 6" descr="http://fc03.deviantart.net/fs22/f/2008/022/4/7/Car_GUI_preview_by_upiir.jpg">
              <a:extLst>
                <a:ext uri="{FF2B5EF4-FFF2-40B4-BE49-F238E27FC236}">
                  <a16:creationId xmlns:a16="http://schemas.microsoft.com/office/drawing/2014/main" id="{9B66F4CA-9E45-9643-B9E4-F1E6D5D251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459" y="621001"/>
              <a:ext cx="1378206" cy="125706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CD4E2102-E0FB-3040-85C3-57B2566AD95C}"/>
                </a:ext>
              </a:extLst>
            </p:cNvPr>
            <p:cNvCxnSpPr>
              <a:endCxn id="7" idx="3"/>
            </p:cNvCxnSpPr>
            <p:nvPr/>
          </p:nvCxnSpPr>
          <p:spPr>
            <a:xfrm flipH="1">
              <a:off x="2981931" y="1261808"/>
              <a:ext cx="277399" cy="14170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992A821-0B32-2A4B-86D8-3C72A52F7590}"/>
              </a:ext>
            </a:extLst>
          </p:cNvPr>
          <p:cNvGrpSpPr/>
          <p:nvPr/>
        </p:nvGrpSpPr>
        <p:grpSpPr>
          <a:xfrm>
            <a:off x="4301099" y="872374"/>
            <a:ext cx="2996992" cy="1923214"/>
            <a:chOff x="4301099" y="872374"/>
            <a:chExt cx="2996992" cy="1923214"/>
          </a:xfrm>
        </p:grpSpPr>
        <p:pic>
          <p:nvPicPr>
            <p:cNvPr id="25" name="Picture 4" descr="http://www.mathworks.com/help/matlab/matlab_prog/var_rename2.png">
              <a:extLst>
                <a:ext uri="{FF2B5EF4-FFF2-40B4-BE49-F238E27FC236}">
                  <a16:creationId xmlns:a16="http://schemas.microsoft.com/office/drawing/2014/main" id="{4C1A6E99-962A-AE4D-B978-63560165DD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9" t="460" r="34717" b="8674"/>
            <a:stretch/>
          </p:blipFill>
          <p:spPr bwMode="auto">
            <a:xfrm>
              <a:off x="5040813" y="872374"/>
              <a:ext cx="2257278" cy="192321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98B358AB-FDE9-484A-AD49-F9B9F37EFCF6}"/>
                </a:ext>
              </a:extLst>
            </p:cNvPr>
            <p:cNvCxnSpPr>
              <a:cxnSpLocks/>
              <a:stCxn id="25" idx="1"/>
              <a:endCxn id="8" idx="3"/>
            </p:cNvCxnSpPr>
            <p:nvPr/>
          </p:nvCxnSpPr>
          <p:spPr>
            <a:xfrm flipH="1">
              <a:off x="4301099" y="1833981"/>
              <a:ext cx="739714" cy="497671"/>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43A19C8C-164A-7248-8CCF-6745876F5448}"/>
              </a:ext>
            </a:extLst>
          </p:cNvPr>
          <p:cNvGrpSpPr/>
          <p:nvPr/>
        </p:nvGrpSpPr>
        <p:grpSpPr>
          <a:xfrm>
            <a:off x="1121251" y="3564880"/>
            <a:ext cx="3306287" cy="1687216"/>
            <a:chOff x="1121251" y="3564880"/>
            <a:chExt cx="3306287" cy="1687216"/>
          </a:xfrm>
        </p:grpSpPr>
        <p:pic>
          <p:nvPicPr>
            <p:cNvPr id="10" name="Picture 9">
              <a:extLst>
                <a:ext uri="{FF2B5EF4-FFF2-40B4-BE49-F238E27FC236}">
                  <a16:creationId xmlns:a16="http://schemas.microsoft.com/office/drawing/2014/main" id="{E477D0C4-582A-AD43-AA1E-0F6BE914A5B6}"/>
                </a:ext>
              </a:extLst>
            </p:cNvPr>
            <p:cNvPicPr>
              <a:picLocks noChangeAspect="1"/>
            </p:cNvPicPr>
            <p:nvPr/>
          </p:nvPicPr>
          <p:blipFill>
            <a:blip r:embed="rId5"/>
            <a:stretch>
              <a:fillRect/>
            </a:stretch>
          </p:blipFill>
          <p:spPr>
            <a:xfrm>
              <a:off x="1121251" y="3564880"/>
              <a:ext cx="2208502" cy="1687216"/>
            </a:xfrm>
            <a:prstGeom prst="rect">
              <a:avLst/>
            </a:prstGeom>
          </p:spPr>
        </p:pic>
        <p:cxnSp>
          <p:nvCxnSpPr>
            <p:cNvPr id="32" name="Straight Connector 31">
              <a:extLst>
                <a:ext uri="{FF2B5EF4-FFF2-40B4-BE49-F238E27FC236}">
                  <a16:creationId xmlns:a16="http://schemas.microsoft.com/office/drawing/2014/main" id="{3BA36534-4798-C748-B05D-4519F6172ECE}"/>
                </a:ext>
              </a:extLst>
            </p:cNvPr>
            <p:cNvCxnSpPr>
              <a:cxnSpLocks/>
              <a:stCxn id="3" idx="1"/>
              <a:endCxn id="10" idx="3"/>
            </p:cNvCxnSpPr>
            <p:nvPr/>
          </p:nvCxnSpPr>
          <p:spPr>
            <a:xfrm flipH="1">
              <a:off x="3329753" y="3821113"/>
              <a:ext cx="1097785" cy="587375"/>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C2564002-3F94-E842-A447-D522D8283F4E}"/>
              </a:ext>
            </a:extLst>
          </p:cNvPr>
          <p:cNvGrpSpPr/>
          <p:nvPr/>
        </p:nvGrpSpPr>
        <p:grpSpPr>
          <a:xfrm>
            <a:off x="1490734" y="4766470"/>
            <a:ext cx="4078216" cy="2032741"/>
            <a:chOff x="1490734" y="4766470"/>
            <a:chExt cx="4078216" cy="2032741"/>
          </a:xfrm>
        </p:grpSpPr>
        <p:pic>
          <p:nvPicPr>
            <p:cNvPr id="35" name="Picture 5">
              <a:extLst>
                <a:ext uri="{FF2B5EF4-FFF2-40B4-BE49-F238E27FC236}">
                  <a16:creationId xmlns:a16="http://schemas.microsoft.com/office/drawing/2014/main" id="{F509A8B8-1288-8E44-A0AC-D18A1DFA48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734" y="5424540"/>
              <a:ext cx="3212944" cy="137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a:extLst>
                <a:ext uri="{FF2B5EF4-FFF2-40B4-BE49-F238E27FC236}">
                  <a16:creationId xmlns:a16="http://schemas.microsoft.com/office/drawing/2014/main" id="{1BF67859-C65B-194F-AF62-4648AB8C88EF}"/>
                </a:ext>
              </a:extLst>
            </p:cNvPr>
            <p:cNvCxnSpPr>
              <a:cxnSpLocks/>
              <a:stCxn id="4" idx="1"/>
              <a:endCxn id="35" idx="3"/>
            </p:cNvCxnSpPr>
            <p:nvPr/>
          </p:nvCxnSpPr>
          <p:spPr>
            <a:xfrm flipH="1">
              <a:off x="4703678" y="4766470"/>
              <a:ext cx="865272" cy="1345406"/>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76C3A14-FD4C-944A-B4B4-6F94E53082D0}"/>
              </a:ext>
            </a:extLst>
          </p:cNvPr>
          <p:cNvGrpSpPr/>
          <p:nvPr/>
        </p:nvGrpSpPr>
        <p:grpSpPr>
          <a:xfrm>
            <a:off x="5181785" y="5732463"/>
            <a:ext cx="1923146" cy="989012"/>
            <a:chOff x="5181785" y="5732463"/>
            <a:chExt cx="1923146" cy="989012"/>
          </a:xfrm>
        </p:grpSpPr>
        <p:pic>
          <p:nvPicPr>
            <p:cNvPr id="27" name="Picture 26">
              <a:extLst>
                <a:ext uri="{FF2B5EF4-FFF2-40B4-BE49-F238E27FC236}">
                  <a16:creationId xmlns:a16="http://schemas.microsoft.com/office/drawing/2014/main" id="{CF2BA8F5-1F53-8440-8D71-A381B918FE38}"/>
                </a:ext>
              </a:extLst>
            </p:cNvPr>
            <p:cNvPicPr>
              <a:picLocks noChangeAspect="1"/>
            </p:cNvPicPr>
            <p:nvPr/>
          </p:nvPicPr>
          <p:blipFill>
            <a:blip r:embed="rId7"/>
            <a:stretch>
              <a:fillRect/>
            </a:stretch>
          </p:blipFill>
          <p:spPr>
            <a:xfrm>
              <a:off x="5181785" y="5971702"/>
              <a:ext cx="1923146" cy="749773"/>
            </a:xfrm>
            <a:prstGeom prst="rect">
              <a:avLst/>
            </a:prstGeom>
          </p:spPr>
        </p:pic>
        <p:cxnSp>
          <p:nvCxnSpPr>
            <p:cNvPr id="45" name="Straight Connector 44">
              <a:extLst>
                <a:ext uri="{FF2B5EF4-FFF2-40B4-BE49-F238E27FC236}">
                  <a16:creationId xmlns:a16="http://schemas.microsoft.com/office/drawing/2014/main" id="{E2DE13E7-8F6E-E646-AA80-48F55FE2ADD6}"/>
                </a:ext>
              </a:extLst>
            </p:cNvPr>
            <p:cNvCxnSpPr>
              <a:cxnSpLocks/>
              <a:stCxn id="5" idx="1"/>
              <a:endCxn id="27" idx="0"/>
            </p:cNvCxnSpPr>
            <p:nvPr/>
          </p:nvCxnSpPr>
          <p:spPr>
            <a:xfrm flipH="1">
              <a:off x="6143358" y="5732463"/>
              <a:ext cx="919430" cy="239239"/>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81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ECC7F1-16E0-A549-8E52-52A28AB1A422}"/>
              </a:ext>
            </a:extLst>
          </p:cNvPr>
          <p:cNvSpPr txBox="1">
            <a:spLocks noChangeArrowheads="1"/>
          </p:cNvSpPr>
          <p:nvPr/>
        </p:nvSpPr>
        <p:spPr>
          <a:xfrm>
            <a:off x="395286" y="0"/>
            <a:ext cx="8713218"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a:t>
            </a:r>
            <a:r>
              <a:rPr lang="en-US" sz="3600" b="1" dirty="0">
                <a:solidFill>
                  <a:srgbClr val="000000"/>
                </a:solidFill>
                <a:latin typeface="Arial" panose="020B0604020202020204" pitchFamily="34" charset="0"/>
                <a:cs typeface="Arial" panose="020B0604020202020204" pitchFamily="34" charset="0"/>
              </a:rPr>
              <a:t>5</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HALT</a:t>
            </a:r>
            <a:endParaRPr lang="en-US" sz="3600" baseline="-250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CF60AFD7-8C58-6F4F-AB4C-D6E727E52968}"/>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7" name="Picture 3">
            <a:extLst>
              <a:ext uri="{FF2B5EF4-FFF2-40B4-BE49-F238E27FC236}">
                <a16:creationId xmlns:a16="http://schemas.microsoft.com/office/drawing/2014/main" id="{3AE7F390-F498-B34F-BC42-4D2715A0D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07" y="1564342"/>
            <a:ext cx="7394575" cy="490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Πίνακας 4">
            <a:extLst>
              <a:ext uri="{FF2B5EF4-FFF2-40B4-BE49-F238E27FC236}">
                <a16:creationId xmlns:a16="http://schemas.microsoft.com/office/drawing/2014/main" id="{1BB59B48-1453-0B4F-A47B-7153DF3D2FFD}"/>
              </a:ext>
            </a:extLst>
          </p:cNvPr>
          <p:cNvGraphicFramePr>
            <a:graphicFrameLocks noGrp="1"/>
          </p:cNvGraphicFramePr>
          <p:nvPr>
            <p:extLst>
              <p:ext uri="{D42A27DB-BD31-4B8C-83A1-F6EECF244321}">
                <p14:modId xmlns:p14="http://schemas.microsoft.com/office/powerpoint/2010/main" val="1855634474"/>
              </p:ext>
            </p:extLst>
          </p:nvPr>
        </p:nvGraphicFramePr>
        <p:xfrm>
          <a:off x="1115616" y="836712"/>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1539875">
                  <a:extLst>
                    <a:ext uri="{9D8B030D-6E8A-4147-A177-3AD203B41FA5}">
                      <a16:colId xmlns:a16="http://schemas.microsoft.com/office/drawing/2014/main" val="20003"/>
                    </a:ext>
                  </a:extLst>
                </a:gridCol>
                <a:gridCol w="1538287">
                  <a:extLst>
                    <a:ext uri="{9D8B030D-6E8A-4147-A177-3AD203B41FA5}">
                      <a16:colId xmlns:a16="http://schemas.microsoft.com/office/drawing/2014/main" val="20004"/>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4">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a:t>
                      </a:r>
                      <a:r>
                        <a:rPr kumimoji="0" lang="el-GR" sz="1800" b="1" i="0" u="none" strike="noStrike" cap="none" normalizeH="0" baseline="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000)</a:t>
                      </a:r>
                      <a:r>
                        <a:rPr kumimoji="0" lang="el-GR"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 HALT</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4410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31</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8" name="Rectangle 3">
            <a:extLst>
              <a:ext uri="{FF2B5EF4-FFF2-40B4-BE49-F238E27FC236}">
                <a16:creationId xmlns:a16="http://schemas.microsoft.com/office/drawing/2014/main" id="{6F587ECA-3D8B-F74A-9E41-97D54776503A}"/>
              </a:ext>
            </a:extLst>
          </p:cNvPr>
          <p:cNvSpPr>
            <a:spLocks noChangeArrowheads="1"/>
          </p:cNvSpPr>
          <p:nvPr/>
        </p:nvSpPr>
        <p:spPr bwMode="auto">
          <a:xfrm>
            <a:off x="6731" y="888955"/>
            <a:ext cx="8915400" cy="11387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Ας εξετάσουμε πώς ο απλός υπολογιστής μας προσθέτει δύο ακεραίους Α και B </a:t>
            </a:r>
            <a:r>
              <a:rPr lang="el-GR" altLang="en-US" sz="2200" i="0" baseline="0" dirty="0">
                <a:latin typeface="Arial" panose="020B0604020202020204" pitchFamily="34" charset="0"/>
                <a:cs typeface="Arial" panose="020B0604020202020204" pitchFamily="34" charset="0"/>
              </a:rPr>
              <a:t>από πληκτρολόγιο </a:t>
            </a:r>
            <a:r>
              <a:rPr lang="el-GR" altLang="en-US" sz="2200" b="0" i="0" baseline="0" dirty="0">
                <a:latin typeface="Arial" panose="020B0604020202020204" pitchFamily="34" charset="0"/>
                <a:cs typeface="Arial" panose="020B0604020202020204" pitchFamily="34" charset="0"/>
              </a:rPr>
              <a:t>και δείχνει το αποτέλεσμα C </a:t>
            </a:r>
            <a:r>
              <a:rPr lang="el-GR" altLang="en-US" sz="2200" i="0" baseline="0" dirty="0">
                <a:latin typeface="Arial" panose="020B0604020202020204" pitchFamily="34" charset="0"/>
                <a:cs typeface="Arial" panose="020B0604020202020204" pitchFamily="34" charset="0"/>
              </a:rPr>
              <a:t>στην οθόνη</a:t>
            </a:r>
            <a:r>
              <a:rPr lang="el-GR" altLang="en-US" sz="2200" b="0" i="0" baseline="0" dirty="0">
                <a:latin typeface="Arial" panose="020B0604020202020204" pitchFamily="34" charset="0"/>
                <a:cs typeface="Arial" panose="020B0604020202020204" pitchFamily="34" charset="0"/>
              </a:rPr>
              <a:t>. </a:t>
            </a:r>
          </a:p>
        </p:txBody>
      </p:sp>
      <p:pic>
        <p:nvPicPr>
          <p:cNvPr id="15" name="Picture 4">
            <a:extLst>
              <a:ext uri="{FF2B5EF4-FFF2-40B4-BE49-F238E27FC236}">
                <a16:creationId xmlns:a16="http://schemas.microsoft.com/office/drawing/2014/main" id="{EC2A7719-9A24-BD4F-BE5C-1795504A9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429" y="2062693"/>
            <a:ext cx="6631235" cy="461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B66362DD-893A-4B47-B08D-977E700E3D20}"/>
              </a:ext>
            </a:extLst>
          </p:cNvPr>
          <p:cNvSpPr/>
          <p:nvPr/>
        </p:nvSpPr>
        <p:spPr>
          <a:xfrm>
            <a:off x="1376871" y="5589240"/>
            <a:ext cx="458825" cy="4518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71AF9E0B-D23D-3C4C-A60F-CAC57C0E69F9}"/>
              </a:ext>
            </a:extLst>
          </p:cNvPr>
          <p:cNvSpPr/>
          <p:nvPr/>
        </p:nvSpPr>
        <p:spPr>
          <a:xfrm>
            <a:off x="4860032" y="5523754"/>
            <a:ext cx="458825" cy="4518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2062041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32</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8" name="Rectangle 3">
            <a:extLst>
              <a:ext uri="{FF2B5EF4-FFF2-40B4-BE49-F238E27FC236}">
                <a16:creationId xmlns:a16="http://schemas.microsoft.com/office/drawing/2014/main" id="{6F587ECA-3D8B-F74A-9E41-97D54776503A}"/>
              </a:ext>
            </a:extLst>
          </p:cNvPr>
          <p:cNvSpPr>
            <a:spLocks noChangeArrowheads="1"/>
          </p:cNvSpPr>
          <p:nvPr/>
        </p:nvSpPr>
        <p:spPr bwMode="auto">
          <a:xfrm>
            <a:off x="6731" y="888955"/>
            <a:ext cx="8915400" cy="11079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Ας εξετάσουμε πώς ο απλός υπολογιστής μας προσθέτει δύο ακεραίους Α και B </a:t>
            </a:r>
            <a:r>
              <a:rPr lang="el-GR" altLang="en-US" sz="2200" i="0" baseline="0" dirty="0">
                <a:latin typeface="Arial" panose="020B0604020202020204" pitchFamily="34" charset="0"/>
                <a:cs typeface="Arial" panose="020B0604020202020204" pitchFamily="34" charset="0"/>
              </a:rPr>
              <a:t>από πληκτρολόγιο </a:t>
            </a:r>
            <a:r>
              <a:rPr lang="el-GR" altLang="en-US" sz="2200" b="0" i="0" baseline="0" dirty="0">
                <a:latin typeface="Arial" panose="020B0604020202020204" pitchFamily="34" charset="0"/>
                <a:cs typeface="Arial" panose="020B0604020202020204" pitchFamily="34" charset="0"/>
              </a:rPr>
              <a:t>και δείχνει το αποτέλεσμα C </a:t>
            </a:r>
            <a:r>
              <a:rPr lang="el-GR" altLang="en-US" sz="2200" i="0" baseline="0" dirty="0">
                <a:latin typeface="Arial" panose="020B0604020202020204" pitchFamily="34" charset="0"/>
                <a:cs typeface="Arial" panose="020B0604020202020204" pitchFamily="34" charset="0"/>
              </a:rPr>
              <a:t>στην οθόνη</a:t>
            </a:r>
            <a:r>
              <a:rPr lang="el-GR" altLang="en-US" sz="2200" b="0" i="0" baseline="0" dirty="0">
                <a:latin typeface="Arial" panose="020B0604020202020204" pitchFamily="34" charset="0"/>
                <a:cs typeface="Arial" panose="020B0604020202020204" pitchFamily="34" charset="0"/>
              </a:rPr>
              <a:t>. </a:t>
            </a:r>
          </a:p>
        </p:txBody>
      </p:sp>
      <p:graphicFrame>
        <p:nvGraphicFramePr>
          <p:cNvPr id="10" name="Πίνακας 2">
            <a:extLst>
              <a:ext uri="{FF2B5EF4-FFF2-40B4-BE49-F238E27FC236}">
                <a16:creationId xmlns:a16="http://schemas.microsoft.com/office/drawing/2014/main" id="{B496A38F-7222-A747-8D54-91CC059A8EFF}"/>
              </a:ext>
            </a:extLst>
          </p:cNvPr>
          <p:cNvGraphicFramePr>
            <a:graphicFrameLocks noGrp="1"/>
          </p:cNvGraphicFramePr>
          <p:nvPr>
            <p:extLst>
              <p:ext uri="{D42A27DB-BD31-4B8C-83A1-F6EECF244321}">
                <p14:modId xmlns:p14="http://schemas.microsoft.com/office/powerpoint/2010/main" val="3907632244"/>
              </p:ext>
            </p:extLst>
          </p:nvPr>
        </p:nvGraphicFramePr>
        <p:xfrm>
          <a:off x="21830" y="2212532"/>
          <a:ext cx="7790530" cy="3911600"/>
        </p:xfrm>
        <a:graphic>
          <a:graphicData uri="http://schemas.openxmlformats.org/drawingml/2006/table">
            <a:tbl>
              <a:tblPr/>
              <a:tblGrid>
                <a:gridCol w="7790530">
                  <a:extLst>
                    <a:ext uri="{9D8B030D-6E8A-4147-A177-3AD203B41FA5}">
                      <a16:colId xmlns:a16="http://schemas.microsoft.com/office/drawing/2014/main" val="20000"/>
                    </a:ext>
                  </a:extLst>
                </a:gridCol>
              </a:tblGrid>
              <a:tr h="3048000">
                <a:tc>
                  <a:txBody>
                    <a:bodyPr/>
                    <a:lstStyle/>
                    <a:p>
                      <a:pPr marL="457200" marR="0" lvl="0" indent="-457200" algn="l" defTabSz="914400" rtl="0" eaLnBrk="1" fontAlgn="base" latinLnBrk="0" hangingPunct="1">
                        <a:lnSpc>
                          <a:spcPct val="100000"/>
                        </a:lnSpc>
                        <a:spcBef>
                          <a:spcPts val="100"/>
                        </a:spcBef>
                        <a:spcAft>
                          <a:spcPts val="100"/>
                        </a:spcAft>
                        <a:buClrTx/>
                        <a:buSzTx/>
                        <a:buFontTx/>
                        <a:buAutoNum type="arabicPeriod"/>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LOAD</a:t>
                      </a:r>
                      <a:r>
                        <a:rPr kumimoji="0" lang="el-GR" sz="2000" b="0" i="0" u="none" strike="noStrike" cap="none" normalizeH="0" baseline="0" dirty="0">
                          <a:ln>
                            <a:noFill/>
                          </a:ln>
                          <a:solidFill>
                            <a:schemeClr val="tx1"/>
                          </a:solidFill>
                          <a:effectLst/>
                          <a:latin typeface="Calibri" pitchFamily="34" charset="0"/>
                          <a:cs typeface="Times New Roman" pitchFamily="18" charset="0"/>
                        </a:rPr>
                        <a:t> ενός ακεραίου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1" i="0" u="none" strike="noStrike" cap="none" normalizeH="0" baseline="0" dirty="0">
                          <a:ln>
                            <a:noFill/>
                          </a:ln>
                          <a:solidFill>
                            <a:schemeClr val="tx1"/>
                          </a:solidFill>
                          <a:effectLst/>
                          <a:latin typeface="Calibri" pitchFamily="34" charset="0"/>
                          <a:cs typeface="Times New Roman" pitchFamily="18" charset="0"/>
                        </a:rPr>
                        <a:t>πληκτρολόγιο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FE</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και τοποθέτηση 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endParaRPr kumimoji="0" lang="en-US" sz="2000" b="0" i="0" u="none" strike="noStrike" cap="none" normalizeH="0" baseline="-25000" dirty="0">
                        <a:ln>
                          <a:noFill/>
                        </a:ln>
                        <a:solidFill>
                          <a:schemeClr val="tx1"/>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M</a:t>
                      </a:r>
                      <a:r>
                        <a:rPr kumimoji="0" lang="el-GR" sz="2000" b="1" i="0" u="none" strike="noStrike" cap="none" normalizeH="0" baseline="-25000" dirty="0">
                          <a:ln>
                            <a:noFill/>
                          </a:ln>
                          <a:solidFill>
                            <a:schemeClr val="tx1"/>
                          </a:solidFill>
                          <a:effectLst/>
                          <a:latin typeface="Calibri" pitchFamily="34" charset="0"/>
                          <a:cs typeface="Times New Roman" pitchFamily="18" charset="0"/>
                        </a:rPr>
                        <a:t>40</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LOAD</a:t>
                      </a:r>
                      <a:r>
                        <a:rPr kumimoji="0" lang="el-GR" sz="2000" b="0" i="0" u="none" strike="noStrike" cap="none" normalizeH="0" baseline="0" dirty="0">
                          <a:ln>
                            <a:noFill/>
                          </a:ln>
                          <a:solidFill>
                            <a:schemeClr val="tx1"/>
                          </a:solidFill>
                          <a:effectLst/>
                          <a:latin typeface="Calibri" pitchFamily="34" charset="0"/>
                          <a:cs typeface="Times New Roman" pitchFamily="18" charset="0"/>
                        </a:rPr>
                        <a:t> ενός ακεραίου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1" i="0" u="none" strike="noStrike" cap="none" normalizeH="0" baseline="0" dirty="0">
                          <a:ln>
                            <a:noFill/>
                          </a:ln>
                          <a:solidFill>
                            <a:schemeClr val="tx1"/>
                          </a:solidFill>
                          <a:effectLst/>
                          <a:latin typeface="Calibri" pitchFamily="34" charset="0"/>
                          <a:cs typeface="Times New Roman" pitchFamily="18" charset="0"/>
                        </a:rPr>
                        <a:t>πληκτρολόγιο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FE</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και τοποθέτηση 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M</a:t>
                      </a:r>
                      <a:r>
                        <a:rPr kumimoji="0" lang="el-GR" sz="2000" b="1" i="0" u="none" strike="noStrike" cap="none" normalizeH="0" baseline="-25000" dirty="0">
                          <a:ln>
                            <a:noFill/>
                          </a:ln>
                          <a:solidFill>
                            <a:schemeClr val="tx1"/>
                          </a:solidFill>
                          <a:effectLst/>
                          <a:latin typeface="Calibri" pitchFamily="34" charset="0"/>
                          <a:cs typeface="Times New Roman" pitchFamily="18" charset="0"/>
                        </a:rPr>
                        <a:t>4</a:t>
                      </a:r>
                      <a:r>
                        <a:rPr kumimoji="0" lang="en-US" sz="2000" b="1" i="0" u="none" strike="noStrike" cap="none" normalizeH="0" baseline="-25000" dirty="0">
                          <a:ln>
                            <a:noFill/>
                          </a:ln>
                          <a:solidFill>
                            <a:schemeClr val="tx1"/>
                          </a:solidFill>
                          <a:effectLst/>
                          <a:latin typeface="Calibri" pitchFamily="34" charset="0"/>
                          <a:cs typeface="Times New Roman" pitchFamily="18" charset="0"/>
                        </a:rPr>
                        <a:t>1</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rgbClr val="FFFF00"/>
                          </a:solidFill>
                          <a:effectLst/>
                          <a:latin typeface="Calibri" pitchFamily="34" charset="0"/>
                          <a:cs typeface="Times New Roman" pitchFamily="18" charset="0"/>
                        </a:rPr>
                        <a:t>LOAD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0</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40</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LOAD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1</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41</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ADDI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2</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0</a:t>
                      </a:r>
                      <a:r>
                        <a:rPr kumimoji="0" lang="el-GR" sz="2000" b="0" i="0" u="none" strike="noStrike" cap="none" normalizeH="0" baseline="0" dirty="0">
                          <a:ln>
                            <a:noFill/>
                          </a:ln>
                          <a:solidFill>
                            <a:srgbClr val="FFFF00"/>
                          </a:solidFill>
                          <a:effectLst/>
                          <a:latin typeface="Calibri" pitchFamily="34" charset="0"/>
                          <a:cs typeface="Times New Roman" pitchFamily="18" charset="0"/>
                        </a:rPr>
                        <a:t> </a:t>
                      </a:r>
                      <a:r>
                        <a:rPr kumimoji="0" lang="el-GR" sz="2000" b="1" i="0" u="none" strike="noStrike" cap="none" normalizeH="0" baseline="0" dirty="0">
                          <a:ln>
                            <a:noFill/>
                          </a:ln>
                          <a:solidFill>
                            <a:srgbClr val="FFFF00"/>
                          </a:solidFill>
                          <a:effectLst/>
                          <a:latin typeface="Symbol" pitchFamily="18" charset="2"/>
                          <a:ea typeface="Times New Roman" pitchFamily="18" charset="0"/>
                          <a:cs typeface="Symbol"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 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1</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STORE </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42</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0" i="0" u="none" strike="noStrike" cap="none" normalizeH="0" baseline="-25000" dirty="0">
                          <a:ln>
                            <a:noFill/>
                          </a:ln>
                          <a:solidFill>
                            <a:srgbClr val="FFFF00"/>
                          </a:solidFill>
                          <a:effectLst/>
                          <a:latin typeface="Calibri" pitchFamily="34" charset="0"/>
                          <a:cs typeface="Times New Roman" pitchFamily="18" charset="0"/>
                        </a:rPr>
                        <a:t>2</a:t>
                      </a:r>
                      <a:endParaRPr kumimoji="0" lang="en-US" sz="2000" b="0" i="0" u="none" strike="noStrike" cap="none" normalizeH="0" baseline="-2500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chemeClr val="tx1"/>
                          </a:solidFill>
                          <a:effectLst/>
                          <a:latin typeface="Calibri" pitchFamily="34" charset="0"/>
                          <a:cs typeface="Times New Roman" pitchFamily="18" charset="0"/>
                        </a:rPr>
                        <a:t>LOAD </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R</a:t>
                      </a:r>
                      <a:r>
                        <a:rPr kumimoji="0" lang="en-US" sz="2000" b="0" i="0" u="none" strike="noStrike" cap="none" normalizeH="0" baseline="-25000" dirty="0" err="1">
                          <a:ln>
                            <a:noFill/>
                          </a:ln>
                          <a:solidFill>
                            <a:schemeClr val="tx1"/>
                          </a:solidFill>
                          <a:effectLst/>
                          <a:latin typeface="Calibri" pitchFamily="34" charset="0"/>
                          <a:cs typeface="Times New Roman" pitchFamily="18" charset="0"/>
                        </a:rPr>
                        <a:t>f</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sym typeface="Wingdings 3" pitchFamily="18" charset="2"/>
                        </a:rPr>
                        <a:t></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3" pitchFamily="18"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Μ</a:t>
                      </a:r>
                      <a:r>
                        <a:rPr kumimoji="0" lang="el-GR" sz="2000" b="0" i="0" u="none" strike="noStrike" cap="none" normalizeH="0" baseline="-25000" dirty="0">
                          <a:ln>
                            <a:noFill/>
                          </a:ln>
                          <a:solidFill>
                            <a:schemeClr val="tx1"/>
                          </a:solidFill>
                          <a:effectLst/>
                          <a:latin typeface="Calibri" pitchFamily="34" charset="0"/>
                          <a:cs typeface="Times New Roman" pitchFamily="18" charset="0"/>
                        </a:rPr>
                        <a:t>42</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r>
                        <a:rPr kumimoji="0" lang="el-GR" sz="2000" b="0" i="0" u="none" strike="noStrike" cap="none" normalizeH="0" baseline="0" dirty="0">
                          <a:ln>
                            <a:noFill/>
                          </a:ln>
                          <a:solidFill>
                            <a:schemeClr val="tx1"/>
                          </a:solidFill>
                          <a:effectLst/>
                          <a:latin typeface="Calibri" pitchFamily="34" charset="0"/>
                          <a:cs typeface="Times New Roman" pitchFamily="18" charset="0"/>
                        </a:rPr>
                        <a:t>τοποθέτηση του </a:t>
                      </a:r>
                      <a:r>
                        <a:rPr kumimoji="0" lang="en-US" sz="2000" b="0" i="0" u="none" strike="noStrike" cap="none" normalizeH="0" baseline="0" dirty="0">
                          <a:ln>
                            <a:noFill/>
                          </a:ln>
                          <a:solidFill>
                            <a:schemeClr val="tx1"/>
                          </a:solidFill>
                          <a:effectLst/>
                          <a:latin typeface="Calibri" pitchFamily="34" charset="0"/>
                          <a:cs typeface="Times New Roman" pitchFamily="18" charset="0"/>
                        </a:rPr>
                        <a:t>M</a:t>
                      </a:r>
                      <a:r>
                        <a:rPr kumimoji="0" lang="en-US" sz="2000" b="0" i="0" u="none" strike="noStrike" cap="none" normalizeH="0" baseline="-25000" dirty="0">
                          <a:ln>
                            <a:noFill/>
                          </a:ln>
                          <a:solidFill>
                            <a:schemeClr val="tx1"/>
                          </a:solidFill>
                          <a:effectLst/>
                          <a:latin typeface="Calibri" pitchFamily="34" charset="0"/>
                          <a:cs typeface="Times New Roman" pitchFamily="18" charset="0"/>
                        </a:rPr>
                        <a:t>42</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 για εξαγωγή)</a:t>
                      </a:r>
                      <a:endPar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 </a:t>
                      </a:r>
                      <a:r>
                        <a:rPr kumimoji="0" lang="el-GR" sz="2000" b="0" i="0" u="none" strike="noStrike" cap="none" normalizeH="0" baseline="0" dirty="0">
                          <a:ln>
                            <a:noFill/>
                          </a:ln>
                          <a:solidFill>
                            <a:schemeClr val="tx1"/>
                          </a:solidFill>
                          <a:effectLst/>
                          <a:latin typeface="Calibri" pitchFamily="34" charset="0"/>
                          <a:cs typeface="Times New Roman" pitchFamily="18" charset="0"/>
                        </a:rPr>
                        <a:t>του </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R</a:t>
                      </a:r>
                      <a:r>
                        <a:rPr kumimoji="0" lang="en-US" sz="2000" b="0" i="0" u="none" strike="noStrike" cap="none" normalizeH="0" baseline="-25000" dirty="0" err="1">
                          <a:ln>
                            <a:noFill/>
                          </a:ln>
                          <a:solidFill>
                            <a:schemeClr val="tx1"/>
                          </a:solidFill>
                          <a:effectLst/>
                          <a:latin typeface="Calibri" pitchFamily="34" charset="0"/>
                          <a:cs typeface="Times New Roman" pitchFamily="18" charset="0"/>
                        </a:rPr>
                        <a:t>f</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στην </a:t>
                      </a:r>
                      <a:r>
                        <a:rPr kumimoji="0" lang="el-GR" sz="2000" b="1" i="0" u="none" strike="noStrike" cap="none" normalizeH="0" baseline="0" dirty="0">
                          <a:ln>
                            <a:noFill/>
                          </a:ln>
                          <a:solidFill>
                            <a:schemeClr val="tx1"/>
                          </a:solidFill>
                          <a:effectLst/>
                          <a:latin typeface="Calibri" pitchFamily="34" charset="0"/>
                          <a:cs typeface="Times New Roman" pitchFamily="18" charset="0"/>
                        </a:rPr>
                        <a:t>οθόνη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FF</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r>
                        <a:rPr kumimoji="0" lang="el-GR" sz="2000" b="0" i="0" u="none" strike="noStrike" cap="none" normalizeH="0" baseline="0" dirty="0">
                          <a:ln>
                            <a:noFill/>
                          </a:ln>
                          <a:solidFill>
                            <a:schemeClr val="tx1"/>
                          </a:solidFill>
                          <a:effectLst/>
                          <a:latin typeface="Calibri" pitchFamily="34" charset="0"/>
                          <a:cs typeface="Times New Roman" pitchFamily="18" charset="0"/>
                        </a:rPr>
                        <a:t>εγγραφή του ακεραίου από τη θέση μνήμης 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FF</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rgbClr val="FFFF00"/>
                          </a:solidFill>
                          <a:effectLst/>
                          <a:latin typeface="Calibri" pitchFamily="34" charset="0"/>
                          <a:cs typeface="Times New Roman" pitchFamily="18" charset="0"/>
                        </a:rPr>
                        <a:t>HALT (</a:t>
                      </a:r>
                      <a:r>
                        <a:rPr kumimoji="0" lang="el-GR" sz="2000" b="0" i="0" u="none" strike="noStrike" cap="none" normalizeH="0" baseline="0" dirty="0">
                          <a:ln>
                            <a:noFill/>
                          </a:ln>
                          <a:solidFill>
                            <a:srgbClr val="FFFF00"/>
                          </a:solidFill>
                          <a:effectLst/>
                          <a:latin typeface="Calibri" pitchFamily="34" charset="0"/>
                          <a:cs typeface="Times New Roman" pitchFamily="18" charset="0"/>
                        </a:rPr>
                        <a:t>Διακοπή</a:t>
                      </a:r>
                      <a:r>
                        <a:rPr kumimoji="0" lang="en-US" sz="2000" b="0" i="0" u="none" strike="noStrike" cap="none" normalizeH="0" baseline="0" dirty="0">
                          <a:ln>
                            <a:noFill/>
                          </a:ln>
                          <a:solidFill>
                            <a:srgbClr val="FFFF00"/>
                          </a:solidFill>
                          <a:effectLst/>
                          <a:latin typeface="Calibri" pitchFamily="34" charset="0"/>
                          <a:cs typeface="Times New Roman" pitchFamily="18" charset="0"/>
                        </a:rPr>
                        <a:t>)</a:t>
                      </a:r>
                      <a:endParaRPr kumimoji="0" lang="el-GR" sz="2000" b="0" i="0" u="none" strike="noStrike" cap="none" normalizeH="0" baseline="0" dirty="0">
                        <a:ln>
                          <a:noFill/>
                        </a:ln>
                        <a:solidFill>
                          <a:srgbClr val="FFFF00"/>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FF40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64265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33</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10" name="Picture 9">
            <a:extLst>
              <a:ext uri="{FF2B5EF4-FFF2-40B4-BE49-F238E27FC236}">
                <a16:creationId xmlns:a16="http://schemas.microsoft.com/office/drawing/2014/main" id="{DAA507E7-D0E3-8148-A015-164E57E7F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56407"/>
            <a:ext cx="765175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4E498D8C-82DE-D74D-914C-F0B9341CFD77}"/>
              </a:ext>
            </a:extLst>
          </p:cNvPr>
          <p:cNvGrpSpPr/>
          <p:nvPr/>
        </p:nvGrpSpPr>
        <p:grpSpPr>
          <a:xfrm>
            <a:off x="-34704" y="1464677"/>
            <a:ext cx="3029889" cy="3692515"/>
            <a:chOff x="-34704" y="1441723"/>
            <a:chExt cx="3029889" cy="3692515"/>
          </a:xfrm>
        </p:grpSpPr>
        <p:sp>
          <p:nvSpPr>
            <p:cNvPr id="11" name="Right Arrow 10">
              <a:extLst>
                <a:ext uri="{FF2B5EF4-FFF2-40B4-BE49-F238E27FC236}">
                  <a16:creationId xmlns:a16="http://schemas.microsoft.com/office/drawing/2014/main" id="{2B09D2B9-074D-364E-BC7B-EDD852E77138}"/>
                </a:ext>
              </a:extLst>
            </p:cNvPr>
            <p:cNvSpPr/>
            <p:nvPr/>
          </p:nvSpPr>
          <p:spPr bwMode="auto">
            <a:xfrm rot="17587636">
              <a:off x="1592019" y="3731073"/>
              <a:ext cx="2508913" cy="29741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2" name="TextBox 1">
              <a:extLst>
                <a:ext uri="{FF2B5EF4-FFF2-40B4-BE49-F238E27FC236}">
                  <a16:creationId xmlns:a16="http://schemas.microsoft.com/office/drawing/2014/main" id="{9D4D7E8F-9BE9-4940-A5B8-2F59603D3945}"/>
                </a:ext>
              </a:extLst>
            </p:cNvPr>
            <p:cNvSpPr txBox="1"/>
            <p:nvPr/>
          </p:nvSpPr>
          <p:spPr>
            <a:xfrm>
              <a:off x="-34704" y="1441723"/>
              <a:ext cx="1005403" cy="369332"/>
            </a:xfrm>
            <a:prstGeom prst="rect">
              <a:avLst/>
            </a:prstGeom>
            <a:noFill/>
          </p:spPr>
          <p:txBody>
            <a:bodyPr wrap="none" rtlCol="0">
              <a:spAutoFit/>
            </a:bodyPr>
            <a:lstStyle/>
            <a:p>
              <a:r>
                <a:rPr lang="en-US" dirty="0"/>
                <a:t>1.LOAD</a:t>
              </a:r>
            </a:p>
          </p:txBody>
        </p:sp>
      </p:grpSp>
      <p:grpSp>
        <p:nvGrpSpPr>
          <p:cNvPr id="6" name="Group 5">
            <a:extLst>
              <a:ext uri="{FF2B5EF4-FFF2-40B4-BE49-F238E27FC236}">
                <a16:creationId xmlns:a16="http://schemas.microsoft.com/office/drawing/2014/main" id="{3295B5E1-BC2F-FC4E-B71E-D8C3B37A0C41}"/>
              </a:ext>
            </a:extLst>
          </p:cNvPr>
          <p:cNvGrpSpPr/>
          <p:nvPr/>
        </p:nvGrpSpPr>
        <p:grpSpPr>
          <a:xfrm>
            <a:off x="0" y="1773041"/>
            <a:ext cx="6404231" cy="1121648"/>
            <a:chOff x="0" y="1773041"/>
            <a:chExt cx="6404231" cy="1121648"/>
          </a:xfrm>
        </p:grpSpPr>
        <p:sp>
          <p:nvSpPr>
            <p:cNvPr id="12" name="Right Arrow 11">
              <a:extLst>
                <a:ext uri="{FF2B5EF4-FFF2-40B4-BE49-F238E27FC236}">
                  <a16:creationId xmlns:a16="http://schemas.microsoft.com/office/drawing/2014/main" id="{B71AC75C-7130-A64D-BE06-F717E7F19979}"/>
                </a:ext>
              </a:extLst>
            </p:cNvPr>
            <p:cNvSpPr/>
            <p:nvPr/>
          </p:nvSpPr>
          <p:spPr bwMode="auto">
            <a:xfrm rot="584649">
              <a:off x="4789515" y="2597271"/>
              <a:ext cx="1614716" cy="29741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36" name="TextBox 35">
              <a:extLst>
                <a:ext uri="{FF2B5EF4-FFF2-40B4-BE49-F238E27FC236}">
                  <a16:creationId xmlns:a16="http://schemas.microsoft.com/office/drawing/2014/main" id="{787D3220-8741-7B4F-A687-987F23CECE41}"/>
                </a:ext>
              </a:extLst>
            </p:cNvPr>
            <p:cNvSpPr txBox="1"/>
            <p:nvPr/>
          </p:nvSpPr>
          <p:spPr>
            <a:xfrm>
              <a:off x="0" y="1773041"/>
              <a:ext cx="1167948" cy="369332"/>
            </a:xfrm>
            <a:prstGeom prst="rect">
              <a:avLst/>
            </a:prstGeom>
            <a:noFill/>
          </p:spPr>
          <p:txBody>
            <a:bodyPr wrap="none" rtlCol="0">
              <a:spAutoFit/>
            </a:bodyPr>
            <a:lstStyle/>
            <a:p>
              <a:r>
                <a:rPr lang="en-US" dirty="0"/>
                <a:t>2.STORE</a:t>
              </a:r>
            </a:p>
          </p:txBody>
        </p:sp>
      </p:grpSp>
      <p:grpSp>
        <p:nvGrpSpPr>
          <p:cNvPr id="47" name="Group 46">
            <a:extLst>
              <a:ext uri="{FF2B5EF4-FFF2-40B4-BE49-F238E27FC236}">
                <a16:creationId xmlns:a16="http://schemas.microsoft.com/office/drawing/2014/main" id="{493BE91E-C383-A344-A19A-DE77A88C4809}"/>
              </a:ext>
            </a:extLst>
          </p:cNvPr>
          <p:cNvGrpSpPr/>
          <p:nvPr/>
        </p:nvGrpSpPr>
        <p:grpSpPr>
          <a:xfrm>
            <a:off x="-14121" y="1993663"/>
            <a:ext cx="6594326" cy="1093757"/>
            <a:chOff x="22391" y="1406170"/>
            <a:chExt cx="6594326" cy="1093757"/>
          </a:xfrm>
        </p:grpSpPr>
        <p:sp>
          <p:nvSpPr>
            <p:cNvPr id="14" name="Right Arrow 13">
              <a:extLst>
                <a:ext uri="{FF2B5EF4-FFF2-40B4-BE49-F238E27FC236}">
                  <a16:creationId xmlns:a16="http://schemas.microsoft.com/office/drawing/2014/main" id="{BF19E959-A2C7-F446-AC70-07C7651DF30E}"/>
                </a:ext>
              </a:extLst>
            </p:cNvPr>
            <p:cNvSpPr/>
            <p:nvPr/>
          </p:nvSpPr>
          <p:spPr bwMode="auto">
            <a:xfrm rot="13157721">
              <a:off x="4557871" y="1406170"/>
              <a:ext cx="2058846" cy="29741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37" name="TextBox 36">
              <a:extLst>
                <a:ext uri="{FF2B5EF4-FFF2-40B4-BE49-F238E27FC236}">
                  <a16:creationId xmlns:a16="http://schemas.microsoft.com/office/drawing/2014/main" id="{2D5E5FEE-4E0C-6F41-85F7-4E7E4CC8CF09}"/>
                </a:ext>
              </a:extLst>
            </p:cNvPr>
            <p:cNvSpPr txBox="1"/>
            <p:nvPr/>
          </p:nvSpPr>
          <p:spPr>
            <a:xfrm>
              <a:off x="22391" y="2130595"/>
              <a:ext cx="1005403" cy="369332"/>
            </a:xfrm>
            <a:prstGeom prst="rect">
              <a:avLst/>
            </a:prstGeom>
            <a:noFill/>
          </p:spPr>
          <p:txBody>
            <a:bodyPr wrap="none" rtlCol="0">
              <a:spAutoFit/>
            </a:bodyPr>
            <a:lstStyle/>
            <a:p>
              <a:r>
                <a:rPr lang="en-US" dirty="0"/>
                <a:t>5.LOAD</a:t>
              </a:r>
            </a:p>
          </p:txBody>
        </p:sp>
      </p:grpSp>
      <p:grpSp>
        <p:nvGrpSpPr>
          <p:cNvPr id="48" name="Group 47">
            <a:extLst>
              <a:ext uri="{FF2B5EF4-FFF2-40B4-BE49-F238E27FC236}">
                <a16:creationId xmlns:a16="http://schemas.microsoft.com/office/drawing/2014/main" id="{50F4D423-5E25-B74B-8B6E-CE50B3DC2BBF}"/>
              </a:ext>
            </a:extLst>
          </p:cNvPr>
          <p:cNvGrpSpPr/>
          <p:nvPr/>
        </p:nvGrpSpPr>
        <p:grpSpPr>
          <a:xfrm>
            <a:off x="0" y="2073662"/>
            <a:ext cx="3152481" cy="3083529"/>
            <a:chOff x="0" y="2412332"/>
            <a:chExt cx="3152481" cy="3083529"/>
          </a:xfrm>
        </p:grpSpPr>
        <p:sp>
          <p:nvSpPr>
            <p:cNvPr id="15" name="Right Arrow 14">
              <a:extLst>
                <a:ext uri="{FF2B5EF4-FFF2-40B4-BE49-F238E27FC236}">
                  <a16:creationId xmlns:a16="http://schemas.microsoft.com/office/drawing/2014/main" id="{C28FD0A8-0C86-3146-97EC-4D4F7B424965}"/>
                </a:ext>
              </a:extLst>
            </p:cNvPr>
            <p:cNvSpPr/>
            <p:nvPr/>
          </p:nvSpPr>
          <p:spPr bwMode="auto">
            <a:xfrm rot="17587636">
              <a:off x="1749315" y="4092696"/>
              <a:ext cx="2508913" cy="297418"/>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38" name="TextBox 37">
              <a:extLst>
                <a:ext uri="{FF2B5EF4-FFF2-40B4-BE49-F238E27FC236}">
                  <a16:creationId xmlns:a16="http://schemas.microsoft.com/office/drawing/2014/main" id="{12DBD093-326E-104B-B270-F48DFBF475A9}"/>
                </a:ext>
              </a:extLst>
            </p:cNvPr>
            <p:cNvSpPr txBox="1"/>
            <p:nvPr/>
          </p:nvSpPr>
          <p:spPr>
            <a:xfrm>
              <a:off x="0" y="2412332"/>
              <a:ext cx="1005403" cy="369332"/>
            </a:xfrm>
            <a:prstGeom prst="rect">
              <a:avLst/>
            </a:prstGeom>
            <a:noFill/>
          </p:spPr>
          <p:txBody>
            <a:bodyPr wrap="none" rtlCol="0">
              <a:spAutoFit/>
            </a:bodyPr>
            <a:lstStyle/>
            <a:p>
              <a:r>
                <a:rPr lang="en-US" dirty="0"/>
                <a:t>3.LOAD</a:t>
              </a:r>
            </a:p>
          </p:txBody>
        </p:sp>
      </p:grpSp>
      <p:grpSp>
        <p:nvGrpSpPr>
          <p:cNvPr id="49" name="Group 48">
            <a:extLst>
              <a:ext uri="{FF2B5EF4-FFF2-40B4-BE49-F238E27FC236}">
                <a16:creationId xmlns:a16="http://schemas.microsoft.com/office/drawing/2014/main" id="{E51F6633-88F2-7948-83F2-FF085F950CA7}"/>
              </a:ext>
            </a:extLst>
          </p:cNvPr>
          <p:cNvGrpSpPr/>
          <p:nvPr/>
        </p:nvGrpSpPr>
        <p:grpSpPr>
          <a:xfrm>
            <a:off x="-11950" y="2384830"/>
            <a:ext cx="6389792" cy="657588"/>
            <a:chOff x="0" y="2735484"/>
            <a:chExt cx="6389792" cy="657588"/>
          </a:xfrm>
        </p:grpSpPr>
        <p:sp>
          <p:nvSpPr>
            <p:cNvPr id="16" name="Right Arrow 15">
              <a:extLst>
                <a:ext uri="{FF2B5EF4-FFF2-40B4-BE49-F238E27FC236}">
                  <a16:creationId xmlns:a16="http://schemas.microsoft.com/office/drawing/2014/main" id="{E1ADA677-7FAF-2F4A-B0B9-87B64618763E}"/>
                </a:ext>
              </a:extLst>
            </p:cNvPr>
            <p:cNvSpPr/>
            <p:nvPr/>
          </p:nvSpPr>
          <p:spPr bwMode="auto">
            <a:xfrm rot="1009137">
              <a:off x="4775076" y="3095654"/>
              <a:ext cx="1614716" cy="297418"/>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39" name="TextBox 38">
              <a:extLst>
                <a:ext uri="{FF2B5EF4-FFF2-40B4-BE49-F238E27FC236}">
                  <a16:creationId xmlns:a16="http://schemas.microsoft.com/office/drawing/2014/main" id="{4E098D0F-C0F5-FC48-A27E-63D98D48A479}"/>
                </a:ext>
              </a:extLst>
            </p:cNvPr>
            <p:cNvSpPr txBox="1"/>
            <p:nvPr/>
          </p:nvSpPr>
          <p:spPr>
            <a:xfrm>
              <a:off x="0" y="2735484"/>
              <a:ext cx="1167948" cy="369332"/>
            </a:xfrm>
            <a:prstGeom prst="rect">
              <a:avLst/>
            </a:prstGeom>
            <a:noFill/>
          </p:spPr>
          <p:txBody>
            <a:bodyPr wrap="none" rtlCol="0">
              <a:spAutoFit/>
            </a:bodyPr>
            <a:lstStyle/>
            <a:p>
              <a:r>
                <a:rPr lang="en-US" dirty="0"/>
                <a:t>4.STORE</a:t>
              </a:r>
            </a:p>
          </p:txBody>
        </p:sp>
      </p:grpSp>
      <p:grpSp>
        <p:nvGrpSpPr>
          <p:cNvPr id="50" name="Group 49">
            <a:extLst>
              <a:ext uri="{FF2B5EF4-FFF2-40B4-BE49-F238E27FC236}">
                <a16:creationId xmlns:a16="http://schemas.microsoft.com/office/drawing/2014/main" id="{A059C139-8FE3-CF4A-A44D-F607539E03B7}"/>
              </a:ext>
            </a:extLst>
          </p:cNvPr>
          <p:cNvGrpSpPr/>
          <p:nvPr/>
        </p:nvGrpSpPr>
        <p:grpSpPr>
          <a:xfrm>
            <a:off x="0" y="2277985"/>
            <a:ext cx="6603533" cy="1149983"/>
            <a:chOff x="0" y="2277985"/>
            <a:chExt cx="6603533" cy="1149983"/>
          </a:xfrm>
        </p:grpSpPr>
        <p:sp>
          <p:nvSpPr>
            <p:cNvPr id="17" name="Right Arrow 16">
              <a:extLst>
                <a:ext uri="{FF2B5EF4-FFF2-40B4-BE49-F238E27FC236}">
                  <a16:creationId xmlns:a16="http://schemas.microsoft.com/office/drawing/2014/main" id="{A2AB6078-0E11-6449-91C1-D40D4E5BFF36}"/>
                </a:ext>
              </a:extLst>
            </p:cNvPr>
            <p:cNvSpPr/>
            <p:nvPr/>
          </p:nvSpPr>
          <p:spPr bwMode="auto">
            <a:xfrm rot="13157721">
              <a:off x="4544687" y="2277985"/>
              <a:ext cx="2058846" cy="297418"/>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41" name="TextBox 40">
              <a:extLst>
                <a:ext uri="{FF2B5EF4-FFF2-40B4-BE49-F238E27FC236}">
                  <a16:creationId xmlns:a16="http://schemas.microsoft.com/office/drawing/2014/main" id="{169953D5-BA17-F348-8652-55B0B26BD083}"/>
                </a:ext>
              </a:extLst>
            </p:cNvPr>
            <p:cNvSpPr txBox="1"/>
            <p:nvPr/>
          </p:nvSpPr>
          <p:spPr>
            <a:xfrm>
              <a:off x="0" y="3058636"/>
              <a:ext cx="1005403" cy="369332"/>
            </a:xfrm>
            <a:prstGeom prst="rect">
              <a:avLst/>
            </a:prstGeom>
            <a:noFill/>
          </p:spPr>
          <p:txBody>
            <a:bodyPr wrap="none" rtlCol="0">
              <a:spAutoFit/>
            </a:bodyPr>
            <a:lstStyle/>
            <a:p>
              <a:r>
                <a:rPr lang="en-US" dirty="0"/>
                <a:t>6.LOAD</a:t>
              </a:r>
            </a:p>
          </p:txBody>
        </p:sp>
      </p:grpSp>
      <p:grpSp>
        <p:nvGrpSpPr>
          <p:cNvPr id="51" name="Group 50">
            <a:extLst>
              <a:ext uri="{FF2B5EF4-FFF2-40B4-BE49-F238E27FC236}">
                <a16:creationId xmlns:a16="http://schemas.microsoft.com/office/drawing/2014/main" id="{371FBFA7-1A5B-B046-9CCC-9F836BA42C16}"/>
              </a:ext>
            </a:extLst>
          </p:cNvPr>
          <p:cNvGrpSpPr/>
          <p:nvPr/>
        </p:nvGrpSpPr>
        <p:grpSpPr>
          <a:xfrm>
            <a:off x="0" y="1543478"/>
            <a:ext cx="3389553" cy="2207642"/>
            <a:chOff x="0" y="1543478"/>
            <a:chExt cx="3389553" cy="2207642"/>
          </a:xfrm>
        </p:grpSpPr>
        <p:sp>
          <p:nvSpPr>
            <p:cNvPr id="19" name="Right Arrow 18">
              <a:extLst>
                <a:ext uri="{FF2B5EF4-FFF2-40B4-BE49-F238E27FC236}">
                  <a16:creationId xmlns:a16="http://schemas.microsoft.com/office/drawing/2014/main" id="{2E55A00A-C793-F64A-9AA3-FC2BC39065FB}"/>
                </a:ext>
              </a:extLst>
            </p:cNvPr>
            <p:cNvSpPr/>
            <p:nvPr/>
          </p:nvSpPr>
          <p:spPr bwMode="auto">
            <a:xfrm rot="9000000">
              <a:off x="2495230" y="1543478"/>
              <a:ext cx="821481" cy="29741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20" name="Right Arrow 19">
              <a:extLst>
                <a:ext uri="{FF2B5EF4-FFF2-40B4-BE49-F238E27FC236}">
                  <a16:creationId xmlns:a16="http://schemas.microsoft.com/office/drawing/2014/main" id="{4F977BCF-88B4-D04D-ACEF-0A1139A55C34}"/>
                </a:ext>
              </a:extLst>
            </p:cNvPr>
            <p:cNvSpPr/>
            <p:nvPr/>
          </p:nvSpPr>
          <p:spPr bwMode="auto">
            <a:xfrm rot="9000000">
              <a:off x="2728735" y="1741059"/>
              <a:ext cx="620910" cy="297418"/>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21" name="Right Arrow 20">
              <a:extLst>
                <a:ext uri="{FF2B5EF4-FFF2-40B4-BE49-F238E27FC236}">
                  <a16:creationId xmlns:a16="http://schemas.microsoft.com/office/drawing/2014/main" id="{92FD6873-74A7-F243-A270-DBD2FEA7B6DB}"/>
                </a:ext>
              </a:extLst>
            </p:cNvPr>
            <p:cNvSpPr/>
            <p:nvPr/>
          </p:nvSpPr>
          <p:spPr bwMode="auto">
            <a:xfrm rot="20659481">
              <a:off x="2099036" y="2063578"/>
              <a:ext cx="1290517" cy="29741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42" name="TextBox 41">
              <a:extLst>
                <a:ext uri="{FF2B5EF4-FFF2-40B4-BE49-F238E27FC236}">
                  <a16:creationId xmlns:a16="http://schemas.microsoft.com/office/drawing/2014/main" id="{607D4D85-F58A-9B47-B372-C2CDEC04F00C}"/>
                </a:ext>
              </a:extLst>
            </p:cNvPr>
            <p:cNvSpPr txBox="1"/>
            <p:nvPr/>
          </p:nvSpPr>
          <p:spPr>
            <a:xfrm>
              <a:off x="0" y="3381788"/>
              <a:ext cx="928459" cy="369332"/>
            </a:xfrm>
            <a:prstGeom prst="rect">
              <a:avLst/>
            </a:prstGeom>
            <a:noFill/>
          </p:spPr>
          <p:txBody>
            <a:bodyPr wrap="none" rtlCol="0">
              <a:spAutoFit/>
            </a:bodyPr>
            <a:lstStyle/>
            <a:p>
              <a:r>
                <a:rPr lang="en-US" dirty="0"/>
                <a:t>7.ADDI</a:t>
              </a:r>
            </a:p>
          </p:txBody>
        </p:sp>
      </p:grpSp>
      <p:grpSp>
        <p:nvGrpSpPr>
          <p:cNvPr id="54" name="Group 53">
            <a:extLst>
              <a:ext uri="{FF2B5EF4-FFF2-40B4-BE49-F238E27FC236}">
                <a16:creationId xmlns:a16="http://schemas.microsoft.com/office/drawing/2014/main" id="{AFA62156-E82F-B14B-8EF4-7470B1644529}"/>
              </a:ext>
            </a:extLst>
          </p:cNvPr>
          <p:cNvGrpSpPr/>
          <p:nvPr/>
        </p:nvGrpSpPr>
        <p:grpSpPr>
          <a:xfrm>
            <a:off x="0" y="2774644"/>
            <a:ext cx="4902044" cy="2259503"/>
            <a:chOff x="0" y="2774644"/>
            <a:chExt cx="4902044" cy="2259503"/>
          </a:xfrm>
        </p:grpSpPr>
        <p:sp>
          <p:nvSpPr>
            <p:cNvPr id="24" name="Right Arrow 23">
              <a:extLst>
                <a:ext uri="{FF2B5EF4-FFF2-40B4-BE49-F238E27FC236}">
                  <a16:creationId xmlns:a16="http://schemas.microsoft.com/office/drawing/2014/main" id="{DE8B5E25-2FE4-6C4A-BEB6-04015883CE60}"/>
                </a:ext>
              </a:extLst>
            </p:cNvPr>
            <p:cNvSpPr/>
            <p:nvPr/>
          </p:nvSpPr>
          <p:spPr bwMode="auto">
            <a:xfrm rot="4891973">
              <a:off x="3623583" y="3755687"/>
              <a:ext cx="2259503" cy="29741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45" name="TextBox 44">
              <a:extLst>
                <a:ext uri="{FF2B5EF4-FFF2-40B4-BE49-F238E27FC236}">
                  <a16:creationId xmlns:a16="http://schemas.microsoft.com/office/drawing/2014/main" id="{58A79A60-4108-0840-94EC-2B75C78E735C}"/>
                </a:ext>
              </a:extLst>
            </p:cNvPr>
            <p:cNvSpPr txBox="1"/>
            <p:nvPr/>
          </p:nvSpPr>
          <p:spPr>
            <a:xfrm>
              <a:off x="0" y="4351244"/>
              <a:ext cx="1296189" cy="369332"/>
            </a:xfrm>
            <a:prstGeom prst="rect">
              <a:avLst/>
            </a:prstGeom>
            <a:noFill/>
          </p:spPr>
          <p:txBody>
            <a:bodyPr wrap="none" rtlCol="0">
              <a:spAutoFit/>
            </a:bodyPr>
            <a:lstStyle/>
            <a:p>
              <a:r>
                <a:rPr lang="en-US" dirty="0"/>
                <a:t>10.STORE</a:t>
              </a:r>
            </a:p>
          </p:txBody>
        </p:sp>
      </p:grpSp>
      <p:sp>
        <p:nvSpPr>
          <p:cNvPr id="46" name="TextBox 45">
            <a:extLst>
              <a:ext uri="{FF2B5EF4-FFF2-40B4-BE49-F238E27FC236}">
                <a16:creationId xmlns:a16="http://schemas.microsoft.com/office/drawing/2014/main" id="{8F1BE605-1682-8A48-9986-8FC360EE2737}"/>
              </a:ext>
            </a:extLst>
          </p:cNvPr>
          <p:cNvSpPr txBox="1"/>
          <p:nvPr/>
        </p:nvSpPr>
        <p:spPr>
          <a:xfrm>
            <a:off x="0" y="4674398"/>
            <a:ext cx="1060931" cy="369332"/>
          </a:xfrm>
          <a:prstGeom prst="rect">
            <a:avLst/>
          </a:prstGeom>
          <a:noFill/>
        </p:spPr>
        <p:txBody>
          <a:bodyPr wrap="none" rtlCol="0">
            <a:spAutoFit/>
          </a:bodyPr>
          <a:lstStyle/>
          <a:p>
            <a:r>
              <a:rPr lang="en-US" dirty="0"/>
              <a:t>11.HALT</a:t>
            </a:r>
          </a:p>
        </p:txBody>
      </p:sp>
      <p:grpSp>
        <p:nvGrpSpPr>
          <p:cNvPr id="52" name="Group 51">
            <a:extLst>
              <a:ext uri="{FF2B5EF4-FFF2-40B4-BE49-F238E27FC236}">
                <a16:creationId xmlns:a16="http://schemas.microsoft.com/office/drawing/2014/main" id="{EFB19A65-2830-7148-BCDA-A582D4AE0139}"/>
              </a:ext>
            </a:extLst>
          </p:cNvPr>
          <p:cNvGrpSpPr/>
          <p:nvPr/>
        </p:nvGrpSpPr>
        <p:grpSpPr>
          <a:xfrm>
            <a:off x="0" y="2525672"/>
            <a:ext cx="6534005" cy="1548600"/>
            <a:chOff x="0" y="2525672"/>
            <a:chExt cx="6534005" cy="1548600"/>
          </a:xfrm>
        </p:grpSpPr>
        <p:sp>
          <p:nvSpPr>
            <p:cNvPr id="43" name="TextBox 42">
              <a:extLst>
                <a:ext uri="{FF2B5EF4-FFF2-40B4-BE49-F238E27FC236}">
                  <a16:creationId xmlns:a16="http://schemas.microsoft.com/office/drawing/2014/main" id="{DB584234-B47C-4C46-A109-3A24465F7C5A}"/>
                </a:ext>
              </a:extLst>
            </p:cNvPr>
            <p:cNvSpPr txBox="1"/>
            <p:nvPr/>
          </p:nvSpPr>
          <p:spPr>
            <a:xfrm>
              <a:off x="0" y="3704940"/>
              <a:ext cx="1167948" cy="369332"/>
            </a:xfrm>
            <a:prstGeom prst="rect">
              <a:avLst/>
            </a:prstGeom>
            <a:noFill/>
          </p:spPr>
          <p:txBody>
            <a:bodyPr wrap="none" rtlCol="0">
              <a:spAutoFit/>
            </a:bodyPr>
            <a:lstStyle/>
            <a:p>
              <a:r>
                <a:rPr lang="en-US" dirty="0"/>
                <a:t>8.STORE</a:t>
              </a:r>
            </a:p>
          </p:txBody>
        </p:sp>
        <p:sp>
          <p:nvSpPr>
            <p:cNvPr id="55" name="Right Arrow 54">
              <a:extLst>
                <a:ext uri="{FF2B5EF4-FFF2-40B4-BE49-F238E27FC236}">
                  <a16:creationId xmlns:a16="http://schemas.microsoft.com/office/drawing/2014/main" id="{646FDDE9-02C8-AE4C-BA8B-3AD22E7FC51D}"/>
                </a:ext>
              </a:extLst>
            </p:cNvPr>
            <p:cNvSpPr/>
            <p:nvPr/>
          </p:nvSpPr>
          <p:spPr bwMode="auto">
            <a:xfrm rot="2491897">
              <a:off x="4541982" y="2525672"/>
              <a:ext cx="1992023" cy="29741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grpSp>
      <p:grpSp>
        <p:nvGrpSpPr>
          <p:cNvPr id="53" name="Group 52">
            <a:extLst>
              <a:ext uri="{FF2B5EF4-FFF2-40B4-BE49-F238E27FC236}">
                <a16:creationId xmlns:a16="http://schemas.microsoft.com/office/drawing/2014/main" id="{1C5A7124-55E7-704C-8400-2C3DE4F5C6D1}"/>
              </a:ext>
            </a:extLst>
          </p:cNvPr>
          <p:cNvGrpSpPr/>
          <p:nvPr/>
        </p:nvGrpSpPr>
        <p:grpSpPr>
          <a:xfrm>
            <a:off x="0" y="2806719"/>
            <a:ext cx="6378216" cy="1590705"/>
            <a:chOff x="0" y="2806719"/>
            <a:chExt cx="6378216" cy="1590705"/>
          </a:xfrm>
        </p:grpSpPr>
        <p:sp>
          <p:nvSpPr>
            <p:cNvPr id="44" name="TextBox 43">
              <a:extLst>
                <a:ext uri="{FF2B5EF4-FFF2-40B4-BE49-F238E27FC236}">
                  <a16:creationId xmlns:a16="http://schemas.microsoft.com/office/drawing/2014/main" id="{5A3CCF31-5AE9-E045-877E-95D2908D836F}"/>
                </a:ext>
              </a:extLst>
            </p:cNvPr>
            <p:cNvSpPr txBox="1"/>
            <p:nvPr/>
          </p:nvSpPr>
          <p:spPr>
            <a:xfrm>
              <a:off x="0" y="4028092"/>
              <a:ext cx="1005403" cy="369332"/>
            </a:xfrm>
            <a:prstGeom prst="rect">
              <a:avLst/>
            </a:prstGeom>
            <a:noFill/>
          </p:spPr>
          <p:txBody>
            <a:bodyPr wrap="none" rtlCol="0">
              <a:spAutoFit/>
            </a:bodyPr>
            <a:lstStyle/>
            <a:p>
              <a:r>
                <a:rPr lang="en-US" dirty="0"/>
                <a:t>9.LOAD</a:t>
              </a:r>
            </a:p>
          </p:txBody>
        </p:sp>
        <p:sp>
          <p:nvSpPr>
            <p:cNvPr id="57" name="Right Arrow 56">
              <a:extLst>
                <a:ext uri="{FF2B5EF4-FFF2-40B4-BE49-F238E27FC236}">
                  <a16:creationId xmlns:a16="http://schemas.microsoft.com/office/drawing/2014/main" id="{3D062252-4C57-3645-9295-E0DE17510954}"/>
                </a:ext>
              </a:extLst>
            </p:cNvPr>
            <p:cNvSpPr/>
            <p:nvPr/>
          </p:nvSpPr>
          <p:spPr bwMode="auto">
            <a:xfrm rot="12326017">
              <a:off x="4538800" y="2806719"/>
              <a:ext cx="1839416" cy="29741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grpSp>
      <p:sp>
        <p:nvSpPr>
          <p:cNvPr id="56" name="Rectangle 55">
            <a:extLst>
              <a:ext uri="{FF2B5EF4-FFF2-40B4-BE49-F238E27FC236}">
                <a16:creationId xmlns:a16="http://schemas.microsoft.com/office/drawing/2014/main" id="{6BCA41FC-14C2-6C4D-8B16-914CE7B607E6}"/>
              </a:ext>
            </a:extLst>
          </p:cNvPr>
          <p:cNvSpPr/>
          <p:nvPr/>
        </p:nvSpPr>
        <p:spPr>
          <a:xfrm>
            <a:off x="3635896" y="3429000"/>
            <a:ext cx="362687" cy="145048"/>
          </a:xfrm>
          <a:prstGeom prst="rect">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20D4FCB-8050-EB4B-8B75-15A34811B0DA}"/>
              </a:ext>
            </a:extLst>
          </p:cNvPr>
          <p:cNvSpPr/>
          <p:nvPr/>
        </p:nvSpPr>
        <p:spPr>
          <a:xfrm>
            <a:off x="3779913" y="3830211"/>
            <a:ext cx="626871" cy="145048"/>
          </a:xfrm>
          <a:prstGeom prst="rect">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34</a:t>
            </a:fld>
            <a:endParaRPr lang="en-US" dirty="0"/>
          </a:p>
        </p:txBody>
      </p:sp>
      <p:sp>
        <p:nvSpPr>
          <p:cNvPr id="26629" name="Line 4"/>
          <p:cNvSpPr>
            <a:spLocks noChangeShapeType="1"/>
          </p:cNvSpPr>
          <p:nvPr/>
        </p:nvSpPr>
        <p:spPr bwMode="auto">
          <a:xfrm>
            <a:off x="395289" y="740964"/>
            <a:ext cx="7395242" cy="0"/>
          </a:xfrm>
          <a:prstGeom prst="line">
            <a:avLst/>
          </a:prstGeom>
          <a:noFill/>
          <a:ln w="38100">
            <a:solidFill>
              <a:srgbClr val="99FF33"/>
            </a:solidFill>
            <a:round/>
            <a:headEnd/>
            <a:tailEnd/>
          </a:ln>
        </p:spPr>
        <p:txBody>
          <a:bodyPr/>
          <a:lstStyle/>
          <a:p>
            <a:endParaRPr lang="el-GR"/>
          </a:p>
        </p:txBody>
      </p:sp>
      <p:graphicFrame>
        <p:nvGraphicFramePr>
          <p:cNvPr id="10" name="Πίνακας 2">
            <a:extLst>
              <a:ext uri="{FF2B5EF4-FFF2-40B4-BE49-F238E27FC236}">
                <a16:creationId xmlns:a16="http://schemas.microsoft.com/office/drawing/2014/main" id="{B496A38F-7222-A747-8D54-91CC059A8EFF}"/>
              </a:ext>
            </a:extLst>
          </p:cNvPr>
          <p:cNvGraphicFramePr>
            <a:graphicFrameLocks noGrp="1"/>
          </p:cNvGraphicFramePr>
          <p:nvPr>
            <p:extLst>
              <p:ext uri="{D42A27DB-BD31-4B8C-83A1-F6EECF244321}">
                <p14:modId xmlns:p14="http://schemas.microsoft.com/office/powerpoint/2010/main" val="915389494"/>
              </p:ext>
            </p:extLst>
          </p:nvPr>
        </p:nvGraphicFramePr>
        <p:xfrm>
          <a:off x="0" y="980728"/>
          <a:ext cx="7790530" cy="3911600"/>
        </p:xfrm>
        <a:graphic>
          <a:graphicData uri="http://schemas.openxmlformats.org/drawingml/2006/table">
            <a:tbl>
              <a:tblPr/>
              <a:tblGrid>
                <a:gridCol w="7790530">
                  <a:extLst>
                    <a:ext uri="{9D8B030D-6E8A-4147-A177-3AD203B41FA5}">
                      <a16:colId xmlns:a16="http://schemas.microsoft.com/office/drawing/2014/main" val="20000"/>
                    </a:ext>
                  </a:extLst>
                </a:gridCol>
              </a:tblGrid>
              <a:tr h="3048000">
                <a:tc>
                  <a:txBody>
                    <a:bodyPr/>
                    <a:lstStyle/>
                    <a:p>
                      <a:pPr marL="457200" marR="0" lvl="0" indent="-457200" algn="l" defTabSz="914400" rtl="0" eaLnBrk="1" fontAlgn="base" latinLnBrk="0" hangingPunct="1">
                        <a:lnSpc>
                          <a:spcPct val="100000"/>
                        </a:lnSpc>
                        <a:spcBef>
                          <a:spcPts val="100"/>
                        </a:spcBef>
                        <a:spcAft>
                          <a:spcPts val="100"/>
                        </a:spcAft>
                        <a:buClrTx/>
                        <a:buSzTx/>
                        <a:buFontTx/>
                        <a:buAutoNum type="arabicPeriod"/>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LOAD</a:t>
                      </a:r>
                      <a:r>
                        <a:rPr kumimoji="0" lang="el-GR" sz="2000" b="0" i="0" u="none" strike="noStrike" cap="none" normalizeH="0" baseline="0" dirty="0">
                          <a:ln>
                            <a:noFill/>
                          </a:ln>
                          <a:solidFill>
                            <a:schemeClr val="tx1"/>
                          </a:solidFill>
                          <a:effectLst/>
                          <a:latin typeface="Calibri" pitchFamily="34" charset="0"/>
                          <a:cs typeface="Times New Roman" pitchFamily="18" charset="0"/>
                        </a:rPr>
                        <a:t> ενός ακεραίου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1" i="0" u="none" strike="noStrike" cap="none" normalizeH="0" baseline="0" dirty="0">
                          <a:ln>
                            <a:noFill/>
                          </a:ln>
                          <a:solidFill>
                            <a:schemeClr val="tx1"/>
                          </a:solidFill>
                          <a:effectLst/>
                          <a:latin typeface="Calibri" pitchFamily="34" charset="0"/>
                          <a:cs typeface="Times New Roman" pitchFamily="18" charset="0"/>
                        </a:rPr>
                        <a:t>πληκτρολόγιο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FE</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και τοποθέτηση 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endParaRPr kumimoji="0" lang="en-US" sz="2000" b="0" i="0" u="none" strike="noStrike" cap="none" normalizeH="0" baseline="-25000" dirty="0">
                        <a:ln>
                          <a:noFill/>
                        </a:ln>
                        <a:solidFill>
                          <a:schemeClr val="tx1"/>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M</a:t>
                      </a:r>
                      <a:r>
                        <a:rPr kumimoji="0" lang="el-GR" sz="2000" b="1" i="0" u="none" strike="noStrike" cap="none" normalizeH="0" baseline="-25000" dirty="0">
                          <a:ln>
                            <a:noFill/>
                          </a:ln>
                          <a:solidFill>
                            <a:schemeClr val="tx1"/>
                          </a:solidFill>
                          <a:effectLst/>
                          <a:latin typeface="Calibri" pitchFamily="34" charset="0"/>
                          <a:cs typeface="Times New Roman" pitchFamily="18" charset="0"/>
                        </a:rPr>
                        <a:t>40</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LOAD</a:t>
                      </a:r>
                      <a:r>
                        <a:rPr kumimoji="0" lang="el-GR" sz="2000" b="0" i="0" u="none" strike="noStrike" cap="none" normalizeH="0" baseline="0" dirty="0">
                          <a:ln>
                            <a:noFill/>
                          </a:ln>
                          <a:solidFill>
                            <a:schemeClr val="tx1"/>
                          </a:solidFill>
                          <a:effectLst/>
                          <a:latin typeface="Calibri" pitchFamily="34" charset="0"/>
                          <a:cs typeface="Times New Roman" pitchFamily="18" charset="0"/>
                        </a:rPr>
                        <a:t> ενός ακεραίου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1" i="0" u="none" strike="noStrike" cap="none" normalizeH="0" baseline="0" dirty="0">
                          <a:ln>
                            <a:noFill/>
                          </a:ln>
                          <a:solidFill>
                            <a:schemeClr val="tx1"/>
                          </a:solidFill>
                          <a:effectLst/>
                          <a:latin typeface="Calibri" pitchFamily="34" charset="0"/>
                          <a:cs typeface="Times New Roman" pitchFamily="18" charset="0"/>
                        </a:rPr>
                        <a:t>πληκτρολόγιο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FE</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και τοποθέτηση 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M</a:t>
                      </a:r>
                      <a:r>
                        <a:rPr kumimoji="0" lang="el-GR" sz="2000" b="1" i="0" u="none" strike="noStrike" cap="none" normalizeH="0" baseline="-25000" dirty="0">
                          <a:ln>
                            <a:noFill/>
                          </a:ln>
                          <a:solidFill>
                            <a:schemeClr val="tx1"/>
                          </a:solidFill>
                          <a:effectLst/>
                          <a:latin typeface="Calibri" pitchFamily="34" charset="0"/>
                          <a:cs typeface="Times New Roman" pitchFamily="18" charset="0"/>
                        </a:rPr>
                        <a:t>4</a:t>
                      </a:r>
                      <a:r>
                        <a:rPr kumimoji="0" lang="en-US" sz="2000" b="1" i="0" u="none" strike="noStrike" cap="none" normalizeH="0" baseline="-25000" dirty="0">
                          <a:ln>
                            <a:noFill/>
                          </a:ln>
                          <a:solidFill>
                            <a:schemeClr val="tx1"/>
                          </a:solidFill>
                          <a:effectLst/>
                          <a:latin typeface="Calibri" pitchFamily="34" charset="0"/>
                          <a:cs typeface="Times New Roman" pitchFamily="18" charset="0"/>
                        </a:rPr>
                        <a:t>1</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rgbClr val="FFFF00"/>
                          </a:solidFill>
                          <a:effectLst/>
                          <a:latin typeface="Calibri" pitchFamily="34" charset="0"/>
                          <a:cs typeface="Times New Roman" pitchFamily="18" charset="0"/>
                        </a:rPr>
                        <a:t>LOAD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0</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40</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LOAD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1</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41</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ADDI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2</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0</a:t>
                      </a:r>
                      <a:r>
                        <a:rPr kumimoji="0" lang="el-GR" sz="2000" b="0" i="0" u="none" strike="noStrike" cap="none" normalizeH="0" baseline="0" dirty="0">
                          <a:ln>
                            <a:noFill/>
                          </a:ln>
                          <a:solidFill>
                            <a:srgbClr val="FFFF00"/>
                          </a:solidFill>
                          <a:effectLst/>
                          <a:latin typeface="Calibri" pitchFamily="34" charset="0"/>
                          <a:cs typeface="Times New Roman" pitchFamily="18" charset="0"/>
                        </a:rPr>
                        <a:t> </a:t>
                      </a:r>
                      <a:r>
                        <a:rPr kumimoji="0" lang="el-GR" sz="2000" b="1" i="0" u="none" strike="noStrike" cap="none" normalizeH="0" baseline="0" dirty="0">
                          <a:ln>
                            <a:noFill/>
                          </a:ln>
                          <a:solidFill>
                            <a:srgbClr val="FFFF00"/>
                          </a:solidFill>
                          <a:effectLst/>
                          <a:latin typeface="Symbol" pitchFamily="18" charset="2"/>
                          <a:ea typeface="Times New Roman" pitchFamily="18" charset="0"/>
                          <a:cs typeface="Symbol"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 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1</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STORE </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42</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0" i="0" u="none" strike="noStrike" cap="none" normalizeH="0" baseline="-25000" dirty="0">
                          <a:ln>
                            <a:noFill/>
                          </a:ln>
                          <a:solidFill>
                            <a:srgbClr val="FFFF00"/>
                          </a:solidFill>
                          <a:effectLst/>
                          <a:latin typeface="Calibri" pitchFamily="34" charset="0"/>
                          <a:cs typeface="Times New Roman" pitchFamily="18" charset="0"/>
                        </a:rPr>
                        <a:t>2</a:t>
                      </a:r>
                      <a:endParaRPr kumimoji="0" lang="en-US" sz="2000" b="0" i="0" u="none" strike="noStrike" cap="none" normalizeH="0" baseline="-2500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chemeClr val="tx1"/>
                          </a:solidFill>
                          <a:effectLst/>
                          <a:latin typeface="Calibri" pitchFamily="34" charset="0"/>
                          <a:cs typeface="Times New Roman" pitchFamily="18" charset="0"/>
                        </a:rPr>
                        <a:t>LOAD </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R</a:t>
                      </a:r>
                      <a:r>
                        <a:rPr kumimoji="0" lang="en-US" sz="2000" b="0" i="0" u="none" strike="noStrike" cap="none" normalizeH="0" baseline="-25000" dirty="0" err="1">
                          <a:ln>
                            <a:noFill/>
                          </a:ln>
                          <a:solidFill>
                            <a:schemeClr val="tx1"/>
                          </a:solidFill>
                          <a:effectLst/>
                          <a:latin typeface="Calibri" pitchFamily="34" charset="0"/>
                          <a:cs typeface="Times New Roman" pitchFamily="18" charset="0"/>
                        </a:rPr>
                        <a:t>f</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sym typeface="Wingdings 3" pitchFamily="18" charset="2"/>
                        </a:rPr>
                        <a:t></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3" pitchFamily="18"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Μ</a:t>
                      </a:r>
                      <a:r>
                        <a:rPr kumimoji="0" lang="el-GR" sz="2000" b="0" i="0" u="none" strike="noStrike" cap="none" normalizeH="0" baseline="-25000" dirty="0">
                          <a:ln>
                            <a:noFill/>
                          </a:ln>
                          <a:solidFill>
                            <a:schemeClr val="tx1"/>
                          </a:solidFill>
                          <a:effectLst/>
                          <a:latin typeface="Calibri" pitchFamily="34" charset="0"/>
                          <a:cs typeface="Times New Roman" pitchFamily="18" charset="0"/>
                        </a:rPr>
                        <a:t>42</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r>
                        <a:rPr kumimoji="0" lang="el-GR" sz="2000" b="0" i="0" u="none" strike="noStrike" cap="none" normalizeH="0" baseline="0" dirty="0">
                          <a:ln>
                            <a:noFill/>
                          </a:ln>
                          <a:solidFill>
                            <a:schemeClr val="tx1"/>
                          </a:solidFill>
                          <a:effectLst/>
                          <a:latin typeface="Calibri" pitchFamily="34" charset="0"/>
                          <a:cs typeface="Times New Roman" pitchFamily="18" charset="0"/>
                        </a:rPr>
                        <a:t>τοποθέτηση του </a:t>
                      </a:r>
                      <a:r>
                        <a:rPr kumimoji="0" lang="en-US" sz="2000" b="0" i="0" u="none" strike="noStrike" cap="none" normalizeH="0" baseline="0" dirty="0">
                          <a:ln>
                            <a:noFill/>
                          </a:ln>
                          <a:solidFill>
                            <a:schemeClr val="tx1"/>
                          </a:solidFill>
                          <a:effectLst/>
                          <a:latin typeface="Calibri" pitchFamily="34" charset="0"/>
                          <a:cs typeface="Times New Roman" pitchFamily="18" charset="0"/>
                        </a:rPr>
                        <a:t>M</a:t>
                      </a:r>
                      <a:r>
                        <a:rPr kumimoji="0" lang="en-US" sz="2000" b="0" i="0" u="none" strike="noStrike" cap="none" normalizeH="0" baseline="-25000" dirty="0">
                          <a:ln>
                            <a:noFill/>
                          </a:ln>
                          <a:solidFill>
                            <a:schemeClr val="tx1"/>
                          </a:solidFill>
                          <a:effectLst/>
                          <a:latin typeface="Calibri" pitchFamily="34" charset="0"/>
                          <a:cs typeface="Times New Roman" pitchFamily="18" charset="0"/>
                        </a:rPr>
                        <a:t>42</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 για εξαγωγή)</a:t>
                      </a:r>
                      <a:endPar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 </a:t>
                      </a:r>
                      <a:r>
                        <a:rPr kumimoji="0" lang="el-GR" sz="2000" b="0" i="0" u="none" strike="noStrike" cap="none" normalizeH="0" baseline="0" dirty="0">
                          <a:ln>
                            <a:noFill/>
                          </a:ln>
                          <a:solidFill>
                            <a:schemeClr val="tx1"/>
                          </a:solidFill>
                          <a:effectLst/>
                          <a:latin typeface="Calibri" pitchFamily="34" charset="0"/>
                          <a:cs typeface="Times New Roman" pitchFamily="18" charset="0"/>
                        </a:rPr>
                        <a:t>του </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R</a:t>
                      </a:r>
                      <a:r>
                        <a:rPr kumimoji="0" lang="en-US" sz="2000" b="0" i="0" u="none" strike="noStrike" cap="none" normalizeH="0" baseline="-25000" dirty="0" err="1">
                          <a:ln>
                            <a:noFill/>
                          </a:ln>
                          <a:solidFill>
                            <a:schemeClr val="tx1"/>
                          </a:solidFill>
                          <a:effectLst/>
                          <a:latin typeface="Calibri" pitchFamily="34" charset="0"/>
                          <a:cs typeface="Times New Roman" pitchFamily="18" charset="0"/>
                        </a:rPr>
                        <a:t>f</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στην </a:t>
                      </a:r>
                      <a:r>
                        <a:rPr kumimoji="0" lang="el-GR" sz="2000" b="1" i="0" u="none" strike="noStrike" cap="none" normalizeH="0" baseline="0" dirty="0">
                          <a:ln>
                            <a:noFill/>
                          </a:ln>
                          <a:solidFill>
                            <a:schemeClr val="tx1"/>
                          </a:solidFill>
                          <a:effectLst/>
                          <a:latin typeface="Calibri" pitchFamily="34" charset="0"/>
                          <a:cs typeface="Times New Roman" pitchFamily="18" charset="0"/>
                        </a:rPr>
                        <a:t>οθόνη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FF</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r>
                        <a:rPr kumimoji="0" lang="el-GR" sz="2000" b="0" i="0" u="none" strike="noStrike" cap="none" normalizeH="0" baseline="0" dirty="0">
                          <a:ln>
                            <a:noFill/>
                          </a:ln>
                          <a:solidFill>
                            <a:schemeClr val="tx1"/>
                          </a:solidFill>
                          <a:effectLst/>
                          <a:latin typeface="Calibri" pitchFamily="34" charset="0"/>
                          <a:cs typeface="Times New Roman" pitchFamily="18" charset="0"/>
                        </a:rPr>
                        <a:t>εγγραφή του ακεραίου από τη θέση μνήμης 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FF</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rgbClr val="FFFF00"/>
                          </a:solidFill>
                          <a:effectLst/>
                          <a:latin typeface="Calibri" pitchFamily="34" charset="0"/>
                          <a:cs typeface="Times New Roman" pitchFamily="18" charset="0"/>
                        </a:rPr>
                        <a:t>HALT (</a:t>
                      </a:r>
                      <a:r>
                        <a:rPr kumimoji="0" lang="el-GR" sz="2000" b="0" i="0" u="none" strike="noStrike" cap="none" normalizeH="0" baseline="0" dirty="0">
                          <a:ln>
                            <a:noFill/>
                          </a:ln>
                          <a:solidFill>
                            <a:srgbClr val="FFFF00"/>
                          </a:solidFill>
                          <a:effectLst/>
                          <a:latin typeface="Calibri" pitchFamily="34" charset="0"/>
                          <a:cs typeface="Times New Roman" pitchFamily="18" charset="0"/>
                        </a:rPr>
                        <a:t>Διακοπή</a:t>
                      </a:r>
                      <a:r>
                        <a:rPr kumimoji="0" lang="en-US" sz="2000" b="0" i="0" u="none" strike="noStrike" cap="none" normalizeH="0" baseline="0" dirty="0">
                          <a:ln>
                            <a:noFill/>
                          </a:ln>
                          <a:solidFill>
                            <a:srgbClr val="FFFF00"/>
                          </a:solidFill>
                          <a:effectLst/>
                          <a:latin typeface="Calibri" pitchFamily="34" charset="0"/>
                          <a:cs typeface="Times New Roman" pitchFamily="18" charset="0"/>
                        </a:rPr>
                        <a:t>)</a:t>
                      </a:r>
                      <a:endParaRPr kumimoji="0" lang="el-GR" sz="2000" b="0" i="0" u="none" strike="noStrike" cap="none" normalizeH="0" baseline="0" dirty="0">
                        <a:ln>
                          <a:noFill/>
                        </a:ln>
                        <a:solidFill>
                          <a:srgbClr val="FFFF00"/>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FF40FF"/>
                    </a:solidFill>
                  </a:tcPr>
                </a:tc>
                <a:extLst>
                  <a:ext uri="{0D108BD9-81ED-4DB2-BD59-A6C34878D82A}">
                    <a16:rowId xmlns:a16="http://schemas.microsoft.com/office/drawing/2014/main" val="10000"/>
                  </a:ext>
                </a:extLst>
              </a:tr>
            </a:tbl>
          </a:graphicData>
        </a:graphic>
      </p:graphicFrame>
      <p:sp>
        <p:nvSpPr>
          <p:cNvPr id="2" name="Rectangle 1">
            <a:extLst>
              <a:ext uri="{FF2B5EF4-FFF2-40B4-BE49-F238E27FC236}">
                <a16:creationId xmlns:a16="http://schemas.microsoft.com/office/drawing/2014/main" id="{3CDB0B79-D2F1-2448-8CA3-7E3825C25EED}"/>
              </a:ext>
            </a:extLst>
          </p:cNvPr>
          <p:cNvSpPr/>
          <p:nvPr/>
        </p:nvSpPr>
        <p:spPr>
          <a:xfrm>
            <a:off x="7923752" y="1004367"/>
            <a:ext cx="976549"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FFE)</a:t>
            </a:r>
            <a:r>
              <a:rPr lang="en-GB" b="1" kern="800" baseline="-25000" dirty="0">
                <a:latin typeface="Calibri"/>
                <a:ea typeface="Times New Roman"/>
                <a:cs typeface="Times New Roman"/>
              </a:rPr>
              <a:t>16</a:t>
            </a:r>
            <a:r>
              <a:rPr lang="en-GB" kern="800" dirty="0">
                <a:latin typeface="Calibri"/>
                <a:ea typeface="Times New Roman"/>
                <a:cs typeface="Times New Roman"/>
              </a:rPr>
              <a:t> </a:t>
            </a:r>
            <a:endParaRPr lang="el-GR" kern="800" dirty="0">
              <a:latin typeface="Calibri"/>
              <a:ea typeface="Times New Roman"/>
              <a:cs typeface="Times New Roman"/>
            </a:endParaRPr>
          </a:p>
        </p:txBody>
      </p:sp>
      <p:sp>
        <p:nvSpPr>
          <p:cNvPr id="3" name="Rectangle 2">
            <a:extLst>
              <a:ext uri="{FF2B5EF4-FFF2-40B4-BE49-F238E27FC236}">
                <a16:creationId xmlns:a16="http://schemas.microsoft.com/office/drawing/2014/main" id="{B691E1FF-3919-D848-BF58-A975BD4E817A}"/>
              </a:ext>
            </a:extLst>
          </p:cNvPr>
          <p:cNvSpPr/>
          <p:nvPr/>
        </p:nvSpPr>
        <p:spPr>
          <a:xfrm>
            <a:off x="7923752" y="1378468"/>
            <a:ext cx="93968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2</a:t>
            </a:r>
            <a:r>
              <a:rPr lang="en-GB" kern="800" dirty="0">
                <a:latin typeface="Calibri"/>
                <a:ea typeface="Times New Roman"/>
                <a:cs typeface="Times New Roman"/>
              </a:rPr>
              <a:t>40F)</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4" name="Rectangle 3">
            <a:extLst>
              <a:ext uri="{FF2B5EF4-FFF2-40B4-BE49-F238E27FC236}">
                <a16:creationId xmlns:a16="http://schemas.microsoft.com/office/drawing/2014/main" id="{6801C85E-EDB3-674C-AB2A-9502E993FC3B}"/>
              </a:ext>
            </a:extLst>
          </p:cNvPr>
          <p:cNvSpPr/>
          <p:nvPr/>
        </p:nvSpPr>
        <p:spPr>
          <a:xfrm>
            <a:off x="7923389" y="1764238"/>
            <a:ext cx="923650"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FFE)</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5" name="Rectangle 4">
            <a:extLst>
              <a:ext uri="{FF2B5EF4-FFF2-40B4-BE49-F238E27FC236}">
                <a16:creationId xmlns:a16="http://schemas.microsoft.com/office/drawing/2014/main" id="{675CBE47-1E34-8248-B49C-0D80CC707C14}"/>
              </a:ext>
            </a:extLst>
          </p:cNvPr>
          <p:cNvSpPr/>
          <p:nvPr/>
        </p:nvSpPr>
        <p:spPr>
          <a:xfrm>
            <a:off x="7909792" y="2050360"/>
            <a:ext cx="939681" cy="259045"/>
          </a:xfrm>
          <a:prstGeom prst="rect">
            <a:avLst/>
          </a:prstGeom>
        </p:spPr>
        <p:txBody>
          <a:bodyPr wrap="none">
            <a:spAutoFit/>
          </a:bodyPr>
          <a:lstStyle/>
          <a:p>
            <a:pPr algn="ctr">
              <a:lnSpc>
                <a:spcPts val="1140"/>
              </a:lnSpc>
              <a:spcBef>
                <a:spcPts val="100"/>
              </a:spcBef>
              <a:spcAft>
                <a:spcPts val="100"/>
              </a:spcAft>
            </a:pPr>
            <a:r>
              <a:rPr lang="el-GR" kern="800" dirty="0">
                <a:latin typeface="Calibri"/>
                <a:ea typeface="Times New Roman"/>
                <a:cs typeface="Times New Roman"/>
              </a:rPr>
              <a:t>(</a:t>
            </a:r>
            <a:r>
              <a:rPr lang="el-GR" b="1" kern="800" dirty="0">
                <a:latin typeface="Calibri"/>
                <a:ea typeface="Times New Roman"/>
                <a:cs typeface="Times New Roman"/>
              </a:rPr>
              <a:t>2</a:t>
            </a:r>
            <a:r>
              <a:rPr lang="el-GR" kern="800" dirty="0">
                <a:latin typeface="Calibri"/>
                <a:ea typeface="Times New Roman"/>
                <a:cs typeface="Times New Roman"/>
              </a:rPr>
              <a:t>41F)</a:t>
            </a:r>
            <a:r>
              <a:rPr lang="el-GR"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6" name="Rectangle 5">
            <a:extLst>
              <a:ext uri="{FF2B5EF4-FFF2-40B4-BE49-F238E27FC236}">
                <a16:creationId xmlns:a16="http://schemas.microsoft.com/office/drawing/2014/main" id="{A0C7A053-E954-1C4E-A5FF-FFC405CEF636}"/>
              </a:ext>
            </a:extLst>
          </p:cNvPr>
          <p:cNvSpPr/>
          <p:nvPr/>
        </p:nvSpPr>
        <p:spPr>
          <a:xfrm>
            <a:off x="7919749" y="2347094"/>
            <a:ext cx="95090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040)</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7" name="Rectangle 6">
            <a:extLst>
              <a:ext uri="{FF2B5EF4-FFF2-40B4-BE49-F238E27FC236}">
                <a16:creationId xmlns:a16="http://schemas.microsoft.com/office/drawing/2014/main" id="{268B41D4-FE56-7D47-91AD-2582CC72C289}"/>
              </a:ext>
            </a:extLst>
          </p:cNvPr>
          <p:cNvSpPr/>
          <p:nvPr/>
        </p:nvSpPr>
        <p:spPr>
          <a:xfrm>
            <a:off x="7919749" y="2730239"/>
            <a:ext cx="95090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141)</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cxnSp>
        <p:nvCxnSpPr>
          <p:cNvPr id="11" name="Straight Connector 10">
            <a:extLst>
              <a:ext uri="{FF2B5EF4-FFF2-40B4-BE49-F238E27FC236}">
                <a16:creationId xmlns:a16="http://schemas.microsoft.com/office/drawing/2014/main" id="{A9FC720B-40E0-6544-A5B6-31A43623791B}"/>
              </a:ext>
            </a:extLst>
          </p:cNvPr>
          <p:cNvCxnSpPr/>
          <p:nvPr/>
        </p:nvCxnSpPr>
        <p:spPr>
          <a:xfrm>
            <a:off x="157682" y="1261092"/>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C3A525-1A9B-1143-A26B-18DAF4F597F3}"/>
              </a:ext>
            </a:extLst>
          </p:cNvPr>
          <p:cNvCxnSpPr/>
          <p:nvPr/>
        </p:nvCxnSpPr>
        <p:spPr>
          <a:xfrm>
            <a:off x="157682" y="1621132"/>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75AAEF-BC35-8146-B77E-368AC90F06C3}"/>
              </a:ext>
            </a:extLst>
          </p:cNvPr>
          <p:cNvCxnSpPr/>
          <p:nvPr/>
        </p:nvCxnSpPr>
        <p:spPr>
          <a:xfrm>
            <a:off x="157682" y="1981172"/>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15CA5C-35C3-3646-B8BF-CC8D1E07C259}"/>
              </a:ext>
            </a:extLst>
          </p:cNvPr>
          <p:cNvCxnSpPr/>
          <p:nvPr/>
        </p:nvCxnSpPr>
        <p:spPr>
          <a:xfrm>
            <a:off x="310082" y="2269204"/>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04B6BD-06EA-2948-9C67-C52091BE1805}"/>
              </a:ext>
            </a:extLst>
          </p:cNvPr>
          <p:cNvCxnSpPr/>
          <p:nvPr/>
        </p:nvCxnSpPr>
        <p:spPr>
          <a:xfrm>
            <a:off x="229690" y="2557236"/>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6304C5F-B1A1-B44E-80A6-F37CFB08AAC1}"/>
              </a:ext>
            </a:extLst>
          </p:cNvPr>
          <p:cNvCxnSpPr/>
          <p:nvPr/>
        </p:nvCxnSpPr>
        <p:spPr>
          <a:xfrm>
            <a:off x="229690" y="2989284"/>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288E77-C6A7-C446-83F5-A1BA7E00B662}"/>
              </a:ext>
            </a:extLst>
          </p:cNvPr>
          <p:cNvCxnSpPr/>
          <p:nvPr/>
        </p:nvCxnSpPr>
        <p:spPr>
          <a:xfrm>
            <a:off x="229690" y="3277316"/>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0C51C9-51CE-4B43-8493-187A2454349C}"/>
              </a:ext>
            </a:extLst>
          </p:cNvPr>
          <p:cNvCxnSpPr/>
          <p:nvPr/>
        </p:nvCxnSpPr>
        <p:spPr>
          <a:xfrm>
            <a:off x="229690" y="3637356"/>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718B98-B313-434B-9C5C-83CEEB166E46}"/>
              </a:ext>
            </a:extLst>
          </p:cNvPr>
          <p:cNvCxnSpPr/>
          <p:nvPr/>
        </p:nvCxnSpPr>
        <p:spPr>
          <a:xfrm>
            <a:off x="272047" y="3997396"/>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EEE441-3AA8-F141-A207-A136185EF030}"/>
              </a:ext>
            </a:extLst>
          </p:cNvPr>
          <p:cNvCxnSpPr/>
          <p:nvPr/>
        </p:nvCxnSpPr>
        <p:spPr>
          <a:xfrm>
            <a:off x="229690" y="4573460"/>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423B51-834F-594E-BE7E-342562238EEC}"/>
              </a:ext>
            </a:extLst>
          </p:cNvPr>
          <p:cNvCxnSpPr/>
          <p:nvPr/>
        </p:nvCxnSpPr>
        <p:spPr>
          <a:xfrm>
            <a:off x="229690" y="4933500"/>
            <a:ext cx="8742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9422D3D-B95C-DE4D-A672-776D3E4B518B}"/>
              </a:ext>
            </a:extLst>
          </p:cNvPr>
          <p:cNvSpPr/>
          <p:nvPr/>
        </p:nvSpPr>
        <p:spPr>
          <a:xfrm>
            <a:off x="7910742" y="3048183"/>
            <a:ext cx="95090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3</a:t>
            </a:r>
            <a:r>
              <a:rPr lang="en-GB" kern="800" dirty="0">
                <a:latin typeface="Calibri"/>
                <a:ea typeface="Times New Roman"/>
                <a:cs typeface="Times New Roman"/>
              </a:rPr>
              <a:t>201)</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13" name="Rectangle 12">
            <a:extLst>
              <a:ext uri="{FF2B5EF4-FFF2-40B4-BE49-F238E27FC236}">
                <a16:creationId xmlns:a16="http://schemas.microsoft.com/office/drawing/2014/main" id="{DC2B35A6-045B-9B4E-9F80-2E6F6B20C668}"/>
              </a:ext>
            </a:extLst>
          </p:cNvPr>
          <p:cNvSpPr/>
          <p:nvPr/>
        </p:nvSpPr>
        <p:spPr>
          <a:xfrm>
            <a:off x="7896138" y="3385288"/>
            <a:ext cx="950901" cy="259045"/>
          </a:xfrm>
          <a:prstGeom prst="rect">
            <a:avLst/>
          </a:prstGeom>
        </p:spPr>
        <p:txBody>
          <a:bodyPr wrap="none">
            <a:spAutoFit/>
          </a:bodyPr>
          <a:lstStyle/>
          <a:p>
            <a:pPr algn="ctr">
              <a:lnSpc>
                <a:spcPts val="1140"/>
              </a:lnSpc>
              <a:spcBef>
                <a:spcPts val="100"/>
              </a:spcBef>
              <a:spcAft>
                <a:spcPts val="100"/>
              </a:spcAft>
            </a:pPr>
            <a:r>
              <a:rPr lang="el-GR" kern="800" dirty="0">
                <a:latin typeface="Calibri"/>
                <a:ea typeface="Times New Roman"/>
                <a:cs typeface="Times New Roman"/>
              </a:rPr>
              <a:t>(</a:t>
            </a:r>
            <a:r>
              <a:rPr lang="el-GR" b="1" kern="800" dirty="0">
                <a:latin typeface="Calibri"/>
                <a:ea typeface="Times New Roman"/>
                <a:cs typeface="Times New Roman"/>
              </a:rPr>
              <a:t>2</a:t>
            </a:r>
            <a:r>
              <a:rPr lang="el-GR" kern="800" dirty="0">
                <a:latin typeface="Calibri"/>
                <a:ea typeface="Times New Roman"/>
                <a:cs typeface="Times New Roman"/>
              </a:rPr>
              <a:t>422)</a:t>
            </a:r>
            <a:r>
              <a:rPr lang="el-GR"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14" name="Rectangle 13">
            <a:extLst>
              <a:ext uri="{FF2B5EF4-FFF2-40B4-BE49-F238E27FC236}">
                <a16:creationId xmlns:a16="http://schemas.microsoft.com/office/drawing/2014/main" id="{DCED34F8-3381-9A47-9BF9-8FF73E5AB2DA}"/>
              </a:ext>
            </a:extLst>
          </p:cNvPr>
          <p:cNvSpPr/>
          <p:nvPr/>
        </p:nvSpPr>
        <p:spPr>
          <a:xfrm>
            <a:off x="7875575" y="3738350"/>
            <a:ext cx="93968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F42)</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25" name="Rectangle 24">
            <a:extLst>
              <a:ext uri="{FF2B5EF4-FFF2-40B4-BE49-F238E27FC236}">
                <a16:creationId xmlns:a16="http://schemas.microsoft.com/office/drawing/2014/main" id="{D92EAD09-9CB6-B74D-BC7B-FBE890CE4CA1}"/>
              </a:ext>
            </a:extLst>
          </p:cNvPr>
          <p:cNvSpPr/>
          <p:nvPr/>
        </p:nvSpPr>
        <p:spPr>
          <a:xfrm>
            <a:off x="7894273" y="4172141"/>
            <a:ext cx="917238"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2</a:t>
            </a:r>
            <a:r>
              <a:rPr lang="en-GB" kern="800" dirty="0">
                <a:latin typeface="Calibri"/>
                <a:ea typeface="Times New Roman"/>
                <a:cs typeface="Times New Roman"/>
              </a:rPr>
              <a:t>FFF)</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26" name="Rectangle 25">
            <a:extLst>
              <a:ext uri="{FF2B5EF4-FFF2-40B4-BE49-F238E27FC236}">
                <a16:creationId xmlns:a16="http://schemas.microsoft.com/office/drawing/2014/main" id="{68224545-2F6E-FA4C-9118-1ECEB814277F}"/>
              </a:ext>
            </a:extLst>
          </p:cNvPr>
          <p:cNvSpPr/>
          <p:nvPr/>
        </p:nvSpPr>
        <p:spPr>
          <a:xfrm>
            <a:off x="7894273" y="4661702"/>
            <a:ext cx="95090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0</a:t>
            </a:r>
            <a:r>
              <a:rPr lang="en-GB" kern="800" dirty="0">
                <a:latin typeface="Calibri"/>
                <a:ea typeface="Times New Roman"/>
                <a:cs typeface="Times New Roman"/>
              </a:rPr>
              <a:t>000)</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pic>
        <p:nvPicPr>
          <p:cNvPr id="30" name="Picture 29">
            <a:extLst>
              <a:ext uri="{FF2B5EF4-FFF2-40B4-BE49-F238E27FC236}">
                <a16:creationId xmlns:a16="http://schemas.microsoft.com/office/drawing/2014/main" id="{D4BA078A-8CF9-E445-90FF-1035D1EFB28B}"/>
              </a:ext>
            </a:extLst>
          </p:cNvPr>
          <p:cNvPicPr>
            <a:picLocks noChangeAspect="1"/>
          </p:cNvPicPr>
          <p:nvPr/>
        </p:nvPicPr>
        <p:blipFill>
          <a:blip r:embed="rId3"/>
          <a:stretch>
            <a:fillRect/>
          </a:stretch>
        </p:blipFill>
        <p:spPr>
          <a:xfrm>
            <a:off x="714195" y="5155730"/>
            <a:ext cx="7205554" cy="1522567"/>
          </a:xfrm>
          <a:prstGeom prst="rect">
            <a:avLst/>
          </a:prstGeom>
        </p:spPr>
      </p:pic>
      <p:sp>
        <p:nvSpPr>
          <p:cNvPr id="27" name="Rectangle 26">
            <a:extLst>
              <a:ext uri="{FF2B5EF4-FFF2-40B4-BE49-F238E27FC236}">
                <a16:creationId xmlns:a16="http://schemas.microsoft.com/office/drawing/2014/main" id="{A54661D8-AF4D-4E49-91F3-9F6DB0440E76}"/>
              </a:ext>
            </a:extLst>
          </p:cNvPr>
          <p:cNvSpPr/>
          <p:nvPr/>
        </p:nvSpPr>
        <p:spPr>
          <a:xfrm>
            <a:off x="7926863" y="534042"/>
            <a:ext cx="776046" cy="369332"/>
          </a:xfrm>
          <a:prstGeom prst="rect">
            <a:avLst/>
          </a:prstGeom>
        </p:spPr>
        <p:txBody>
          <a:bodyPr wrap="none">
            <a:spAutoFit/>
          </a:bodyPr>
          <a:lstStyle/>
          <a:p>
            <a:r>
              <a:rPr lang="el-GR" b="1" u="sng" dirty="0">
                <a:solidFill>
                  <a:srgbClr val="000000"/>
                </a:solidFill>
                <a:cs typeface="Arial" panose="020B0604020202020204" pitchFamily="34" charset="0"/>
              </a:rPr>
              <a:t>ΛΥΣΗ</a:t>
            </a:r>
            <a:endParaRPr lang="en-GR" u="sng" dirty="0"/>
          </a:p>
        </p:txBody>
      </p:sp>
    </p:spTree>
    <p:extLst>
      <p:ext uri="{BB962C8B-B14F-4D97-AF65-F5344CB8AC3E}">
        <p14:creationId xmlns:p14="http://schemas.microsoft.com/office/powerpoint/2010/main" val="2082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2" grpId="0"/>
      <p:bldP spid="13" grpId="0"/>
      <p:bldP spid="1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35</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9" name="Rectangle 2">
            <a:extLst>
              <a:ext uri="{FF2B5EF4-FFF2-40B4-BE49-F238E27FC236}">
                <a16:creationId xmlns:a16="http://schemas.microsoft.com/office/drawing/2014/main" id="{D8C6E844-8B74-854D-8690-6F469D2C4304}"/>
              </a:ext>
            </a:extLst>
          </p:cNvPr>
          <p:cNvSpPr>
            <a:spLocks noChangeArrowheads="1"/>
          </p:cNvSpPr>
          <p:nvPr/>
        </p:nvSpPr>
        <p:spPr bwMode="auto">
          <a:xfrm>
            <a:off x="0" y="1003163"/>
            <a:ext cx="8915400"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Το πρόγραμμα κωδικοποιείται ως εξής:</a:t>
            </a:r>
          </a:p>
        </p:txBody>
      </p:sp>
      <p:sp>
        <p:nvSpPr>
          <p:cNvPr id="11" name="Rectangle 10">
            <a:extLst>
              <a:ext uri="{FF2B5EF4-FFF2-40B4-BE49-F238E27FC236}">
                <a16:creationId xmlns:a16="http://schemas.microsoft.com/office/drawing/2014/main" id="{6BE107ED-2697-134B-BEED-5A52E1E07BDE}"/>
              </a:ext>
            </a:extLst>
          </p:cNvPr>
          <p:cNvSpPr>
            <a:spLocks noChangeArrowheads="1"/>
          </p:cNvSpPr>
          <p:nvPr/>
        </p:nvSpPr>
        <p:spPr bwMode="auto">
          <a:xfrm>
            <a:off x="27691" y="3672844"/>
            <a:ext cx="8915400" cy="21236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Οι λειτουργίες 1 έως 4 αφορούν την είσοδο και οι λειτουργίες 9 και 10 χρησιμοποιούνται για την έξοδο. Όταν εκτελεστεί αυτό το πρόγραμμα, θα περιμένει από τον χρήστη να καταχωρίσει δύο ακεραίους με το πληκτρολόγιο και να πατήσει το πλήκτρο </a:t>
            </a:r>
            <a:r>
              <a:rPr lang="el-GR" altLang="en-US" sz="2200" b="0" i="0" baseline="0" dirty="0" err="1">
                <a:latin typeface="Arial" panose="020B0604020202020204" pitchFamily="34" charset="0"/>
                <a:cs typeface="Arial" panose="020B0604020202020204" pitchFamily="34" charset="0"/>
              </a:rPr>
              <a:t>Enter</a:t>
            </a:r>
            <a:r>
              <a:rPr lang="el-GR" altLang="en-US" sz="2200" b="0" i="0" baseline="0" dirty="0">
                <a:latin typeface="Arial" panose="020B0604020202020204" pitchFamily="34" charset="0"/>
                <a:cs typeface="Arial" panose="020B0604020202020204" pitchFamily="34" charset="0"/>
              </a:rPr>
              <a:t>. Στη συνέχεια, το πρόγραμμα υπολογίζει το άθροισμα και εμφανίζει το αποτέλεσμα στην οθόνη.</a:t>
            </a:r>
          </a:p>
        </p:txBody>
      </p:sp>
      <p:graphicFrame>
        <p:nvGraphicFramePr>
          <p:cNvPr id="12" name="Πίνακας 2">
            <a:extLst>
              <a:ext uri="{FF2B5EF4-FFF2-40B4-BE49-F238E27FC236}">
                <a16:creationId xmlns:a16="http://schemas.microsoft.com/office/drawing/2014/main" id="{F0249602-4565-FB4E-ADB0-834B5A7876D8}"/>
              </a:ext>
            </a:extLst>
          </p:cNvPr>
          <p:cNvGraphicFramePr>
            <a:graphicFrameLocks noGrp="1"/>
          </p:cNvGraphicFramePr>
          <p:nvPr>
            <p:extLst>
              <p:ext uri="{D42A27DB-BD31-4B8C-83A1-F6EECF244321}">
                <p14:modId xmlns:p14="http://schemas.microsoft.com/office/powerpoint/2010/main" val="3880845870"/>
              </p:ext>
            </p:extLst>
          </p:nvPr>
        </p:nvGraphicFramePr>
        <p:xfrm>
          <a:off x="216027" y="1720861"/>
          <a:ext cx="8538728" cy="1676400"/>
        </p:xfrm>
        <a:graphic>
          <a:graphicData uri="http://schemas.openxmlformats.org/drawingml/2006/table">
            <a:tbl>
              <a:tblPr firstRow="1" firstCol="1" lastRow="1" lastCol="1" bandRow="1" bandCol="1"/>
              <a:tblGrid>
                <a:gridCol w="827581">
                  <a:extLst>
                    <a:ext uri="{9D8B030D-6E8A-4147-A177-3AD203B41FA5}">
                      <a16:colId xmlns:a16="http://schemas.microsoft.com/office/drawing/2014/main" val="20000"/>
                    </a:ext>
                  </a:extLst>
                </a:gridCol>
                <a:gridCol w="1893745">
                  <a:extLst>
                    <a:ext uri="{9D8B030D-6E8A-4147-A177-3AD203B41FA5}">
                      <a16:colId xmlns:a16="http://schemas.microsoft.com/office/drawing/2014/main" val="20001"/>
                    </a:ext>
                  </a:extLst>
                </a:gridCol>
                <a:gridCol w="720636">
                  <a:extLst>
                    <a:ext uri="{9D8B030D-6E8A-4147-A177-3AD203B41FA5}">
                      <a16:colId xmlns:a16="http://schemas.microsoft.com/office/drawing/2014/main" val="20002"/>
                    </a:ext>
                  </a:extLst>
                </a:gridCol>
                <a:gridCol w="2282163">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2022515">
                  <a:extLst>
                    <a:ext uri="{9D8B030D-6E8A-4147-A177-3AD203B41FA5}">
                      <a16:colId xmlns:a16="http://schemas.microsoft.com/office/drawing/2014/main" val="20005"/>
                    </a:ext>
                  </a:extLst>
                </a:gridCol>
              </a:tblGrid>
              <a:tr h="419100">
                <a:tc>
                  <a:txBody>
                    <a:bodyPr/>
                    <a:lstStyle/>
                    <a:p>
                      <a:pPr algn="ctr">
                        <a:lnSpc>
                          <a:spcPts val="1140"/>
                        </a:lnSpc>
                        <a:spcBef>
                          <a:spcPts val="100"/>
                        </a:spcBef>
                        <a:spcAft>
                          <a:spcPts val="100"/>
                        </a:spcAft>
                      </a:pPr>
                      <a:r>
                        <a:rPr lang="el-GR" sz="1800" kern="800" dirty="0">
                          <a:effectLst/>
                          <a:latin typeface="+mn-lt"/>
                          <a:ea typeface="Times New Roman"/>
                          <a:cs typeface="Times New Roman"/>
                        </a:rPr>
                        <a:t>(00</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FFE)</a:t>
                      </a:r>
                      <a:r>
                        <a:rPr lang="en-GB" sz="1800" b="1" kern="800" baseline="-25000" dirty="0">
                          <a:effectLst/>
                          <a:latin typeface="Calibri"/>
                          <a:ea typeface="Times New Roman"/>
                          <a:cs typeface="Times New Roman"/>
                        </a:rPr>
                        <a:t>16</a:t>
                      </a:r>
                      <a:r>
                        <a:rPr lang="en-GB" sz="1800" kern="800" dirty="0">
                          <a:effectLst/>
                          <a:latin typeface="Calibri"/>
                          <a:ea typeface="Times New Roman"/>
                          <a:cs typeface="Times New Roman"/>
                        </a:rPr>
                        <a:t> </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(04</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040)</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(08</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F42)</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419100">
                <a:tc>
                  <a:txBody>
                    <a:bodyPr/>
                    <a:lstStyle/>
                    <a:p>
                      <a:pPr algn="ctr">
                        <a:lnSpc>
                          <a:spcPts val="1140"/>
                        </a:lnSpc>
                        <a:spcBef>
                          <a:spcPts val="100"/>
                        </a:spcBef>
                        <a:spcAft>
                          <a:spcPts val="100"/>
                        </a:spcAft>
                      </a:pPr>
                      <a:r>
                        <a:rPr lang="el-GR" sz="1800" kern="800" dirty="0">
                          <a:effectLst/>
                          <a:latin typeface="+mn-lt"/>
                          <a:ea typeface="Times New Roman"/>
                          <a:cs typeface="Times New Roman"/>
                        </a:rPr>
                        <a:t>(01</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2</a:t>
                      </a:r>
                      <a:r>
                        <a:rPr lang="en-GB" sz="1800" kern="800" dirty="0">
                          <a:effectLst/>
                          <a:latin typeface="Calibri"/>
                          <a:ea typeface="Times New Roman"/>
                          <a:cs typeface="Times New Roman"/>
                        </a:rPr>
                        <a:t>40F)</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(05</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141)</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(09</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2</a:t>
                      </a:r>
                      <a:r>
                        <a:rPr lang="en-GB" sz="1800" kern="800" dirty="0">
                          <a:effectLst/>
                          <a:latin typeface="Calibri"/>
                          <a:ea typeface="Times New Roman"/>
                          <a:cs typeface="Times New Roman"/>
                        </a:rPr>
                        <a:t>FFF)</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419100">
                <a:tc>
                  <a:txBody>
                    <a:bodyPr/>
                    <a:lstStyle/>
                    <a:p>
                      <a:pPr algn="ctr">
                        <a:lnSpc>
                          <a:spcPts val="1140"/>
                        </a:lnSpc>
                        <a:spcBef>
                          <a:spcPts val="100"/>
                        </a:spcBef>
                        <a:spcAft>
                          <a:spcPts val="100"/>
                        </a:spcAft>
                      </a:pPr>
                      <a:r>
                        <a:rPr lang="el-GR" sz="1800" kern="800" dirty="0">
                          <a:effectLst/>
                          <a:latin typeface="+mn-lt"/>
                          <a:ea typeface="Times New Roman"/>
                          <a:cs typeface="Times New Roman"/>
                        </a:rPr>
                        <a:t>(02</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FFE)</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(06</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3</a:t>
                      </a:r>
                      <a:r>
                        <a:rPr lang="en-GB" sz="1800" kern="800" dirty="0">
                          <a:effectLst/>
                          <a:latin typeface="Calibri"/>
                          <a:ea typeface="Times New Roman"/>
                          <a:cs typeface="Times New Roman"/>
                        </a:rPr>
                        <a:t>201)</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(0Α</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0</a:t>
                      </a:r>
                      <a:r>
                        <a:rPr lang="en-GB" sz="1800" kern="800" dirty="0">
                          <a:effectLst/>
                          <a:latin typeface="Calibri"/>
                          <a:ea typeface="Times New Roman"/>
                          <a:cs typeface="Times New Roman"/>
                        </a:rPr>
                        <a:t>000)</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419100">
                <a:tc>
                  <a:txBody>
                    <a:bodyPr/>
                    <a:lstStyle/>
                    <a:p>
                      <a:pPr algn="ctr">
                        <a:lnSpc>
                          <a:spcPts val="1140"/>
                        </a:lnSpc>
                        <a:spcBef>
                          <a:spcPts val="100"/>
                        </a:spcBef>
                        <a:spcAft>
                          <a:spcPts val="100"/>
                        </a:spcAft>
                      </a:pPr>
                      <a:r>
                        <a:rPr lang="el-GR" sz="1800" kern="800" dirty="0">
                          <a:effectLst/>
                          <a:latin typeface="+mn-lt"/>
                          <a:ea typeface="Times New Roman"/>
                          <a:cs typeface="Times New Roman"/>
                        </a:rPr>
                        <a:t>(03</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a:t>
                      </a:r>
                      <a:r>
                        <a:rPr lang="el-GR" sz="1800" b="1" kern="800" dirty="0">
                          <a:effectLst/>
                          <a:latin typeface="Calibri"/>
                          <a:ea typeface="Times New Roman"/>
                          <a:cs typeface="Times New Roman"/>
                        </a:rPr>
                        <a:t>2</a:t>
                      </a:r>
                      <a:r>
                        <a:rPr lang="el-GR" sz="1800" kern="800" dirty="0">
                          <a:effectLst/>
                          <a:latin typeface="Calibri"/>
                          <a:ea typeface="Times New Roman"/>
                          <a:cs typeface="Times New Roman"/>
                        </a:rPr>
                        <a:t>41F)</a:t>
                      </a:r>
                      <a:r>
                        <a:rPr lang="el-GR"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(07</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a:t>
                      </a:r>
                      <a:r>
                        <a:rPr lang="el-GR" sz="1800" b="1" kern="800" dirty="0">
                          <a:effectLst/>
                          <a:latin typeface="Calibri"/>
                          <a:ea typeface="Times New Roman"/>
                          <a:cs typeface="Times New Roman"/>
                        </a:rPr>
                        <a:t>2</a:t>
                      </a:r>
                      <a:r>
                        <a:rPr lang="el-GR" sz="1800" kern="800" dirty="0">
                          <a:effectLst/>
                          <a:latin typeface="Calibri"/>
                          <a:ea typeface="Times New Roman"/>
                          <a:cs typeface="Times New Roman"/>
                        </a:rPr>
                        <a:t>422)</a:t>
                      </a:r>
                      <a:r>
                        <a:rPr lang="el-GR"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 </a:t>
                      </a: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 </a:t>
                      </a: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03902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6369719" cy="740964"/>
          </a:xfrm>
        </p:spPr>
        <p:txBody>
          <a:bodyPr/>
          <a:lstStyle/>
          <a:p>
            <a:r>
              <a:rPr lang="el-GR" sz="3600" b="1" dirty="0" err="1">
                <a:solidFill>
                  <a:srgbClr val="000000"/>
                </a:solidFill>
                <a:latin typeface="Arial" panose="020B0604020202020204" pitchFamily="34" charset="0"/>
                <a:cs typeface="Arial" panose="020B0604020202020204" pitchFamily="34" charset="0"/>
              </a:rPr>
              <a:t>Ασκηση</a:t>
            </a:r>
            <a:r>
              <a:rPr lang="el-GR" sz="3600" b="1" dirty="0">
                <a:solidFill>
                  <a:srgbClr val="000000"/>
                </a:solidFill>
                <a:latin typeface="Arial" panose="020B0604020202020204" pitchFamily="34" charset="0"/>
                <a:cs typeface="Arial" panose="020B0604020202020204" pitchFamily="34" charset="0"/>
              </a:rPr>
              <a:t> 5-13 με λύση</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36</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2" name="Rectangle 1">
            <a:extLst>
              <a:ext uri="{FF2B5EF4-FFF2-40B4-BE49-F238E27FC236}">
                <a16:creationId xmlns:a16="http://schemas.microsoft.com/office/drawing/2014/main" id="{4150C8AF-5BF6-054D-AEFC-7844CA90EE34}"/>
              </a:ext>
            </a:extLst>
          </p:cNvPr>
          <p:cNvSpPr/>
          <p:nvPr/>
        </p:nvSpPr>
        <p:spPr>
          <a:xfrm>
            <a:off x="35037" y="3813115"/>
            <a:ext cx="7524328" cy="2862322"/>
          </a:xfrm>
          <a:prstGeom prst="rect">
            <a:avLst/>
          </a:prstGeom>
        </p:spPr>
        <p:txBody>
          <a:bodyPr wrap="square">
            <a:spAutoFit/>
          </a:bodyPr>
          <a:lstStyle/>
          <a:p>
            <a:r>
              <a:rPr lang="en-GB" dirty="0">
                <a:solidFill>
                  <a:schemeClr val="bg2">
                    <a:lumMod val="50000"/>
                  </a:schemeClr>
                </a:solidFill>
                <a:latin typeface="Times" pitchFamily="2" charset="0"/>
              </a:rPr>
              <a:t> (00)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chemeClr val="bg2">
                    <a:lumMod val="50000"/>
                  </a:schemeClr>
                </a:solidFill>
                <a:latin typeface="Times" pitchFamily="2" charset="0"/>
              </a:rPr>
              <a:t> </a:t>
            </a:r>
            <a:r>
              <a:rPr lang="el-GR" dirty="0">
                <a:solidFill>
                  <a:schemeClr val="bg2">
                    <a:lumMod val="50000"/>
                  </a:schemeClr>
                </a:solidFill>
                <a:latin typeface="Times" pitchFamily="2" charset="0"/>
              </a:rPr>
              <a:t>	</a:t>
            </a:r>
            <a:r>
              <a:rPr lang="en-GB" dirty="0">
                <a:solidFill>
                  <a:srgbClr val="000000"/>
                </a:solidFill>
                <a:latin typeface="Times" pitchFamily="2" charset="0"/>
              </a:rPr>
              <a:t>(1FFE)</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baseline="-25000" dirty="0">
                <a:solidFill>
                  <a:srgbClr val="000000"/>
                </a:solidFill>
                <a:latin typeface="Times" pitchFamily="2" charset="0"/>
              </a:rPr>
              <a:t> </a:t>
            </a:r>
            <a:r>
              <a:rPr lang="en-GB" dirty="0">
                <a:solidFill>
                  <a:srgbClr val="FF1721"/>
                </a:solidFill>
                <a:latin typeface="Times" pitchFamily="2" charset="0"/>
              </a:rPr>
              <a:t>// RF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 MFE, </a:t>
            </a:r>
            <a:r>
              <a:rPr lang="en-GB" u="sng" dirty="0">
                <a:solidFill>
                  <a:srgbClr val="FF1721"/>
                </a:solidFill>
                <a:latin typeface="Times" pitchFamily="2" charset="0"/>
              </a:rPr>
              <a:t>LOAD</a:t>
            </a:r>
            <a:r>
              <a:rPr lang="en-GB" dirty="0">
                <a:solidFill>
                  <a:srgbClr val="FF1721"/>
                </a:solidFill>
                <a:latin typeface="Times" pitchFamily="2" charset="0"/>
              </a:rPr>
              <a:t> A from keyboard FE to RF</a:t>
            </a:r>
          </a:p>
          <a:p>
            <a:r>
              <a:rPr lang="en-GB" dirty="0">
                <a:solidFill>
                  <a:srgbClr val="000000"/>
                </a:solidFill>
                <a:latin typeface="Times" pitchFamily="2" charset="0"/>
              </a:rPr>
              <a:t> (01)</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(240F)</a:t>
            </a:r>
            <a:r>
              <a:rPr lang="en-GB" baseline="-25000" dirty="0">
                <a:solidFill>
                  <a:srgbClr val="000000"/>
                </a:solidFill>
                <a:latin typeface="Times" pitchFamily="2" charset="0"/>
              </a:rPr>
              <a:t> 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M40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 RF, </a:t>
            </a:r>
            <a:r>
              <a:rPr lang="en-GB" u="sng" dirty="0">
                <a:solidFill>
                  <a:srgbClr val="FF1721"/>
                </a:solidFill>
                <a:latin typeface="Times" pitchFamily="2" charset="0"/>
              </a:rPr>
              <a:t>STORE</a:t>
            </a:r>
            <a:r>
              <a:rPr lang="en-GB" dirty="0">
                <a:solidFill>
                  <a:srgbClr val="FF1721"/>
                </a:solidFill>
                <a:latin typeface="Times" pitchFamily="2" charset="0"/>
              </a:rPr>
              <a:t> A in M40</a:t>
            </a:r>
          </a:p>
          <a:p>
            <a:r>
              <a:rPr lang="en-GB" dirty="0">
                <a:solidFill>
                  <a:srgbClr val="000000"/>
                </a:solidFill>
                <a:latin typeface="Times" pitchFamily="2" charset="0"/>
              </a:rPr>
              <a:t> (02)</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l-GR" dirty="0">
                <a:solidFill>
                  <a:srgbClr val="000000"/>
                </a:solidFill>
                <a:latin typeface="Times" pitchFamily="2" charset="0"/>
              </a:rPr>
              <a:t>	</a:t>
            </a:r>
            <a:r>
              <a:rPr lang="en-GB" dirty="0">
                <a:solidFill>
                  <a:srgbClr val="000000"/>
                </a:solidFill>
                <a:latin typeface="Times" pitchFamily="2" charset="0"/>
              </a:rPr>
              <a:t>(1040)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M40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 R0, </a:t>
            </a:r>
            <a:r>
              <a:rPr lang="en-GB" u="sng" dirty="0">
                <a:solidFill>
                  <a:srgbClr val="FF1721"/>
                </a:solidFill>
                <a:latin typeface="Times" pitchFamily="2" charset="0"/>
              </a:rPr>
              <a:t>LOAD</a:t>
            </a:r>
            <a:r>
              <a:rPr lang="en-GB" dirty="0">
                <a:solidFill>
                  <a:srgbClr val="FF1721"/>
                </a:solidFill>
                <a:latin typeface="Times" pitchFamily="2" charset="0"/>
              </a:rPr>
              <a:t> A from M40 to R0</a:t>
            </a:r>
          </a:p>
          <a:p>
            <a:r>
              <a:rPr lang="en-GB" dirty="0">
                <a:solidFill>
                  <a:srgbClr val="000000"/>
                </a:solidFill>
                <a:latin typeface="Times" pitchFamily="2" charset="0"/>
              </a:rPr>
              <a:t> (03)</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l-GR" dirty="0">
                <a:solidFill>
                  <a:srgbClr val="000000"/>
                </a:solidFill>
                <a:latin typeface="Times" pitchFamily="2" charset="0"/>
              </a:rPr>
              <a:t>	</a:t>
            </a:r>
            <a:r>
              <a:rPr lang="en-GB" dirty="0">
                <a:solidFill>
                  <a:srgbClr val="000000"/>
                </a:solidFill>
                <a:latin typeface="Times" pitchFamily="2" charset="0"/>
              </a:rPr>
              <a:t>(A000)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R0 </a:t>
            </a:r>
            <a:r>
              <a:rPr lang="en-GB" dirty="0">
                <a:solidFill>
                  <a:srgbClr val="FF1721"/>
                </a:solidFill>
                <a:latin typeface="Times" pitchFamily="2" charset="0"/>
                <a:sym typeface="Wingdings" pitchFamily="2" charset="2"/>
              </a:rPr>
              <a:t></a:t>
            </a:r>
            <a:r>
              <a:rPr lang="en-GB" dirty="0">
                <a:solidFill>
                  <a:srgbClr val="FF1721"/>
                </a:solidFill>
                <a:latin typeface="Times" pitchFamily="2" charset="0"/>
              </a:rPr>
              <a:t> R0 + 1, </a:t>
            </a:r>
            <a:r>
              <a:rPr lang="en-GB" u="sng" dirty="0">
                <a:solidFill>
                  <a:srgbClr val="FF1721"/>
                </a:solidFill>
                <a:latin typeface="Times" pitchFamily="2" charset="0"/>
              </a:rPr>
              <a:t>INC</a:t>
            </a:r>
            <a:r>
              <a:rPr lang="en-GB" dirty="0">
                <a:solidFill>
                  <a:srgbClr val="FF1721"/>
                </a:solidFill>
                <a:latin typeface="Times" pitchFamily="2" charset="0"/>
              </a:rPr>
              <a:t> A</a:t>
            </a:r>
          </a:p>
          <a:p>
            <a:r>
              <a:rPr lang="en-GB" dirty="0">
                <a:solidFill>
                  <a:srgbClr val="000000"/>
                </a:solidFill>
                <a:latin typeface="Times" pitchFamily="2" charset="0"/>
              </a:rPr>
              <a:t> (04)</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l-GR" dirty="0">
                <a:solidFill>
                  <a:srgbClr val="000000"/>
                </a:solidFill>
                <a:latin typeface="Times" pitchFamily="2" charset="0"/>
              </a:rPr>
              <a:t>	</a:t>
            </a:r>
            <a:r>
              <a:rPr lang="en-GB" dirty="0">
                <a:solidFill>
                  <a:srgbClr val="000000"/>
                </a:solidFill>
                <a:latin typeface="Times" pitchFamily="2" charset="0"/>
              </a:rPr>
              <a:t>(A000)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R0 </a:t>
            </a:r>
            <a:r>
              <a:rPr lang="en-GB" dirty="0">
                <a:solidFill>
                  <a:srgbClr val="FF1721"/>
                </a:solidFill>
                <a:latin typeface="Times" pitchFamily="2" charset="0"/>
                <a:sym typeface="Wingdings" pitchFamily="2" charset="2"/>
              </a:rPr>
              <a:t></a:t>
            </a:r>
            <a:r>
              <a:rPr lang="en-GB" dirty="0">
                <a:solidFill>
                  <a:srgbClr val="FF1721"/>
                </a:solidFill>
                <a:latin typeface="Times" pitchFamily="2" charset="0"/>
              </a:rPr>
              <a:t> R0 + 1, </a:t>
            </a:r>
            <a:r>
              <a:rPr lang="en-GB" u="sng" dirty="0">
                <a:solidFill>
                  <a:srgbClr val="FF1721"/>
                </a:solidFill>
                <a:latin typeface="Times" pitchFamily="2" charset="0"/>
              </a:rPr>
              <a:t>INC</a:t>
            </a:r>
            <a:r>
              <a:rPr lang="en-GB" dirty="0">
                <a:solidFill>
                  <a:srgbClr val="FF1721"/>
                </a:solidFill>
                <a:latin typeface="Times" pitchFamily="2" charset="0"/>
              </a:rPr>
              <a:t> A</a:t>
            </a:r>
          </a:p>
          <a:p>
            <a:r>
              <a:rPr lang="en-GB" dirty="0">
                <a:solidFill>
                  <a:srgbClr val="000000"/>
                </a:solidFill>
                <a:latin typeface="Times" pitchFamily="2" charset="0"/>
              </a:rPr>
              <a:t> (05)</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(A000)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R0 </a:t>
            </a:r>
            <a:r>
              <a:rPr lang="en-GB" dirty="0">
                <a:solidFill>
                  <a:srgbClr val="FF1721"/>
                </a:solidFill>
                <a:latin typeface="Times" pitchFamily="2" charset="0"/>
                <a:sym typeface="Wingdings" pitchFamily="2" charset="2"/>
              </a:rPr>
              <a:t></a:t>
            </a:r>
            <a:r>
              <a:rPr lang="en-GB" dirty="0">
                <a:solidFill>
                  <a:srgbClr val="FF1721"/>
                </a:solidFill>
                <a:latin typeface="Times" pitchFamily="2" charset="0"/>
              </a:rPr>
              <a:t> R0 + 1, </a:t>
            </a:r>
            <a:r>
              <a:rPr lang="en-GB" u="sng" dirty="0">
                <a:solidFill>
                  <a:srgbClr val="FF1721"/>
                </a:solidFill>
                <a:latin typeface="Times" pitchFamily="2" charset="0"/>
              </a:rPr>
              <a:t>INC</a:t>
            </a:r>
            <a:r>
              <a:rPr lang="en-GB" dirty="0">
                <a:solidFill>
                  <a:srgbClr val="FF1721"/>
                </a:solidFill>
                <a:latin typeface="Times" pitchFamily="2" charset="0"/>
              </a:rPr>
              <a:t> A</a:t>
            </a:r>
          </a:p>
          <a:p>
            <a:r>
              <a:rPr lang="en-GB" dirty="0">
                <a:solidFill>
                  <a:srgbClr val="000000"/>
                </a:solidFill>
                <a:latin typeface="Times" pitchFamily="2" charset="0"/>
              </a:rPr>
              <a:t> (06)</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(2410)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M41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R0, </a:t>
            </a:r>
            <a:r>
              <a:rPr lang="en-GB" u="sng" dirty="0">
                <a:solidFill>
                  <a:srgbClr val="FF1721"/>
                </a:solidFill>
                <a:latin typeface="Times" pitchFamily="2" charset="0"/>
              </a:rPr>
              <a:t>STORE</a:t>
            </a:r>
            <a:r>
              <a:rPr lang="en-GB" dirty="0">
                <a:solidFill>
                  <a:srgbClr val="FF1721"/>
                </a:solidFill>
                <a:latin typeface="Times" pitchFamily="2" charset="0"/>
              </a:rPr>
              <a:t> the result in M41</a:t>
            </a:r>
          </a:p>
          <a:p>
            <a:r>
              <a:rPr lang="en-GB" dirty="0">
                <a:solidFill>
                  <a:srgbClr val="000000"/>
                </a:solidFill>
                <a:latin typeface="Times" pitchFamily="2" charset="0"/>
              </a:rPr>
              <a:t> (07)</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(1F41)</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RF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M41, </a:t>
            </a:r>
            <a:r>
              <a:rPr lang="en-GB" u="sng" dirty="0">
                <a:solidFill>
                  <a:srgbClr val="FF1721"/>
                </a:solidFill>
                <a:latin typeface="Times" pitchFamily="2" charset="0"/>
              </a:rPr>
              <a:t>LOAD</a:t>
            </a:r>
            <a:r>
              <a:rPr lang="en-GB" dirty="0">
                <a:solidFill>
                  <a:srgbClr val="FF1721"/>
                </a:solidFill>
                <a:latin typeface="Times" pitchFamily="2" charset="0"/>
              </a:rPr>
              <a:t> the result to RF</a:t>
            </a:r>
          </a:p>
          <a:p>
            <a:r>
              <a:rPr lang="en-GB" dirty="0">
                <a:solidFill>
                  <a:srgbClr val="000000"/>
                </a:solidFill>
                <a:latin typeface="Times" pitchFamily="2" charset="0"/>
              </a:rPr>
              <a:t> (08)</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(2FFF)</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MFF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 RF, </a:t>
            </a:r>
            <a:r>
              <a:rPr lang="en-GB" u="sng" dirty="0">
                <a:solidFill>
                  <a:srgbClr val="FF1721"/>
                </a:solidFill>
                <a:latin typeface="Times" pitchFamily="2" charset="0"/>
              </a:rPr>
              <a:t>STORE</a:t>
            </a:r>
            <a:r>
              <a:rPr lang="en-GB" dirty="0">
                <a:solidFill>
                  <a:srgbClr val="FF1721"/>
                </a:solidFill>
                <a:latin typeface="Times" pitchFamily="2" charset="0"/>
              </a:rPr>
              <a:t> (send) the result to the monitor FF</a:t>
            </a:r>
          </a:p>
          <a:p>
            <a:r>
              <a:rPr lang="en-GB" dirty="0">
                <a:latin typeface="Times" pitchFamily="2" charset="0"/>
              </a:rPr>
              <a:t> (09)</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latin typeface="Times" pitchFamily="2" charset="0"/>
              </a:rPr>
              <a:t>  </a:t>
            </a:r>
            <a:r>
              <a:rPr lang="el-GR" dirty="0">
                <a:latin typeface="Times" pitchFamily="2" charset="0"/>
              </a:rPr>
              <a:t>	</a:t>
            </a:r>
            <a:r>
              <a:rPr lang="en-GB" dirty="0">
                <a:latin typeface="Times" pitchFamily="2" charset="0"/>
              </a:rPr>
              <a:t>(0000)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latin typeface="Times" pitchFamily="2" charset="0"/>
              </a:rPr>
              <a:t> </a:t>
            </a:r>
            <a:r>
              <a:rPr lang="en-GB" dirty="0">
                <a:solidFill>
                  <a:srgbClr val="FF1721"/>
                </a:solidFill>
                <a:latin typeface="Times" pitchFamily="2" charset="0"/>
              </a:rPr>
              <a:t>// Halt</a:t>
            </a:r>
            <a:endParaRPr lang="en-GB" dirty="0">
              <a:effectLst/>
              <a:latin typeface="Times" pitchFamily="2" charset="0"/>
            </a:endParaRPr>
          </a:p>
        </p:txBody>
      </p:sp>
      <p:sp>
        <p:nvSpPr>
          <p:cNvPr id="3" name="Rectangle 2">
            <a:extLst>
              <a:ext uri="{FF2B5EF4-FFF2-40B4-BE49-F238E27FC236}">
                <a16:creationId xmlns:a16="http://schemas.microsoft.com/office/drawing/2014/main" id="{4F207B52-E8F9-D048-95DF-F622E113CA9D}"/>
              </a:ext>
            </a:extLst>
          </p:cNvPr>
          <p:cNvSpPr/>
          <p:nvPr/>
        </p:nvSpPr>
        <p:spPr>
          <a:xfrm>
            <a:off x="257484" y="2506222"/>
            <a:ext cx="8353425" cy="1200329"/>
          </a:xfrm>
          <a:prstGeom prst="rect">
            <a:avLst/>
          </a:prstGeom>
        </p:spPr>
        <p:txBody>
          <a:bodyPr wrap="square">
            <a:spAutoFit/>
          </a:bodyPr>
          <a:lstStyle/>
          <a:p>
            <a:r>
              <a:rPr lang="el-GR" dirty="0">
                <a:latin typeface="Times" pitchFamily="2" charset="0"/>
              </a:rPr>
              <a:t>Πληκτρολογούμε το Α. Το πρόγραμμα το διαβάζει και το αποθηκεύει στην μνήμη, για να το μεταφέρει μετά σε </a:t>
            </a:r>
            <a:r>
              <a:rPr lang="en-US" dirty="0">
                <a:latin typeface="Times" pitchFamily="2" charset="0"/>
              </a:rPr>
              <a:t>REGISTAR </a:t>
            </a:r>
            <a:r>
              <a:rPr lang="el-GR" dirty="0">
                <a:latin typeface="Times" pitchFamily="2" charset="0"/>
              </a:rPr>
              <a:t>και να το αυξήσει κατά 1 (3 φορές). Αφού μετά το αποθηκεύσει στην μνήμη, το μεταφέρει σε </a:t>
            </a:r>
            <a:r>
              <a:rPr lang="en-US" dirty="0">
                <a:latin typeface="Times" pitchFamily="2" charset="0"/>
              </a:rPr>
              <a:t>REGISTAR </a:t>
            </a:r>
            <a:r>
              <a:rPr lang="el-GR" dirty="0">
                <a:latin typeface="Times" pitchFamily="2" charset="0"/>
              </a:rPr>
              <a:t>για να το δείξει στην οθόνη. </a:t>
            </a:r>
            <a:endParaRPr lang="en-GB" dirty="0">
              <a:effectLst/>
              <a:latin typeface="Times" pitchFamily="2" charset="0"/>
            </a:endParaRPr>
          </a:p>
        </p:txBody>
      </p:sp>
      <p:pic>
        <p:nvPicPr>
          <p:cNvPr id="12" name="Picture 11">
            <a:extLst>
              <a:ext uri="{FF2B5EF4-FFF2-40B4-BE49-F238E27FC236}">
                <a16:creationId xmlns:a16="http://schemas.microsoft.com/office/drawing/2014/main" id="{1177D8EA-A95C-0F47-9C75-61C30EFD6A4C}"/>
              </a:ext>
            </a:extLst>
          </p:cNvPr>
          <p:cNvPicPr>
            <a:picLocks noChangeAspect="1"/>
          </p:cNvPicPr>
          <p:nvPr/>
        </p:nvPicPr>
        <p:blipFill rotWithShape="1">
          <a:blip r:embed="rId3">
            <a:extLst>
              <a:ext uri="{28A0092B-C50C-407E-A947-70E740481C1C}">
                <a14:useLocalDpi xmlns:a14="http://schemas.microsoft.com/office/drawing/2010/main" val="0"/>
              </a:ext>
            </a:extLst>
          </a:blip>
          <a:srcRect l="14671" t="23924" r="14671" b="65387"/>
          <a:stretch/>
        </p:blipFill>
        <p:spPr>
          <a:xfrm>
            <a:off x="-300" y="756262"/>
            <a:ext cx="8077500" cy="1581321"/>
          </a:xfrm>
          <a:prstGeom prst="rect">
            <a:avLst/>
          </a:prstGeom>
        </p:spPr>
      </p:pic>
      <p:pic>
        <p:nvPicPr>
          <p:cNvPr id="13" name="Picture 12">
            <a:extLst>
              <a:ext uri="{FF2B5EF4-FFF2-40B4-BE49-F238E27FC236}">
                <a16:creationId xmlns:a16="http://schemas.microsoft.com/office/drawing/2014/main" id="{55CB2968-95F1-8E45-AE7D-2252C04A3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147" y="4102841"/>
            <a:ext cx="2915816" cy="203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E5D9A7A5-8A47-3544-876A-89AA0E05266B}"/>
              </a:ext>
            </a:extLst>
          </p:cNvPr>
          <p:cNvGrpSpPr/>
          <p:nvPr/>
        </p:nvGrpSpPr>
        <p:grpSpPr>
          <a:xfrm>
            <a:off x="257482" y="2523035"/>
            <a:ext cx="8447792" cy="1104628"/>
            <a:chOff x="257482" y="2397864"/>
            <a:chExt cx="8447792" cy="1104628"/>
          </a:xfrm>
        </p:grpSpPr>
        <p:pic>
          <p:nvPicPr>
            <p:cNvPr id="4" name="Picture 3">
              <a:extLst>
                <a:ext uri="{FF2B5EF4-FFF2-40B4-BE49-F238E27FC236}">
                  <a16:creationId xmlns:a16="http://schemas.microsoft.com/office/drawing/2014/main" id="{37A3C980-1F6A-CA42-9519-E1B70E38C643}"/>
                </a:ext>
              </a:extLst>
            </p:cNvPr>
            <p:cNvPicPr>
              <a:picLocks noChangeAspect="1"/>
            </p:cNvPicPr>
            <p:nvPr/>
          </p:nvPicPr>
          <p:blipFill>
            <a:blip r:embed="rId5"/>
            <a:stretch>
              <a:fillRect/>
            </a:stretch>
          </p:blipFill>
          <p:spPr>
            <a:xfrm>
              <a:off x="323032" y="2397864"/>
              <a:ext cx="8287878" cy="761590"/>
            </a:xfrm>
            <a:prstGeom prst="rect">
              <a:avLst/>
            </a:prstGeom>
          </p:spPr>
        </p:pic>
        <p:pic>
          <p:nvPicPr>
            <p:cNvPr id="6" name="Picture 5">
              <a:extLst>
                <a:ext uri="{FF2B5EF4-FFF2-40B4-BE49-F238E27FC236}">
                  <a16:creationId xmlns:a16="http://schemas.microsoft.com/office/drawing/2014/main" id="{F9B495EE-B517-9A48-9359-57EF81092E47}"/>
                </a:ext>
              </a:extLst>
            </p:cNvPr>
            <p:cNvPicPr>
              <a:picLocks noChangeAspect="1"/>
            </p:cNvPicPr>
            <p:nvPr/>
          </p:nvPicPr>
          <p:blipFill>
            <a:blip r:embed="rId6"/>
            <a:stretch>
              <a:fillRect/>
            </a:stretch>
          </p:blipFill>
          <p:spPr>
            <a:xfrm>
              <a:off x="257482" y="3142642"/>
              <a:ext cx="8447792" cy="359850"/>
            </a:xfrm>
            <a:prstGeom prst="rect">
              <a:avLst/>
            </a:prstGeom>
          </p:spPr>
        </p:pic>
      </p:grpSp>
    </p:spTree>
    <p:extLst>
      <p:ext uri="{BB962C8B-B14F-4D97-AF65-F5344CB8AC3E}">
        <p14:creationId xmlns:p14="http://schemas.microsoft.com/office/powerpoint/2010/main" val="30196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Λίστα Εντολών</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37</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graphicFrame>
        <p:nvGraphicFramePr>
          <p:cNvPr id="15" name="Πίνακας 4">
            <a:extLst>
              <a:ext uri="{FF2B5EF4-FFF2-40B4-BE49-F238E27FC236}">
                <a16:creationId xmlns:a16="http://schemas.microsoft.com/office/drawing/2014/main" id="{B7998685-6FBC-FC43-A952-C15B43DE763E}"/>
              </a:ext>
            </a:extLst>
          </p:cNvPr>
          <p:cNvGraphicFramePr>
            <a:graphicFrameLocks noGrp="1"/>
          </p:cNvGraphicFramePr>
          <p:nvPr/>
        </p:nvGraphicFramePr>
        <p:xfrm>
          <a:off x="290513" y="836719"/>
          <a:ext cx="8353425" cy="5935483"/>
        </p:xfrm>
        <a:graphic>
          <a:graphicData uri="http://schemas.openxmlformats.org/drawingml/2006/table">
            <a:tbl>
              <a:tblPr/>
              <a:tblGrid>
                <a:gridCol w="1226206">
                  <a:extLst>
                    <a:ext uri="{9D8B030D-6E8A-4147-A177-3AD203B41FA5}">
                      <a16:colId xmlns:a16="http://schemas.microsoft.com/office/drawing/2014/main" val="20000"/>
                    </a:ext>
                  </a:extLst>
                </a:gridCol>
                <a:gridCol w="711102">
                  <a:extLst>
                    <a:ext uri="{9D8B030D-6E8A-4147-A177-3AD203B41FA5}">
                      <a16:colId xmlns:a16="http://schemas.microsoft.com/office/drawing/2014/main" val="20001"/>
                    </a:ext>
                  </a:extLst>
                </a:gridCol>
                <a:gridCol w="487567">
                  <a:extLst>
                    <a:ext uri="{9D8B030D-6E8A-4147-A177-3AD203B41FA5}">
                      <a16:colId xmlns:a16="http://schemas.microsoft.com/office/drawing/2014/main" val="20002"/>
                    </a:ext>
                  </a:extLst>
                </a:gridCol>
                <a:gridCol w="487566">
                  <a:extLst>
                    <a:ext uri="{9D8B030D-6E8A-4147-A177-3AD203B41FA5}">
                      <a16:colId xmlns:a16="http://schemas.microsoft.com/office/drawing/2014/main" val="20003"/>
                    </a:ext>
                  </a:extLst>
                </a:gridCol>
                <a:gridCol w="602574">
                  <a:extLst>
                    <a:ext uri="{9D8B030D-6E8A-4147-A177-3AD203B41FA5}">
                      <a16:colId xmlns:a16="http://schemas.microsoft.com/office/drawing/2014/main" val="20004"/>
                    </a:ext>
                  </a:extLst>
                </a:gridCol>
                <a:gridCol w="4838410">
                  <a:extLst>
                    <a:ext uri="{9D8B030D-6E8A-4147-A177-3AD203B41FA5}">
                      <a16:colId xmlns:a16="http://schemas.microsoft.com/office/drawing/2014/main" val="20005"/>
                    </a:ext>
                  </a:extLst>
                </a:gridCol>
              </a:tblGrid>
              <a:tr h="394809">
                <a:tc rowSpan="2">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Εντολή</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Κωδ.</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Τελεστέοι</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rowSpan="2">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Ενέργεια</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198173">
                <a:tc vMerge="1">
                  <a:txBody>
                    <a:bodyPr/>
                    <a:lstStyle/>
                    <a:p>
                      <a:endParaRPr lang="el-GR"/>
                    </a:p>
                  </a:txBody>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3</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4</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vMerge="1">
                  <a:txBody>
                    <a:bodyPr/>
                    <a:lstStyle/>
                    <a:p>
                      <a:endParaRPr lang="el-GR"/>
                    </a:p>
                  </a:txBody>
                  <a:tcPr/>
                </a:tc>
                <a:extLst>
                  <a:ext uri="{0D108BD9-81ED-4DB2-BD59-A6C34878D82A}">
                    <a16:rowId xmlns:a16="http://schemas.microsoft.com/office/drawing/2014/main" val="10001"/>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HALT</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0</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Διακόπτει την εκτέλεση του προγράμματος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LOAD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ts val="1300"/>
                        </a:lnSpc>
                        <a:spcBef>
                          <a:spcPts val="100"/>
                        </a:spcBef>
                        <a:spcAft>
                          <a:spcPts val="100"/>
                        </a:spcAft>
                        <a:buClrTx/>
                        <a:buSzTx/>
                        <a:buFontTx/>
                        <a:buNone/>
                        <a:tabLst/>
                      </a:pP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n-GB" sz="1600" b="0" i="0" u="none" strike="noStrike" cap="none" normalizeH="0" baseline="0" dirty="0">
                          <a:ln>
                            <a:noFill/>
                          </a:ln>
                          <a:solidFill>
                            <a:schemeClr val="tx1"/>
                          </a:solidFill>
                          <a:effectLst/>
                          <a:latin typeface="Calibri" pitchFamily="34" charset="0"/>
                          <a:cs typeface="Times New Roman" pitchFamily="18" charset="0"/>
                        </a:rPr>
                        <a:t> (LOAD FROM MEMORY)</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STORE</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ts val="1300"/>
                        </a:lnSpc>
                        <a:spcBef>
                          <a:spcPts val="100"/>
                        </a:spcBef>
                        <a:spcAft>
                          <a:spcPts val="100"/>
                        </a:spcAft>
                        <a:buClrTx/>
                        <a:buSzTx/>
                        <a:buFontTx/>
                        <a:buNone/>
                        <a:tabLst/>
                      </a:pP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defRPr/>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 </a:t>
                      </a:r>
                      <a:r>
                        <a:rPr kumimoji="0" lang="en-GB" sz="1600" b="0" i="0" u="none" strike="noStrike" cap="none" normalizeH="0" baseline="0" dirty="0">
                          <a:ln>
                            <a:noFill/>
                          </a:ln>
                          <a:solidFill>
                            <a:schemeClr val="tx1"/>
                          </a:solidFill>
                          <a:effectLst/>
                          <a:latin typeface="Calibri" pitchFamily="34" charset="0"/>
                          <a:cs typeface="Times New Roman" pitchFamily="18" charset="0"/>
                        </a:rPr>
                        <a:t>(STORE TO MEMORY)</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ADDI</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3</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cs typeface="Times New Roman" pitchFamily="18" charset="0"/>
                        </a:rPr>
                        <a:t>+</a:t>
                      </a:r>
                      <a:r>
                        <a:rPr kumimoji="0" lang="en-GB" sz="1600" b="0" i="0" u="none" strike="noStrike" cap="none" normalizeH="0" baseline="0" dirty="0">
                          <a:ln>
                            <a:noFill/>
                          </a:ln>
                          <a:solidFill>
                            <a:schemeClr val="tx1"/>
                          </a:solidFill>
                          <a:effectLst/>
                          <a:latin typeface="Calibri" pitchFamily="34" charset="0"/>
                          <a:cs typeface="Times New Roman" pitchFamily="18" charset="0"/>
                        </a:rPr>
                        <a:t>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r>
                        <a:rPr kumimoji="0" lang="en-GB" sz="1600" b="0" i="0" u="none" strike="noStrike" cap="none" normalizeH="0" baseline="0" dirty="0">
                          <a:ln>
                            <a:noFill/>
                          </a:ln>
                          <a:solidFill>
                            <a:schemeClr val="tx1"/>
                          </a:solidFill>
                          <a:effectLst/>
                          <a:latin typeface="Calibri" pitchFamily="34" charset="0"/>
                          <a:cs typeface="Times New Roman" pitchFamily="18" charset="0"/>
                        </a:rPr>
                        <a:t> (ADD INTEGER </a:t>
                      </a:r>
                      <a:r>
                        <a:rPr kumimoji="0" lang="en-GB" sz="1600" b="0" i="0" u="none" strike="noStrike" cap="none" normalizeH="0" baseline="0" dirty="0" err="1">
                          <a:ln>
                            <a:noFill/>
                          </a:ln>
                          <a:solidFill>
                            <a:schemeClr val="tx1"/>
                          </a:solidFill>
                          <a:effectLst/>
                          <a:latin typeface="Calibri" pitchFamily="34" charset="0"/>
                          <a:cs typeface="Times New Roman" pitchFamily="18" charset="0"/>
                        </a:rPr>
                        <a:t>ή</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US" sz="1600" b="0" i="0" u="none" strike="noStrike" cap="none" normalizeH="0" baseline="0" dirty="0">
                          <a:ln>
                            <a:noFill/>
                          </a:ln>
                          <a:solidFill>
                            <a:schemeClr val="tx1"/>
                          </a:solidFill>
                          <a:effectLst/>
                          <a:latin typeface="Calibri" pitchFamily="34" charset="0"/>
                          <a:cs typeface="Times New Roman" pitchFamily="18" charset="0"/>
                        </a:rPr>
                        <a:t>C2)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ADDF</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4</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a:t>
                      </a:r>
                      <a:r>
                        <a:rPr kumimoji="0" lang="en-GB" sz="1600" b="0" i="0" u="none" strike="noStrike" cap="none" normalizeH="0" baseline="0" dirty="0">
                          <a:ln>
                            <a:noFill/>
                          </a:ln>
                          <a:solidFill>
                            <a:schemeClr val="tx1"/>
                          </a:solidFill>
                          <a:effectLst/>
                          <a:latin typeface="Calibri" pitchFamily="34" charset="0"/>
                          <a:cs typeface="Times New Roman" pitchFamily="18" charset="0"/>
                        </a:rPr>
                        <a:t>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 </a:t>
                      </a:r>
                      <a:r>
                        <a:rPr kumimoji="0" lang="en-GB" sz="1600" b="0" i="0" u="none" strike="noStrike" cap="none" normalizeH="0" baseline="0" dirty="0">
                          <a:ln>
                            <a:noFill/>
                          </a:ln>
                          <a:solidFill>
                            <a:schemeClr val="tx1"/>
                          </a:solidFill>
                          <a:effectLst/>
                          <a:latin typeface="Calibri" pitchFamily="34" charset="0"/>
                          <a:cs typeface="Times New Roman" pitchFamily="18" charset="0"/>
                        </a:rPr>
                        <a:t> (ADD FLOATING)</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421">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MOVE</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5</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8032">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NOT</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6</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361950"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AND</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7</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AND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OR</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8</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OR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XOR</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9</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XOR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r>
                        <a:rPr kumimoji="0" lang="el-GR" sz="1600" b="0" i="0" u="none" strike="noStrike" cap="none" normalizeH="0" baseline="-2500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INC</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A</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 </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DEC</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B</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 </a:t>
                      </a:r>
                      <a:r>
                        <a:rPr kumimoji="0" lang="en-GB" sz="1600" b="0" i="0" u="none" strike="noStrike" cap="none" normalizeH="0" baseline="0" dirty="0">
                          <a:ln>
                            <a:noFill/>
                          </a:ln>
                          <a:solidFill>
                            <a:schemeClr val="tx1"/>
                          </a:solidFill>
                          <a:effectLst/>
                          <a:latin typeface="Calibri" pitchFamily="34" charset="0"/>
                          <a:cs typeface="Times New Roman" pitchFamily="18" charset="0"/>
                        </a:rPr>
                        <a:t>1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802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ROTATE</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C</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n</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0 </a:t>
                      </a:r>
                      <a:r>
                        <a:rPr kumimoji="0" lang="el-GR" sz="1600" b="0" i="0" u="none" strike="noStrike" cap="none" normalizeH="0" baseline="0" dirty="0">
                          <a:ln>
                            <a:noFill/>
                          </a:ln>
                          <a:solidFill>
                            <a:schemeClr val="tx1"/>
                          </a:solidFill>
                          <a:effectLst/>
                          <a:latin typeface="Calibri" pitchFamily="34" charset="0"/>
                          <a:cs typeface="Times New Roman" pitchFamily="18" charset="0"/>
                        </a:rPr>
                        <a:t>ή</a:t>
                      </a:r>
                      <a:r>
                        <a:rPr kumimoji="0" lang="en-GB" sz="1600" b="0" i="0" u="none" strike="noStrike" cap="none" normalizeH="0" baseline="0" dirty="0">
                          <a:ln>
                            <a:noFill/>
                          </a:ln>
                          <a:solidFill>
                            <a:schemeClr val="tx1"/>
                          </a:solidFill>
                          <a:effectLst/>
                          <a:latin typeface="Calibri" pitchFamily="34" charset="0"/>
                          <a:cs typeface="Times New Roman" pitchFamily="18" charset="0"/>
                        </a:rPr>
                        <a:t> 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err="1">
                          <a:ln>
                            <a:noFill/>
                          </a:ln>
                          <a:solidFill>
                            <a:schemeClr val="tx1"/>
                          </a:solidFill>
                          <a:effectLst/>
                          <a:latin typeface="Calibri" pitchFamily="34" charset="0"/>
                          <a:cs typeface="Times New Roman" pitchFamily="18" charset="0"/>
                        </a:rPr>
                        <a:t>Rot</a:t>
                      </a:r>
                      <a:r>
                        <a:rPr kumimoji="0" lang="en-GB" sz="1600" b="0" i="1" u="none" strike="noStrike" cap="none" normalizeH="0" baseline="-25000" dirty="0" err="1">
                          <a:ln>
                            <a:noFill/>
                          </a:ln>
                          <a:solidFill>
                            <a:schemeClr val="tx1"/>
                          </a:solidFill>
                          <a:effectLst/>
                          <a:latin typeface="Calibri" pitchFamily="34" charset="0"/>
                          <a:cs typeface="Times New Roman" pitchFamily="18" charset="0"/>
                        </a:rPr>
                        <a:t>n</a:t>
                      </a:r>
                      <a:r>
                        <a:rPr kumimoji="0" lang="en-GB" sz="1600" b="0" i="1" u="none" strike="noStrike" cap="none" normalizeH="0" baseline="-2500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 </a:t>
                      </a:r>
                      <a:r>
                        <a:rPr kumimoji="0" lang="en-GB" sz="1600" b="0" i="1" u="none" strike="noStrike" cap="none" normalizeH="0" baseline="0" dirty="0">
                          <a:ln>
                            <a:noFill/>
                          </a:ln>
                          <a:solidFill>
                            <a:schemeClr val="tx1"/>
                          </a:solidFill>
                          <a:effectLst/>
                          <a:latin typeface="Calibri" pitchFamily="34" charset="0"/>
                          <a:cs typeface="Times New Roman" pitchFamily="18" charset="0"/>
                        </a:rPr>
                        <a:t>(</a:t>
                      </a:r>
                      <a:r>
                        <a:rPr kumimoji="0" lang="el-GR" sz="1600" b="0" i="1" u="none" strike="noStrike" cap="none" normalizeH="0" baseline="0" dirty="0">
                          <a:ln>
                            <a:noFill/>
                          </a:ln>
                          <a:solidFill>
                            <a:schemeClr val="tx1"/>
                          </a:solidFill>
                          <a:effectLst/>
                          <a:latin typeface="Calibri" pitchFamily="34" charset="0"/>
                          <a:cs typeface="Times New Roman" pitchFamily="18" charset="0"/>
                        </a:rPr>
                        <a:t>εκτός ύλης)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JUMP</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D</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R</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n</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Αν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0</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¹</a:t>
                      </a:r>
                      <a:r>
                        <a:rPr kumimoji="0" lang="el-GR" sz="1600" b="0" i="0" u="none" strike="noStrike" cap="none" normalizeH="0" baseline="0" dirty="0">
                          <a:ln>
                            <a:noFill/>
                          </a:ln>
                          <a:solidFill>
                            <a:schemeClr val="tx1"/>
                          </a:solidFill>
                          <a:effectLst/>
                          <a:latin typeface="Calibri" pitchFamily="34" charset="0"/>
                          <a:cs typeface="Times New Roman" pitchFamily="18" charset="0"/>
                        </a:rPr>
                        <a:t> R τότε PC = </a:t>
                      </a:r>
                      <a:r>
                        <a:rPr kumimoji="0" lang="el-GR" sz="1600" b="0" i="1" u="none" strike="noStrike" cap="none" normalizeH="0" baseline="0" dirty="0">
                          <a:ln>
                            <a:noFill/>
                          </a:ln>
                          <a:solidFill>
                            <a:schemeClr val="tx1"/>
                          </a:solidFill>
                          <a:effectLst/>
                          <a:latin typeface="Calibri" pitchFamily="34" charset="0"/>
                          <a:cs typeface="Times New Roman" pitchFamily="18" charset="0"/>
                        </a:rPr>
                        <a:t>n</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διαφορετικά συνέχισε</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5766">
                <a:tc rowSpan="6">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Υπόμνημα</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a:t>
                      </a:r>
                      <a:r>
                        <a:rPr kumimoji="0" lang="el-GR" sz="1600" b="0" i="0" u="none" strike="noStrike" cap="none" normalizeH="0" baseline="0" dirty="0">
                          <a:ln>
                            <a:noFill/>
                          </a:ln>
                          <a:solidFill>
                            <a:schemeClr val="tx1"/>
                          </a:solidFill>
                          <a:effectLst/>
                          <a:latin typeface="Calibri" pitchFamily="34" charset="0"/>
                          <a:cs typeface="Times New Roman" pitchFamily="18" charset="0"/>
                        </a:rPr>
                        <a:t>,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S1</a:t>
                      </a:r>
                      <a:r>
                        <a:rPr kumimoji="0" lang="el-GR" sz="1600" b="0" i="0" u="none" strike="noStrike" cap="none" normalizeH="0" baseline="0" dirty="0">
                          <a:ln>
                            <a:noFill/>
                          </a:ln>
                          <a:solidFill>
                            <a:schemeClr val="tx1"/>
                          </a:solidFill>
                          <a:effectLst/>
                          <a:latin typeface="Calibri" pitchFamily="34" charset="0"/>
                          <a:cs typeface="Times New Roman" pitchFamily="18" charset="0"/>
                        </a:rPr>
                        <a:t>,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S2</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των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καταχωρητών</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προέλευσης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6"/>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D (</a:t>
                      </a:r>
                      <a:r>
                        <a:rPr kumimoji="0" lang="en-US" sz="1600" b="0" i="0" u="none" strike="noStrike" cap="none" normalizeH="0" baseline="-25000" dirty="0">
                          <a:ln>
                            <a:noFill/>
                          </a:ln>
                          <a:solidFill>
                            <a:schemeClr val="tx1"/>
                          </a:solidFill>
                          <a:effectLst/>
                          <a:latin typeface="Calibri" pitchFamily="34" charset="0"/>
                          <a:cs typeface="Times New Roman" pitchFamily="18" charset="0"/>
                        </a:rPr>
                        <a:t>DESTINATION)</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του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καταχωρητή</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προορισμού</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7"/>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M</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a:t>
                      </a:r>
                      <a:r>
                        <a:rPr kumimoji="0" lang="en-US" sz="1600" b="0" i="0" u="none" strike="noStrike" cap="none" normalizeH="0" baseline="-25000" dirty="0">
                          <a:ln>
                            <a:noFill/>
                          </a:ln>
                          <a:solidFill>
                            <a:schemeClr val="tx1"/>
                          </a:solidFill>
                          <a:effectLst/>
                          <a:latin typeface="Calibri" pitchFamily="34" charset="0"/>
                          <a:cs typeface="Times New Roman" pitchFamily="18" charset="0"/>
                        </a:rPr>
                        <a:t> (SOURCE)</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μνήμης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προέλευσης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8"/>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M</a:t>
                      </a:r>
                      <a:r>
                        <a:rPr kumimoji="0" lang="el-GR"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μνήμης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προορισμού</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9"/>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n</a:t>
                      </a:r>
                      <a:r>
                        <a:rPr kumimoji="0" lang="el-GR" sz="1600" b="0" i="0" u="none" strike="noStrike" cap="none" normalizeH="0" baseline="0">
                          <a:ln>
                            <a:noFill/>
                          </a:ln>
                          <a:solidFill>
                            <a:schemeClr val="tx1"/>
                          </a:solidFill>
                          <a:effectLst/>
                          <a:latin typeface="Calibri" pitchFamily="34" charset="0"/>
                          <a:cs typeface="Times New Roman" pitchFamily="18" charset="0"/>
                        </a:rPr>
                        <a:t>: δεκαεξαδικός αριθμός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20"/>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1</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2</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3</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4</a:t>
                      </a:r>
                      <a:r>
                        <a:rPr kumimoji="0" lang="el-GR" sz="1600" b="0" i="0" u="none" strike="noStrike" cap="none" normalizeH="0" baseline="0" dirty="0">
                          <a:ln>
                            <a:noFill/>
                          </a:ln>
                          <a:solidFill>
                            <a:schemeClr val="tx1"/>
                          </a:solidFill>
                          <a:effectLst/>
                          <a:latin typeface="Calibri" pitchFamily="34" charset="0"/>
                          <a:cs typeface="Times New Roman" pitchFamily="18" charset="0"/>
                        </a:rPr>
                        <a:t>: 1ο, 2ο, 3ο, και 4ο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δεκαεξαδικό</a:t>
                      </a:r>
                      <a:r>
                        <a:rPr kumimoji="0" lang="el-GR" sz="1600" b="0" i="0" u="none" strike="noStrike" cap="none" normalizeH="0" baseline="0" dirty="0">
                          <a:ln>
                            <a:noFill/>
                          </a:ln>
                          <a:solidFill>
                            <a:schemeClr val="tx1"/>
                          </a:solidFill>
                          <a:effectLst/>
                          <a:latin typeface="Calibri" pitchFamily="34" charset="0"/>
                          <a:cs typeface="Times New Roman" pitchFamily="18" charset="0"/>
                        </a:rPr>
                        <a:t> ψηφίο</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21"/>
                  </a:ext>
                </a:extLst>
              </a:tr>
            </a:tbl>
          </a:graphicData>
        </a:graphic>
      </p:graphicFrame>
      <p:sp>
        <p:nvSpPr>
          <p:cNvPr id="13" name="Rectangle 12">
            <a:extLst>
              <a:ext uri="{FF2B5EF4-FFF2-40B4-BE49-F238E27FC236}">
                <a16:creationId xmlns:a16="http://schemas.microsoft.com/office/drawing/2014/main" id="{C786485D-32E2-BE4A-BC0B-818F02DB1E79}"/>
              </a:ext>
            </a:extLst>
          </p:cNvPr>
          <p:cNvSpPr/>
          <p:nvPr/>
        </p:nvSpPr>
        <p:spPr>
          <a:xfrm>
            <a:off x="4092501"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6876256"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sp>
        <p:nvSpPr>
          <p:cNvPr id="2" name="Rectangle 1">
            <a:extLst>
              <a:ext uri="{FF2B5EF4-FFF2-40B4-BE49-F238E27FC236}">
                <a16:creationId xmlns:a16="http://schemas.microsoft.com/office/drawing/2014/main" id="{6DEECC2B-61BA-B14E-A26A-7F29829C4A75}"/>
              </a:ext>
            </a:extLst>
          </p:cNvPr>
          <p:cNvSpPr/>
          <p:nvPr/>
        </p:nvSpPr>
        <p:spPr>
          <a:xfrm>
            <a:off x="827584" y="534405"/>
            <a:ext cx="5094312" cy="369332"/>
          </a:xfrm>
          <a:prstGeom prst="rect">
            <a:avLst/>
          </a:prstGeom>
        </p:spPr>
        <p:txBody>
          <a:bodyPr wrap="square">
            <a:spAutoFit/>
          </a:bodyPr>
          <a:lstStyle/>
          <a:p>
            <a:r>
              <a:rPr lang="en-GB" b="1" dirty="0">
                <a:solidFill>
                  <a:srgbClr val="000000"/>
                </a:solidFill>
                <a:latin typeface="Times" pitchFamily="2" charset="0"/>
              </a:rPr>
              <a:t>INSTRUCTION SET</a:t>
            </a:r>
            <a:endParaRPr lang="en-GR" dirty="0"/>
          </a:p>
        </p:txBody>
      </p:sp>
    </p:spTree>
    <p:extLst>
      <p:ext uri="{BB962C8B-B14F-4D97-AF65-F5344CB8AC3E}">
        <p14:creationId xmlns:p14="http://schemas.microsoft.com/office/powerpoint/2010/main" val="4130324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38</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4" name="Rectangle 13">
            <a:extLst>
              <a:ext uri="{FF2B5EF4-FFF2-40B4-BE49-F238E27FC236}">
                <a16:creationId xmlns:a16="http://schemas.microsoft.com/office/drawing/2014/main" id="{BA411FE2-C207-BE4F-B869-2FD777F8AE42}"/>
              </a:ext>
            </a:extLst>
          </p:cNvPr>
          <p:cNvSpPr/>
          <p:nvPr/>
        </p:nvSpPr>
        <p:spPr>
          <a:xfrm>
            <a:off x="395288" y="4597668"/>
            <a:ext cx="7708660" cy="923330"/>
          </a:xfrm>
          <a:prstGeom prst="rect">
            <a:avLst/>
          </a:prstGeom>
        </p:spPr>
        <p:txBody>
          <a:bodyPr wrap="square">
            <a:spAutoFit/>
          </a:bodyPr>
          <a:lstStyle/>
          <a:p>
            <a:endParaRPr lang="en-US" dirty="0">
              <a:hlinkClick r:id="rId3"/>
            </a:endParaRPr>
          </a:p>
          <a:p>
            <a:r>
              <a:rPr lang="en-US" dirty="0">
                <a:hlinkClick r:id="rId3"/>
              </a:rPr>
              <a:t>https://www.youtube.com/watch?v=cNN_tTXABUA</a:t>
            </a:r>
            <a:endParaRPr lang="en-US" dirty="0"/>
          </a:p>
          <a:p>
            <a:endParaRPr lang="en-US" dirty="0"/>
          </a:p>
        </p:txBody>
      </p:sp>
      <p:sp>
        <p:nvSpPr>
          <p:cNvPr id="15" name="Rectangle 2">
            <a:extLst>
              <a:ext uri="{FF2B5EF4-FFF2-40B4-BE49-F238E27FC236}">
                <a16:creationId xmlns:a16="http://schemas.microsoft.com/office/drawing/2014/main" id="{194AB56B-8F5B-104F-9793-1374FC1B3A8D}"/>
              </a:ext>
            </a:extLst>
          </p:cNvPr>
          <p:cNvSpPr>
            <a:spLocks noChangeArrowheads="1"/>
          </p:cNvSpPr>
          <p:nvPr/>
        </p:nvSpPr>
        <p:spPr bwMode="auto">
          <a:xfrm>
            <a:off x="413619" y="4382224"/>
            <a:ext cx="8064896"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200" b="0" i="0" baseline="0" dirty="0">
                <a:latin typeface="Arial" panose="020B0604020202020204" pitchFamily="34" charset="0"/>
                <a:cs typeface="Arial" panose="020B0604020202020204" pitchFamily="34" charset="0"/>
              </a:rPr>
              <a:t>Supplementary Material</a:t>
            </a:r>
            <a:r>
              <a:rPr lang="el-GR" altLang="en-US" sz="2200" b="0" i="0" baseline="0" dirty="0">
                <a:latin typeface="Arial" panose="020B0604020202020204" pitchFamily="34" charset="0"/>
                <a:cs typeface="Arial" panose="020B0604020202020204" pitchFamily="34" charset="0"/>
              </a:rPr>
              <a:t> (εκτός ύλης)</a:t>
            </a:r>
            <a:r>
              <a:rPr lang="en-US" altLang="en-US" sz="2200" b="0" i="0" baseline="0" dirty="0">
                <a:latin typeface="Arial" panose="020B0604020202020204" pitchFamily="34" charset="0"/>
                <a:cs typeface="Arial" panose="020B0604020202020204" pitchFamily="34" charset="0"/>
              </a:rPr>
              <a:t>: </a:t>
            </a:r>
            <a:endParaRPr lang="el-GR" altLang="en-US" sz="2200" b="0" i="0" baseline="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E0CFF7D-E9E7-F44B-811E-243B50AEE9EE}"/>
              </a:ext>
            </a:extLst>
          </p:cNvPr>
          <p:cNvSpPr>
            <a:spLocks noGrp="1"/>
          </p:cNvSpPr>
          <p:nvPr>
            <p:ph type="title"/>
          </p:nvPr>
        </p:nvSpPr>
        <p:spPr>
          <a:xfrm>
            <a:off x="519113" y="1796811"/>
            <a:ext cx="8229600" cy="1143000"/>
          </a:xfrm>
        </p:spPr>
        <p:txBody>
          <a:bodyPr/>
          <a:lstStyle/>
          <a:p>
            <a:r>
              <a:rPr lang="en-GR" dirty="0"/>
              <a:t>END</a:t>
            </a:r>
          </a:p>
        </p:txBody>
      </p:sp>
    </p:spTree>
    <p:extLst>
      <p:ext uri="{BB962C8B-B14F-4D97-AF65-F5344CB8AC3E}">
        <p14:creationId xmlns:p14="http://schemas.microsoft.com/office/powerpoint/2010/main" val="318544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4956" y="0"/>
            <a:ext cx="8301844" cy="740964"/>
          </a:xfrm>
        </p:spPr>
        <p:txBody>
          <a:bodyPr/>
          <a:lstStyle/>
          <a:p>
            <a:r>
              <a:rPr lang="el" b="1" dirty="0">
                <a:solidFill>
                  <a:srgbClr val="000000"/>
                </a:solidFill>
                <a:latin typeface="Arial" panose="020B0604020202020204" pitchFamily="34" charset="0"/>
                <a:cs typeface="Arial" panose="020B0604020202020204" pitchFamily="34" charset="0"/>
              </a:rPr>
              <a:t>Τα 3 υποσυστήματα ενός Η/Υ</a:t>
            </a:r>
            <a:endParaRPr lang="en-US"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4</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7" name="Picture 6">
            <a:extLst>
              <a:ext uri="{FF2B5EF4-FFF2-40B4-BE49-F238E27FC236}">
                <a16:creationId xmlns:a16="http://schemas.microsoft.com/office/drawing/2014/main" id="{88E17166-4ACB-4D4A-A852-726604591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56" y="1988840"/>
            <a:ext cx="8109965" cy="400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7421EC4-6AFE-EA40-956E-84823974158E}"/>
              </a:ext>
            </a:extLst>
          </p:cNvPr>
          <p:cNvSpPr txBox="1"/>
          <p:nvPr/>
        </p:nvSpPr>
        <p:spPr>
          <a:xfrm>
            <a:off x="300265" y="1628800"/>
            <a:ext cx="697627" cy="1200329"/>
          </a:xfrm>
          <a:prstGeom prst="rect">
            <a:avLst/>
          </a:prstGeom>
          <a:noFill/>
        </p:spPr>
        <p:txBody>
          <a:bodyPr wrap="none" rtlCol="0">
            <a:spAutoFit/>
          </a:bodyPr>
          <a:lstStyle/>
          <a:p>
            <a:r>
              <a:rPr lang="el-GR" sz="7200" dirty="0"/>
              <a:t>1</a:t>
            </a:r>
            <a:endParaRPr lang="en-US" sz="7200" dirty="0"/>
          </a:p>
        </p:txBody>
      </p:sp>
      <p:sp>
        <p:nvSpPr>
          <p:cNvPr id="9" name="TextBox 8">
            <a:extLst>
              <a:ext uri="{FF2B5EF4-FFF2-40B4-BE49-F238E27FC236}">
                <a16:creationId xmlns:a16="http://schemas.microsoft.com/office/drawing/2014/main" id="{CD82C868-1568-AC41-9B9A-F7A0DCE5C682}"/>
              </a:ext>
            </a:extLst>
          </p:cNvPr>
          <p:cNvSpPr txBox="1"/>
          <p:nvPr/>
        </p:nvSpPr>
        <p:spPr>
          <a:xfrm>
            <a:off x="6804248" y="1338347"/>
            <a:ext cx="697627" cy="1200329"/>
          </a:xfrm>
          <a:prstGeom prst="rect">
            <a:avLst/>
          </a:prstGeom>
          <a:noFill/>
        </p:spPr>
        <p:txBody>
          <a:bodyPr wrap="none" rtlCol="0">
            <a:spAutoFit/>
          </a:bodyPr>
          <a:lstStyle/>
          <a:p>
            <a:r>
              <a:rPr lang="el-GR" sz="7200" dirty="0"/>
              <a:t>2</a:t>
            </a:r>
            <a:endParaRPr lang="en-US" sz="7200" dirty="0"/>
          </a:p>
        </p:txBody>
      </p:sp>
      <p:sp>
        <p:nvSpPr>
          <p:cNvPr id="10" name="TextBox 9">
            <a:extLst>
              <a:ext uri="{FF2B5EF4-FFF2-40B4-BE49-F238E27FC236}">
                <a16:creationId xmlns:a16="http://schemas.microsoft.com/office/drawing/2014/main" id="{1AA7FC40-AA15-7D40-984E-88BAA4276C23}"/>
              </a:ext>
            </a:extLst>
          </p:cNvPr>
          <p:cNvSpPr txBox="1"/>
          <p:nvPr/>
        </p:nvSpPr>
        <p:spPr>
          <a:xfrm>
            <a:off x="3419872" y="5446329"/>
            <a:ext cx="697627" cy="1200329"/>
          </a:xfrm>
          <a:prstGeom prst="rect">
            <a:avLst/>
          </a:prstGeom>
          <a:noFill/>
        </p:spPr>
        <p:txBody>
          <a:bodyPr wrap="none" rtlCol="0">
            <a:spAutoFit/>
          </a:bodyPr>
          <a:lstStyle/>
          <a:p>
            <a:r>
              <a:rPr lang="el-GR" sz="7200" dirty="0"/>
              <a:t>3</a:t>
            </a:r>
            <a:endParaRPr lang="en-US" sz="7200" dirty="0"/>
          </a:p>
        </p:txBody>
      </p:sp>
      <p:grpSp>
        <p:nvGrpSpPr>
          <p:cNvPr id="12" name="Group 11">
            <a:extLst>
              <a:ext uri="{FF2B5EF4-FFF2-40B4-BE49-F238E27FC236}">
                <a16:creationId xmlns:a16="http://schemas.microsoft.com/office/drawing/2014/main" id="{A7835218-4AD3-4345-9C88-A2396F60C3ED}"/>
              </a:ext>
            </a:extLst>
          </p:cNvPr>
          <p:cNvGrpSpPr/>
          <p:nvPr/>
        </p:nvGrpSpPr>
        <p:grpSpPr>
          <a:xfrm>
            <a:off x="4330494" y="1877551"/>
            <a:ext cx="2836599" cy="1155414"/>
            <a:chOff x="4330494" y="1877551"/>
            <a:chExt cx="2836599" cy="1155414"/>
          </a:xfrm>
        </p:grpSpPr>
        <p:sp>
          <p:nvSpPr>
            <p:cNvPr id="4" name="Rectangle 3">
              <a:extLst>
                <a:ext uri="{FF2B5EF4-FFF2-40B4-BE49-F238E27FC236}">
                  <a16:creationId xmlns:a16="http://schemas.microsoft.com/office/drawing/2014/main" id="{54F9D643-833B-DD49-9628-35A9A6DF5166}"/>
                </a:ext>
              </a:extLst>
            </p:cNvPr>
            <p:cNvSpPr/>
            <p:nvPr/>
          </p:nvSpPr>
          <p:spPr>
            <a:xfrm>
              <a:off x="4330494" y="1877551"/>
              <a:ext cx="2836599" cy="593368"/>
            </a:xfrm>
            <a:prstGeom prst="rect">
              <a:avLst/>
            </a:prstGeom>
          </p:spPr>
          <p:txBody>
            <a:bodyPr wrap="square">
              <a:spAutoFit/>
            </a:bodyPr>
            <a:lstStyle/>
            <a:p>
              <a:pPr eaLnBrk="1" hangingPunct="1">
                <a:lnSpc>
                  <a:spcPct val="90000"/>
                </a:lnSpc>
                <a:buFontTx/>
                <a:buNone/>
              </a:pPr>
              <a:r>
                <a:rPr lang="el-GR" altLang="en-US" dirty="0">
                  <a:cs typeface="Arial" panose="020B0604020202020204" pitchFamily="34" charset="0"/>
                </a:rPr>
                <a:t>Δίαυλοι Επικοινωνίας (</a:t>
              </a:r>
              <a:r>
                <a:rPr lang="en-US" altLang="en-US" b="1" dirty="0">
                  <a:solidFill>
                    <a:srgbClr val="333300"/>
                  </a:solidFill>
                  <a:cs typeface="Arial" panose="020B0604020202020204" pitchFamily="34" charset="0"/>
                </a:rPr>
                <a:t>Bus</a:t>
              </a:r>
              <a:r>
                <a:rPr lang="el-GR" altLang="en-US" dirty="0">
                  <a:cs typeface="Arial" panose="020B0604020202020204" pitchFamily="34" charset="0"/>
                </a:rPr>
                <a:t>)</a:t>
              </a:r>
            </a:p>
          </p:txBody>
        </p:sp>
        <p:cxnSp>
          <p:nvCxnSpPr>
            <p:cNvPr id="6" name="Straight Arrow Connector 5">
              <a:extLst>
                <a:ext uri="{FF2B5EF4-FFF2-40B4-BE49-F238E27FC236}">
                  <a16:creationId xmlns:a16="http://schemas.microsoft.com/office/drawing/2014/main" id="{CDE28CE1-8F46-654E-A760-98D1ABB7AC27}"/>
                </a:ext>
              </a:extLst>
            </p:cNvPr>
            <p:cNvCxnSpPr>
              <a:cxnSpLocks/>
            </p:cNvCxnSpPr>
            <p:nvPr/>
          </p:nvCxnSpPr>
          <p:spPr>
            <a:xfrm>
              <a:off x="5538900" y="2257653"/>
              <a:ext cx="329244" cy="7753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7483B6D-9DA4-354B-8762-CC28BE910D26}"/>
              </a:ext>
            </a:extLst>
          </p:cNvPr>
          <p:cNvGrpSpPr/>
          <p:nvPr/>
        </p:nvGrpSpPr>
        <p:grpSpPr>
          <a:xfrm>
            <a:off x="271605" y="5156429"/>
            <a:ext cx="2836599" cy="891446"/>
            <a:chOff x="271605" y="5156429"/>
            <a:chExt cx="2836599" cy="891446"/>
          </a:xfrm>
        </p:grpSpPr>
        <p:sp>
          <p:nvSpPr>
            <p:cNvPr id="16" name="Rectangle 15">
              <a:extLst>
                <a:ext uri="{FF2B5EF4-FFF2-40B4-BE49-F238E27FC236}">
                  <a16:creationId xmlns:a16="http://schemas.microsoft.com/office/drawing/2014/main" id="{45B06EB0-41C9-CA40-A80A-60A4C44DEAFF}"/>
                </a:ext>
              </a:extLst>
            </p:cNvPr>
            <p:cNvSpPr/>
            <p:nvPr/>
          </p:nvSpPr>
          <p:spPr>
            <a:xfrm>
              <a:off x="271605" y="5454507"/>
              <a:ext cx="2836599" cy="593368"/>
            </a:xfrm>
            <a:prstGeom prst="rect">
              <a:avLst/>
            </a:prstGeom>
          </p:spPr>
          <p:txBody>
            <a:bodyPr wrap="square">
              <a:spAutoFit/>
            </a:bodyPr>
            <a:lstStyle/>
            <a:p>
              <a:pPr eaLnBrk="1" hangingPunct="1">
                <a:lnSpc>
                  <a:spcPct val="90000"/>
                </a:lnSpc>
                <a:buFontTx/>
                <a:buNone/>
              </a:pPr>
              <a:r>
                <a:rPr lang="el-GR" altLang="en-US" dirty="0">
                  <a:cs typeface="Arial" panose="020B0604020202020204" pitchFamily="34" charset="0"/>
                </a:rPr>
                <a:t>Περιφερειακές Συσκευές </a:t>
              </a:r>
            </a:p>
            <a:p>
              <a:pPr eaLnBrk="1" hangingPunct="1">
                <a:lnSpc>
                  <a:spcPct val="90000"/>
                </a:lnSpc>
                <a:buFontTx/>
                <a:buNone/>
              </a:pPr>
              <a:r>
                <a:rPr lang="en-US" altLang="en-US" dirty="0">
                  <a:cs typeface="Arial" panose="020B0604020202020204" pitchFamily="34" charset="0"/>
                </a:rPr>
                <a:t> </a:t>
              </a:r>
              <a:r>
                <a:rPr lang="el-GR" altLang="en-US" dirty="0">
                  <a:cs typeface="Arial" panose="020B0604020202020204" pitchFamily="34" charset="0"/>
                </a:rPr>
                <a:t>(</a:t>
              </a:r>
              <a:r>
                <a:rPr lang="en-US" altLang="en-US" b="1" dirty="0">
                  <a:solidFill>
                    <a:srgbClr val="A50021"/>
                  </a:solidFill>
                  <a:cs typeface="Arial" panose="020B0604020202020204" pitchFamily="34" charset="0"/>
                </a:rPr>
                <a:t>Peripheral Devices</a:t>
              </a:r>
              <a:r>
                <a:rPr lang="el-GR" altLang="en-US" dirty="0">
                  <a:cs typeface="Arial" panose="020B0604020202020204" pitchFamily="34" charset="0"/>
                </a:rPr>
                <a:t>)</a:t>
              </a:r>
              <a:endParaRPr lang="en-US" altLang="en-US" dirty="0">
                <a:cs typeface="Arial" panose="020B0604020202020204" pitchFamily="34" charset="0"/>
              </a:endParaRPr>
            </a:p>
          </p:txBody>
        </p:sp>
        <p:cxnSp>
          <p:nvCxnSpPr>
            <p:cNvPr id="17" name="Straight Arrow Connector 16">
              <a:extLst>
                <a:ext uri="{FF2B5EF4-FFF2-40B4-BE49-F238E27FC236}">
                  <a16:creationId xmlns:a16="http://schemas.microsoft.com/office/drawing/2014/main" id="{AB92D34D-C674-5749-BE1A-1FE0DDB1763A}"/>
                </a:ext>
              </a:extLst>
            </p:cNvPr>
            <p:cNvCxnSpPr>
              <a:cxnSpLocks/>
            </p:cNvCxnSpPr>
            <p:nvPr/>
          </p:nvCxnSpPr>
          <p:spPr>
            <a:xfrm flipV="1">
              <a:off x="2627784" y="5156429"/>
              <a:ext cx="377440" cy="2675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467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 b="1" dirty="0">
                <a:solidFill>
                  <a:srgbClr val="000000"/>
                </a:solidFill>
                <a:latin typeface="Arial" panose="020B0604020202020204" pitchFamily="34" charset="0"/>
                <a:cs typeface="Arial" panose="020B0604020202020204" pitchFamily="34" charset="0"/>
              </a:rPr>
              <a:t>1. ΚΜΕ: Κεντρική Μονάδα Επεξ.</a:t>
            </a:r>
            <a:endParaRPr lang="en-US"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5</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15" name="Picture 9">
            <a:extLst>
              <a:ext uri="{FF2B5EF4-FFF2-40B4-BE49-F238E27FC236}">
                <a16:creationId xmlns:a16="http://schemas.microsoft.com/office/drawing/2014/main" id="{B2F4B5F3-8B31-874E-B978-DAB83FF56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52" y="1340768"/>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81FCF37-C754-3F44-9079-987D33EF2121}"/>
              </a:ext>
            </a:extLst>
          </p:cNvPr>
          <p:cNvSpPr/>
          <p:nvPr/>
        </p:nvSpPr>
        <p:spPr>
          <a:xfrm>
            <a:off x="4520099" y="1432455"/>
            <a:ext cx="4297862" cy="5509200"/>
          </a:xfrm>
          <a:prstGeom prst="rect">
            <a:avLst/>
          </a:prstGeom>
        </p:spPr>
        <p:txBody>
          <a:bodyPr wrap="square">
            <a:spAutoFit/>
          </a:bodyPr>
          <a:lstStyle/>
          <a:p>
            <a:pPr lvl="1" algn="just" eaLnBrk="1" hangingPunct="1">
              <a:lnSpc>
                <a:spcPct val="80000"/>
              </a:lnSpc>
            </a:pPr>
            <a:r>
              <a:rPr lang="el-GR" altLang="en-US" sz="2000" b="1" i="1" dirty="0">
                <a:solidFill>
                  <a:srgbClr val="FF5050"/>
                </a:solidFill>
                <a:cs typeface="Arial" panose="020B0604020202020204" pitchFamily="34" charset="0"/>
              </a:rPr>
              <a:t>Αριθμητική &amp; λογική μονάδα :</a:t>
            </a:r>
            <a:r>
              <a:rPr lang="el-GR" altLang="en-US" sz="2000" dirty="0">
                <a:cs typeface="Arial" panose="020B0604020202020204" pitchFamily="34" charset="0"/>
              </a:rPr>
              <a:t> εκτελεί τις αριθμητικές &amp; λογικές πράξεις. </a:t>
            </a:r>
            <a:endParaRPr lang="en-US" altLang="en-US" sz="2000" dirty="0">
              <a:cs typeface="Arial" panose="020B0604020202020204" pitchFamily="34" charset="0"/>
            </a:endParaRPr>
          </a:p>
          <a:p>
            <a:pPr lvl="1" algn="just" eaLnBrk="1" hangingPunct="1">
              <a:lnSpc>
                <a:spcPct val="80000"/>
              </a:lnSpc>
            </a:pPr>
            <a:endParaRPr lang="el-GR" altLang="en-US" sz="2000" dirty="0">
              <a:cs typeface="Arial" panose="020B0604020202020204" pitchFamily="34" charset="0"/>
            </a:endParaRPr>
          </a:p>
          <a:p>
            <a:pPr lvl="1" algn="just" eaLnBrk="1" hangingPunct="1">
              <a:lnSpc>
                <a:spcPct val="80000"/>
              </a:lnSpc>
            </a:pPr>
            <a:r>
              <a:rPr lang="el-GR" altLang="en-US" sz="2000" b="1" i="1" dirty="0" err="1">
                <a:solidFill>
                  <a:srgbClr val="FF0066"/>
                </a:solidFill>
                <a:cs typeface="Arial" panose="020B0604020202020204" pitchFamily="34" charset="0"/>
              </a:rPr>
              <a:t>Καταχωρητές</a:t>
            </a:r>
            <a:r>
              <a:rPr lang="en-US" altLang="en-US" sz="2000" b="1" i="1" dirty="0">
                <a:solidFill>
                  <a:srgbClr val="FF0066"/>
                </a:solidFill>
                <a:cs typeface="Arial" panose="020B0604020202020204" pitchFamily="34" charset="0"/>
              </a:rPr>
              <a:t>: </a:t>
            </a:r>
            <a:r>
              <a:rPr lang="el-GR" altLang="en-US" sz="2000" dirty="0"/>
              <a:t>αυτόνομες θέσεις γρήγορης αποθήκευσης στις οποίες διατηρούνται δεδομένα </a:t>
            </a:r>
            <a:r>
              <a:rPr lang="el-GR" altLang="en-US" sz="2000" u="sng" dirty="0"/>
              <a:t>(και εντολές κώδικα*</a:t>
            </a:r>
            <a:r>
              <a:rPr lang="el-GR" altLang="en-US" sz="2000" dirty="0"/>
              <a:t>) προσωρινά</a:t>
            </a:r>
            <a:r>
              <a:rPr lang="en-US" altLang="en-US" sz="2000" dirty="0"/>
              <a:t>.</a:t>
            </a:r>
            <a:r>
              <a:rPr lang="el-GR" altLang="en-US" sz="2000" dirty="0"/>
              <a:t> </a:t>
            </a:r>
          </a:p>
          <a:p>
            <a:pPr lvl="1" algn="just" eaLnBrk="1" hangingPunct="1">
              <a:lnSpc>
                <a:spcPct val="80000"/>
              </a:lnSpc>
            </a:pPr>
            <a:endParaRPr lang="el-GR" altLang="en-US" sz="2000" dirty="0">
              <a:cs typeface="Arial" panose="020B0604020202020204" pitchFamily="34" charset="0"/>
            </a:endParaRPr>
          </a:p>
          <a:p>
            <a:pPr lvl="1" algn="just" eaLnBrk="1" hangingPunct="1">
              <a:lnSpc>
                <a:spcPct val="80000"/>
              </a:lnSpc>
            </a:pPr>
            <a:r>
              <a:rPr lang="el-GR" altLang="en-US" sz="2000" b="1" i="1" dirty="0">
                <a:solidFill>
                  <a:srgbClr val="FF3399"/>
                </a:solidFill>
                <a:cs typeface="Arial" panose="020B0604020202020204" pitchFamily="34" charset="0"/>
              </a:rPr>
              <a:t>Μονάδα ελέγχου</a:t>
            </a:r>
            <a:r>
              <a:rPr lang="en-US" altLang="en-US" sz="2000" b="1" i="1" dirty="0">
                <a:solidFill>
                  <a:srgbClr val="FF3399"/>
                </a:solidFill>
                <a:cs typeface="Arial" panose="020B0604020202020204" pitchFamily="34" charset="0"/>
              </a:rPr>
              <a:t> :</a:t>
            </a:r>
            <a:r>
              <a:rPr lang="el-GR" altLang="en-US" sz="2000" dirty="0">
                <a:cs typeface="Arial" panose="020B0604020202020204" pitchFamily="34" charset="0"/>
              </a:rPr>
              <a:t> έχει σκοπό τον συντονισμό και έλεγχο όλων των ενεργειών της </a:t>
            </a:r>
            <a:r>
              <a:rPr lang="en-US" altLang="en-US" sz="2000" dirty="0">
                <a:cs typeface="Arial" panose="020B0604020202020204" pitchFamily="34" charset="0"/>
              </a:rPr>
              <a:t>CPU</a:t>
            </a:r>
            <a:r>
              <a:rPr lang="el-GR" altLang="en-US" sz="2000" dirty="0">
                <a:cs typeface="Arial" panose="020B0604020202020204" pitchFamily="34" charset="0"/>
              </a:rPr>
              <a:t> και, σε προέκταση, του Η/Υ. Παίρνει από την μνήμη μία προς μία όλες τις εντολές του προγράμματος, τις αναλύει σε στοιχειώδεις εργασίες και στέλνει σε διάφορες μονάδες λεπτομερείς οδηγίες για το ποια λειτουργία πρέπει να εκτελέσουν και πότε.</a:t>
            </a:r>
            <a:endParaRPr lang="en-US" altLang="en-US" sz="2000" dirty="0">
              <a:cs typeface="Arial" panose="020B0604020202020204" pitchFamily="34" charset="0"/>
            </a:endParaRPr>
          </a:p>
        </p:txBody>
      </p:sp>
      <p:sp>
        <p:nvSpPr>
          <p:cNvPr id="8" name="Rectangle 7">
            <a:extLst>
              <a:ext uri="{FF2B5EF4-FFF2-40B4-BE49-F238E27FC236}">
                <a16:creationId xmlns:a16="http://schemas.microsoft.com/office/drawing/2014/main" id="{C02DBF9D-BD07-1E4F-86BF-09D86EA1B68F}"/>
              </a:ext>
            </a:extLst>
          </p:cNvPr>
          <p:cNvSpPr/>
          <p:nvPr/>
        </p:nvSpPr>
        <p:spPr>
          <a:xfrm>
            <a:off x="210975" y="4797152"/>
            <a:ext cx="3600400" cy="1754326"/>
          </a:xfrm>
          <a:prstGeom prst="rect">
            <a:avLst/>
          </a:prstGeom>
        </p:spPr>
        <p:txBody>
          <a:bodyPr wrap="square">
            <a:spAutoFit/>
          </a:bodyPr>
          <a:lstStyle/>
          <a:p>
            <a:r>
              <a:rPr lang="el" dirty="0"/>
              <a:t>* Αυτό το μοντέλο λειτουργίας ονομάζεται «μηχανή Von Neumann» προς τιμή του γνωστού θεμελιωτή της επιστήμης και τεχνολογίας Η/Υ, που το πρότεινε το 1947.</a:t>
            </a:r>
          </a:p>
        </p:txBody>
      </p:sp>
      <p:sp>
        <p:nvSpPr>
          <p:cNvPr id="19" name="Rectangle 23">
            <a:extLst>
              <a:ext uri="{FF2B5EF4-FFF2-40B4-BE49-F238E27FC236}">
                <a16:creationId xmlns:a16="http://schemas.microsoft.com/office/drawing/2014/main" id="{0FA68E18-3AED-164E-B0EF-53A49C165591}"/>
              </a:ext>
            </a:extLst>
          </p:cNvPr>
          <p:cNvSpPr>
            <a:spLocks noChangeArrowheads="1"/>
          </p:cNvSpPr>
          <p:nvPr/>
        </p:nvSpPr>
        <p:spPr bwMode="auto">
          <a:xfrm>
            <a:off x="3493090" y="3159588"/>
            <a:ext cx="771525" cy="366712"/>
          </a:xfrm>
          <a:prstGeom prst="rect">
            <a:avLst/>
          </a:prstGeom>
          <a:solidFill>
            <a:srgbClr val="FFFF00"/>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a:t>CLOCK</a:t>
            </a:r>
          </a:p>
        </p:txBody>
      </p:sp>
      <p:grpSp>
        <p:nvGrpSpPr>
          <p:cNvPr id="30" name="Group 29">
            <a:extLst>
              <a:ext uri="{FF2B5EF4-FFF2-40B4-BE49-F238E27FC236}">
                <a16:creationId xmlns:a16="http://schemas.microsoft.com/office/drawing/2014/main" id="{A9BEF16C-DDAB-9740-A929-2DDFD1D87791}"/>
              </a:ext>
            </a:extLst>
          </p:cNvPr>
          <p:cNvGrpSpPr/>
          <p:nvPr/>
        </p:nvGrpSpPr>
        <p:grpSpPr>
          <a:xfrm>
            <a:off x="2737207" y="3308812"/>
            <a:ext cx="336550" cy="74613"/>
            <a:chOff x="539552" y="1556792"/>
            <a:chExt cx="336550" cy="74613"/>
          </a:xfrm>
        </p:grpSpPr>
        <p:sp>
          <p:nvSpPr>
            <p:cNvPr id="21" name="Line 25">
              <a:extLst>
                <a:ext uri="{FF2B5EF4-FFF2-40B4-BE49-F238E27FC236}">
                  <a16:creationId xmlns:a16="http://schemas.microsoft.com/office/drawing/2014/main" id="{D337AC83-5F46-E84E-8A3E-E89564503D6B}"/>
                </a:ext>
              </a:extLst>
            </p:cNvPr>
            <p:cNvSpPr>
              <a:spLocks noChangeShapeType="1"/>
            </p:cNvSpPr>
            <p:nvPr/>
          </p:nvSpPr>
          <p:spPr bwMode="auto">
            <a:xfrm>
              <a:off x="539552" y="1626642"/>
              <a:ext cx="619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6">
              <a:extLst>
                <a:ext uri="{FF2B5EF4-FFF2-40B4-BE49-F238E27FC236}">
                  <a16:creationId xmlns:a16="http://schemas.microsoft.com/office/drawing/2014/main" id="{D07134E9-15B8-9345-8FF5-EDCD31CD81CC}"/>
                </a:ext>
              </a:extLst>
            </p:cNvPr>
            <p:cNvSpPr>
              <a:spLocks noChangeShapeType="1"/>
            </p:cNvSpPr>
            <p:nvPr/>
          </p:nvSpPr>
          <p:spPr bwMode="auto">
            <a:xfrm rot="16200000">
              <a:off x="573682" y="1590924"/>
              <a:ext cx="68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7">
              <a:extLst>
                <a:ext uri="{FF2B5EF4-FFF2-40B4-BE49-F238E27FC236}">
                  <a16:creationId xmlns:a16="http://schemas.microsoft.com/office/drawing/2014/main" id="{F98256F5-B951-EF4F-AF5C-90143BAE7EDD}"/>
                </a:ext>
              </a:extLst>
            </p:cNvPr>
            <p:cNvSpPr>
              <a:spLocks noChangeShapeType="1"/>
            </p:cNvSpPr>
            <p:nvPr/>
          </p:nvSpPr>
          <p:spPr bwMode="auto">
            <a:xfrm>
              <a:off x="609402" y="1556792"/>
              <a:ext cx="63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8">
              <a:extLst>
                <a:ext uri="{FF2B5EF4-FFF2-40B4-BE49-F238E27FC236}">
                  <a16:creationId xmlns:a16="http://schemas.microsoft.com/office/drawing/2014/main" id="{FAB6FB91-3A4E-EB46-AD4C-797809ECA9B2}"/>
                </a:ext>
              </a:extLst>
            </p:cNvPr>
            <p:cNvSpPr>
              <a:spLocks noChangeShapeType="1"/>
            </p:cNvSpPr>
            <p:nvPr/>
          </p:nvSpPr>
          <p:spPr bwMode="auto">
            <a:xfrm rot="16200000">
              <a:off x="640357" y="1594099"/>
              <a:ext cx="68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9">
              <a:extLst>
                <a:ext uri="{FF2B5EF4-FFF2-40B4-BE49-F238E27FC236}">
                  <a16:creationId xmlns:a16="http://schemas.microsoft.com/office/drawing/2014/main" id="{73E8BD34-64B2-8C43-9CBF-7FBF9FD14EED}"/>
                </a:ext>
              </a:extLst>
            </p:cNvPr>
            <p:cNvSpPr>
              <a:spLocks noChangeShapeType="1"/>
            </p:cNvSpPr>
            <p:nvPr/>
          </p:nvSpPr>
          <p:spPr bwMode="auto">
            <a:xfrm>
              <a:off x="676077" y="1629817"/>
              <a:ext cx="63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0">
              <a:extLst>
                <a:ext uri="{FF2B5EF4-FFF2-40B4-BE49-F238E27FC236}">
                  <a16:creationId xmlns:a16="http://schemas.microsoft.com/office/drawing/2014/main" id="{95736D5A-171F-0945-8C7B-D7BED37D760E}"/>
                </a:ext>
              </a:extLst>
            </p:cNvPr>
            <p:cNvSpPr>
              <a:spLocks noChangeShapeType="1"/>
            </p:cNvSpPr>
            <p:nvPr/>
          </p:nvSpPr>
          <p:spPr bwMode="auto">
            <a:xfrm rot="16200000">
              <a:off x="711795" y="1594099"/>
              <a:ext cx="68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1">
              <a:extLst>
                <a:ext uri="{FF2B5EF4-FFF2-40B4-BE49-F238E27FC236}">
                  <a16:creationId xmlns:a16="http://schemas.microsoft.com/office/drawing/2014/main" id="{BDCD8E7E-6811-7C4A-A798-15EF54CB6F99}"/>
                </a:ext>
              </a:extLst>
            </p:cNvPr>
            <p:cNvSpPr>
              <a:spLocks noChangeShapeType="1"/>
            </p:cNvSpPr>
            <p:nvPr/>
          </p:nvSpPr>
          <p:spPr bwMode="auto">
            <a:xfrm>
              <a:off x="747514" y="1558380"/>
              <a:ext cx="619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2">
              <a:extLst>
                <a:ext uri="{FF2B5EF4-FFF2-40B4-BE49-F238E27FC236}">
                  <a16:creationId xmlns:a16="http://schemas.microsoft.com/office/drawing/2014/main" id="{93866522-132A-BE4B-8104-B5AB005DC5DA}"/>
                </a:ext>
              </a:extLst>
            </p:cNvPr>
            <p:cNvSpPr>
              <a:spLocks noChangeShapeType="1"/>
            </p:cNvSpPr>
            <p:nvPr/>
          </p:nvSpPr>
          <p:spPr bwMode="auto">
            <a:xfrm rot="16200000">
              <a:off x="776883" y="1595686"/>
              <a:ext cx="682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3">
              <a:extLst>
                <a:ext uri="{FF2B5EF4-FFF2-40B4-BE49-F238E27FC236}">
                  <a16:creationId xmlns:a16="http://schemas.microsoft.com/office/drawing/2014/main" id="{EBE4C64C-DFF2-5648-B2C5-3F6737752AE8}"/>
                </a:ext>
              </a:extLst>
            </p:cNvPr>
            <p:cNvSpPr>
              <a:spLocks noChangeShapeType="1"/>
            </p:cNvSpPr>
            <p:nvPr/>
          </p:nvSpPr>
          <p:spPr bwMode="auto">
            <a:xfrm>
              <a:off x="812602" y="1631405"/>
              <a:ext cx="63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 name="Rectangle 10">
            <a:extLst>
              <a:ext uri="{FF2B5EF4-FFF2-40B4-BE49-F238E27FC236}">
                <a16:creationId xmlns:a16="http://schemas.microsoft.com/office/drawing/2014/main" id="{A12FB40D-FF20-4348-B12F-CC995584F297}"/>
              </a:ext>
            </a:extLst>
          </p:cNvPr>
          <p:cNvSpPr/>
          <p:nvPr/>
        </p:nvSpPr>
        <p:spPr>
          <a:xfrm rot="18559807">
            <a:off x="2287364" y="2169254"/>
            <a:ext cx="1236236" cy="369332"/>
          </a:xfrm>
          <a:prstGeom prst="rect">
            <a:avLst/>
          </a:prstGeom>
        </p:spPr>
        <p:txBody>
          <a:bodyPr wrap="none">
            <a:spAutoFit/>
          </a:bodyPr>
          <a:lstStyle/>
          <a:p>
            <a:pPr algn="just" eaLnBrk="1" hangingPunct="1"/>
            <a:r>
              <a:rPr lang="en-US" altLang="en-US" b="1" dirty="0">
                <a:solidFill>
                  <a:srgbClr val="0000FF"/>
                </a:solidFill>
              </a:rPr>
              <a:t>Registers</a:t>
            </a:r>
            <a:endParaRPr lang="en-US" altLang="en-US" dirty="0">
              <a:solidFill>
                <a:srgbClr val="0000FF"/>
              </a:solidFill>
            </a:endParaRPr>
          </a:p>
        </p:txBody>
      </p:sp>
      <p:sp>
        <p:nvSpPr>
          <p:cNvPr id="13" name="Left-Right Arrow 12">
            <a:extLst>
              <a:ext uri="{FF2B5EF4-FFF2-40B4-BE49-F238E27FC236}">
                <a16:creationId xmlns:a16="http://schemas.microsoft.com/office/drawing/2014/main" id="{F5B7DA44-2BDF-874A-ACE8-1A902F282ED4}"/>
              </a:ext>
            </a:extLst>
          </p:cNvPr>
          <p:cNvSpPr/>
          <p:nvPr/>
        </p:nvSpPr>
        <p:spPr>
          <a:xfrm>
            <a:off x="1653016" y="2420888"/>
            <a:ext cx="648072"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DECDD3E7-75BB-B74D-ABC0-98D7B7F6062E}"/>
              </a:ext>
            </a:extLst>
          </p:cNvPr>
          <p:cNvSpPr/>
          <p:nvPr/>
        </p:nvSpPr>
        <p:spPr>
          <a:xfrm rot="5400000">
            <a:off x="1698609" y="2682506"/>
            <a:ext cx="504056" cy="1968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6736E9-6FCE-5C46-9E35-58A434EE0BF3}"/>
              </a:ext>
            </a:extLst>
          </p:cNvPr>
          <p:cNvSpPr/>
          <p:nvPr/>
        </p:nvSpPr>
        <p:spPr>
          <a:xfrm>
            <a:off x="464884" y="2650268"/>
            <a:ext cx="1518364" cy="369332"/>
          </a:xfrm>
          <a:prstGeom prst="rect">
            <a:avLst/>
          </a:prstGeom>
        </p:spPr>
        <p:txBody>
          <a:bodyPr wrap="none">
            <a:spAutoFit/>
          </a:bodyPr>
          <a:lstStyle/>
          <a:p>
            <a:pPr algn="just" eaLnBrk="1" hangingPunct="1"/>
            <a:r>
              <a:rPr lang="en-US" altLang="en-US" b="1" dirty="0">
                <a:solidFill>
                  <a:srgbClr val="0000FF"/>
                </a:solidFill>
              </a:rPr>
              <a:t>Internal Bus</a:t>
            </a:r>
            <a:endParaRPr lang="en-US" altLang="en-US" dirty="0">
              <a:solidFill>
                <a:srgbClr val="0000FF"/>
              </a:solidFill>
            </a:endParaRPr>
          </a:p>
        </p:txBody>
      </p:sp>
      <p:sp>
        <p:nvSpPr>
          <p:cNvPr id="34" name="Rectangle 33">
            <a:extLst>
              <a:ext uri="{FF2B5EF4-FFF2-40B4-BE49-F238E27FC236}">
                <a16:creationId xmlns:a16="http://schemas.microsoft.com/office/drawing/2014/main" id="{C02D8547-49E3-C44D-90E9-96365DFE526C}"/>
              </a:ext>
            </a:extLst>
          </p:cNvPr>
          <p:cNvSpPr/>
          <p:nvPr/>
        </p:nvSpPr>
        <p:spPr>
          <a:xfrm>
            <a:off x="392629" y="3566781"/>
            <a:ext cx="1518364" cy="369332"/>
          </a:xfrm>
          <a:prstGeom prst="rect">
            <a:avLst/>
          </a:prstGeom>
        </p:spPr>
        <p:txBody>
          <a:bodyPr wrap="none">
            <a:spAutoFit/>
          </a:bodyPr>
          <a:lstStyle/>
          <a:p>
            <a:pPr algn="just" eaLnBrk="1" hangingPunct="1"/>
            <a:r>
              <a:rPr lang="en-US" altLang="en-US" b="1" dirty="0">
                <a:solidFill>
                  <a:srgbClr val="0000FF"/>
                </a:solidFill>
              </a:rPr>
              <a:t>Control Unit</a:t>
            </a:r>
            <a:endParaRPr lang="en-US" altLang="en-US" dirty="0">
              <a:solidFill>
                <a:srgbClr val="0000FF"/>
              </a:solidFill>
            </a:endParaRPr>
          </a:p>
        </p:txBody>
      </p:sp>
      <p:sp>
        <p:nvSpPr>
          <p:cNvPr id="35" name="Rectangle 34">
            <a:extLst>
              <a:ext uri="{FF2B5EF4-FFF2-40B4-BE49-F238E27FC236}">
                <a16:creationId xmlns:a16="http://schemas.microsoft.com/office/drawing/2014/main" id="{6157E179-0CDA-3B45-86A1-2789DDC10109}"/>
              </a:ext>
            </a:extLst>
          </p:cNvPr>
          <p:cNvSpPr/>
          <p:nvPr/>
        </p:nvSpPr>
        <p:spPr>
          <a:xfrm>
            <a:off x="285137" y="2207173"/>
            <a:ext cx="659155" cy="369332"/>
          </a:xfrm>
          <a:prstGeom prst="rect">
            <a:avLst/>
          </a:prstGeom>
        </p:spPr>
        <p:txBody>
          <a:bodyPr wrap="none">
            <a:spAutoFit/>
          </a:bodyPr>
          <a:lstStyle/>
          <a:p>
            <a:pPr algn="just" eaLnBrk="1" hangingPunct="1"/>
            <a:r>
              <a:rPr lang="en-US" altLang="en-US" b="1" dirty="0">
                <a:solidFill>
                  <a:srgbClr val="0000FF"/>
                </a:solidFill>
              </a:rPr>
              <a:t>ALU</a:t>
            </a:r>
            <a:endParaRPr lang="en-US" altLang="en-US" dirty="0">
              <a:solidFill>
                <a:srgbClr val="0000FF"/>
              </a:solidFill>
            </a:endParaRPr>
          </a:p>
        </p:txBody>
      </p:sp>
      <p:sp>
        <p:nvSpPr>
          <p:cNvPr id="37" name="Line 24">
            <a:extLst>
              <a:ext uri="{FF2B5EF4-FFF2-40B4-BE49-F238E27FC236}">
                <a16:creationId xmlns:a16="http://schemas.microsoft.com/office/drawing/2014/main" id="{456D2161-2BBE-1147-8483-AAAFAAB1EC55}"/>
              </a:ext>
            </a:extLst>
          </p:cNvPr>
          <p:cNvSpPr>
            <a:spLocks noChangeShapeType="1"/>
          </p:cNvSpPr>
          <p:nvPr/>
        </p:nvSpPr>
        <p:spPr bwMode="auto">
          <a:xfrm flipH="1">
            <a:off x="3129180" y="3356992"/>
            <a:ext cx="3584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 name="Rectangle 30">
            <a:extLst>
              <a:ext uri="{FF2B5EF4-FFF2-40B4-BE49-F238E27FC236}">
                <a16:creationId xmlns:a16="http://schemas.microsoft.com/office/drawing/2014/main" id="{D3A1F03D-3AA6-CC43-824B-BF1EC1CC41BA}"/>
              </a:ext>
            </a:extLst>
          </p:cNvPr>
          <p:cNvSpPr/>
          <p:nvPr/>
        </p:nvSpPr>
        <p:spPr>
          <a:xfrm>
            <a:off x="3054500" y="849469"/>
            <a:ext cx="3429144" cy="369332"/>
          </a:xfrm>
          <a:prstGeom prst="rect">
            <a:avLst/>
          </a:prstGeom>
        </p:spPr>
        <p:txBody>
          <a:bodyPr wrap="none">
            <a:spAutoFit/>
          </a:bodyPr>
          <a:lstStyle/>
          <a:p>
            <a:r>
              <a:rPr lang="en-US" b="1" dirty="0">
                <a:solidFill>
                  <a:srgbClr val="000000"/>
                </a:solidFill>
                <a:cs typeface="Arial" panose="020B0604020202020204" pitchFamily="34" charset="0"/>
              </a:rPr>
              <a:t>CPU: Central Processing Unit</a:t>
            </a:r>
            <a:endParaRPr lang="en-US" dirty="0"/>
          </a:p>
        </p:txBody>
      </p:sp>
      <p:sp>
        <p:nvSpPr>
          <p:cNvPr id="39" name="AutoShape 9">
            <a:extLst>
              <a:ext uri="{FF2B5EF4-FFF2-40B4-BE49-F238E27FC236}">
                <a16:creationId xmlns:a16="http://schemas.microsoft.com/office/drawing/2014/main" id="{AD55BC54-FD44-9648-8B3A-7F9965B56AAC}"/>
              </a:ext>
            </a:extLst>
          </p:cNvPr>
          <p:cNvSpPr>
            <a:spLocks noChangeArrowheads="1"/>
          </p:cNvSpPr>
          <p:nvPr/>
        </p:nvSpPr>
        <p:spPr bwMode="auto">
          <a:xfrm>
            <a:off x="3717292" y="1231130"/>
            <a:ext cx="998724" cy="795337"/>
          </a:xfrm>
          <a:prstGeom prst="rightArrow">
            <a:avLst>
              <a:gd name="adj1" fmla="val 50000"/>
              <a:gd name="adj2" fmla="val 28743"/>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75000"/>
              </a:lnSpc>
            </a:pPr>
            <a:r>
              <a:rPr lang="en-GB" altLang="en-US" sz="1400" b="1">
                <a:latin typeface="Garamond" panose="02020404030301010803" pitchFamily="18" charset="0"/>
              </a:rPr>
              <a:t>Address Bus</a:t>
            </a:r>
            <a:r>
              <a:rPr lang="en-US" altLang="en-US"/>
              <a:t> </a:t>
            </a:r>
          </a:p>
        </p:txBody>
      </p:sp>
      <p:sp>
        <p:nvSpPr>
          <p:cNvPr id="40" name="AutoShape 10">
            <a:extLst>
              <a:ext uri="{FF2B5EF4-FFF2-40B4-BE49-F238E27FC236}">
                <a16:creationId xmlns:a16="http://schemas.microsoft.com/office/drawing/2014/main" id="{06BBE15E-888F-3546-AED4-D69FAE750710}"/>
              </a:ext>
            </a:extLst>
          </p:cNvPr>
          <p:cNvSpPr>
            <a:spLocks noChangeArrowheads="1"/>
          </p:cNvSpPr>
          <p:nvPr/>
        </p:nvSpPr>
        <p:spPr bwMode="auto">
          <a:xfrm>
            <a:off x="3724422" y="2303982"/>
            <a:ext cx="998724" cy="665163"/>
          </a:xfrm>
          <a:prstGeom prst="leftRightArrow">
            <a:avLst>
              <a:gd name="adj1" fmla="val 50000"/>
              <a:gd name="adj2" fmla="val 27494"/>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75000"/>
              </a:lnSpc>
            </a:pPr>
            <a:r>
              <a:rPr lang="en-US" altLang="en-US" sz="1400" b="1">
                <a:latin typeface="Garamond" panose="02020404030301010803" pitchFamily="18" charset="0"/>
              </a:rPr>
              <a:t>Data Bus</a:t>
            </a:r>
          </a:p>
        </p:txBody>
      </p:sp>
      <p:sp>
        <p:nvSpPr>
          <p:cNvPr id="41" name="AutoShape 11">
            <a:extLst>
              <a:ext uri="{FF2B5EF4-FFF2-40B4-BE49-F238E27FC236}">
                <a16:creationId xmlns:a16="http://schemas.microsoft.com/office/drawing/2014/main" id="{04D25334-C103-5B41-8208-EA7D9FA63392}"/>
              </a:ext>
            </a:extLst>
          </p:cNvPr>
          <p:cNvSpPr>
            <a:spLocks noChangeArrowheads="1"/>
          </p:cNvSpPr>
          <p:nvPr/>
        </p:nvSpPr>
        <p:spPr bwMode="auto">
          <a:xfrm>
            <a:off x="3717292" y="3501255"/>
            <a:ext cx="998724" cy="685800"/>
          </a:xfrm>
          <a:prstGeom prst="leftRightArrow">
            <a:avLst>
              <a:gd name="adj1" fmla="val 50000"/>
              <a:gd name="adj2" fmla="val 26667"/>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75000"/>
              </a:lnSpc>
            </a:pPr>
            <a:r>
              <a:rPr lang="en-US" altLang="en-US" sz="1400" b="1">
                <a:latin typeface="Garamond" panose="02020404030301010803" pitchFamily="18" charset="0"/>
              </a:rPr>
              <a:t>Control</a:t>
            </a:r>
            <a:r>
              <a:rPr lang="el-GR" altLang="en-US" sz="1400" b="1">
                <a:latin typeface="Garamond" panose="02020404030301010803" pitchFamily="18" charset="0"/>
              </a:rPr>
              <a:t> </a:t>
            </a:r>
            <a:r>
              <a:rPr lang="en-US" altLang="en-US" sz="1400" b="1">
                <a:latin typeface="Garamond" panose="02020404030301010803" pitchFamily="18" charset="0"/>
              </a:rPr>
              <a:t>Bus </a:t>
            </a:r>
          </a:p>
        </p:txBody>
      </p:sp>
      <p:pic>
        <p:nvPicPr>
          <p:cNvPr id="4" name="Picture 3">
            <a:extLst>
              <a:ext uri="{FF2B5EF4-FFF2-40B4-BE49-F238E27FC236}">
                <a16:creationId xmlns:a16="http://schemas.microsoft.com/office/drawing/2014/main" id="{51A97BFD-A846-C74D-8695-80702DE24277}"/>
              </a:ext>
            </a:extLst>
          </p:cNvPr>
          <p:cNvPicPr>
            <a:picLocks noChangeAspect="1"/>
          </p:cNvPicPr>
          <p:nvPr/>
        </p:nvPicPr>
        <p:blipFill>
          <a:blip r:embed="rId4"/>
          <a:stretch>
            <a:fillRect/>
          </a:stretch>
        </p:blipFill>
        <p:spPr>
          <a:xfrm>
            <a:off x="285137" y="4607660"/>
            <a:ext cx="3463363" cy="2177933"/>
          </a:xfrm>
          <a:prstGeom prst="rect">
            <a:avLst/>
          </a:prstGeom>
        </p:spPr>
      </p:pic>
      <p:sp>
        <p:nvSpPr>
          <p:cNvPr id="5" name="Oval 4">
            <a:extLst>
              <a:ext uri="{FF2B5EF4-FFF2-40B4-BE49-F238E27FC236}">
                <a16:creationId xmlns:a16="http://schemas.microsoft.com/office/drawing/2014/main" id="{7FD523ED-A18F-3246-B37B-69134D13DD05}"/>
              </a:ext>
            </a:extLst>
          </p:cNvPr>
          <p:cNvSpPr/>
          <p:nvPr/>
        </p:nvSpPr>
        <p:spPr>
          <a:xfrm>
            <a:off x="0" y="4719165"/>
            <a:ext cx="2242713" cy="13159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6" name="TextBox 35">
            <a:extLst>
              <a:ext uri="{FF2B5EF4-FFF2-40B4-BE49-F238E27FC236}">
                <a16:creationId xmlns:a16="http://schemas.microsoft.com/office/drawing/2014/main" id="{E173790A-A3E5-4640-8E44-83340065E6DE}"/>
              </a:ext>
            </a:extLst>
          </p:cNvPr>
          <p:cNvSpPr txBox="1"/>
          <p:nvPr/>
        </p:nvSpPr>
        <p:spPr>
          <a:xfrm>
            <a:off x="1733571" y="3027065"/>
            <a:ext cx="1265090" cy="261610"/>
          </a:xfrm>
          <a:prstGeom prst="rect">
            <a:avLst/>
          </a:prstGeom>
          <a:noFill/>
        </p:spPr>
        <p:txBody>
          <a:bodyPr wrap="none" rtlCol="0">
            <a:spAutoFit/>
          </a:bodyPr>
          <a:lstStyle/>
          <a:p>
            <a:r>
              <a:rPr lang="en-US" sz="1100" b="1" i="1" dirty="0"/>
              <a:t>P</a:t>
            </a:r>
            <a:r>
              <a:rPr lang="en-US" sz="1100" i="1" dirty="0"/>
              <a:t>rogram </a:t>
            </a:r>
            <a:r>
              <a:rPr lang="en-US" sz="1100" b="1" i="1" dirty="0"/>
              <a:t>C</a:t>
            </a:r>
            <a:r>
              <a:rPr lang="en-US" sz="1100" i="1" dirty="0"/>
              <a:t>ounter</a:t>
            </a:r>
            <a:endParaRPr lang="en-GR" sz="1100" i="1" dirty="0"/>
          </a:p>
        </p:txBody>
      </p:sp>
      <p:sp>
        <p:nvSpPr>
          <p:cNvPr id="38" name="TextBox 37">
            <a:extLst>
              <a:ext uri="{FF2B5EF4-FFF2-40B4-BE49-F238E27FC236}">
                <a16:creationId xmlns:a16="http://schemas.microsoft.com/office/drawing/2014/main" id="{577A530D-6C6F-1441-A995-A15925F58DBA}"/>
              </a:ext>
            </a:extLst>
          </p:cNvPr>
          <p:cNvSpPr txBox="1"/>
          <p:nvPr/>
        </p:nvSpPr>
        <p:spPr>
          <a:xfrm>
            <a:off x="1656360" y="3402902"/>
            <a:ext cx="1398140" cy="261610"/>
          </a:xfrm>
          <a:prstGeom prst="rect">
            <a:avLst/>
          </a:prstGeom>
          <a:noFill/>
        </p:spPr>
        <p:txBody>
          <a:bodyPr wrap="none" rtlCol="0">
            <a:spAutoFit/>
          </a:bodyPr>
          <a:lstStyle/>
          <a:p>
            <a:r>
              <a:rPr lang="en-US" sz="1100" b="1" i="1" dirty="0"/>
              <a:t>I</a:t>
            </a:r>
            <a:r>
              <a:rPr lang="en-US" sz="1100" i="1" dirty="0"/>
              <a:t>nstruction </a:t>
            </a:r>
            <a:r>
              <a:rPr lang="en-US" sz="1100" b="1" i="1" dirty="0"/>
              <a:t>R</a:t>
            </a:r>
            <a:r>
              <a:rPr lang="en-US" sz="1100" i="1" dirty="0"/>
              <a:t>egister</a:t>
            </a:r>
            <a:endParaRPr lang="en-GR" sz="1100" i="1" dirty="0"/>
          </a:p>
        </p:txBody>
      </p:sp>
    </p:spTree>
    <p:extLst>
      <p:ext uri="{BB962C8B-B14F-4D97-AF65-F5344CB8AC3E}">
        <p14:creationId xmlns:p14="http://schemas.microsoft.com/office/powerpoint/2010/main" val="380588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 b="1" dirty="0">
                <a:solidFill>
                  <a:srgbClr val="000000"/>
                </a:solidFill>
                <a:latin typeface="Arial" panose="020B0604020202020204" pitchFamily="34" charset="0"/>
                <a:cs typeface="Arial" panose="020B0604020202020204" pitchFamily="34" charset="0"/>
              </a:rPr>
              <a:t>2. Κύρια Μνήμη - Ι</a:t>
            </a:r>
            <a:endParaRPr lang="en-US"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6</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8" name="Rectangle 7">
            <a:extLst>
              <a:ext uri="{FF2B5EF4-FFF2-40B4-BE49-F238E27FC236}">
                <a16:creationId xmlns:a16="http://schemas.microsoft.com/office/drawing/2014/main" id="{C02DBF9D-BD07-1E4F-86BF-09D86EA1B68F}"/>
              </a:ext>
            </a:extLst>
          </p:cNvPr>
          <p:cNvSpPr/>
          <p:nvPr/>
        </p:nvSpPr>
        <p:spPr>
          <a:xfrm>
            <a:off x="251521" y="3650905"/>
            <a:ext cx="8497192" cy="1477328"/>
          </a:xfrm>
          <a:prstGeom prst="rect">
            <a:avLst/>
          </a:prstGeom>
        </p:spPr>
        <p:txBody>
          <a:bodyPr wrap="square">
            <a:spAutoFit/>
          </a:bodyPr>
          <a:lstStyle/>
          <a:p>
            <a:r>
              <a:rPr lang="el" dirty="0"/>
              <a:t>Χρησιμεύει για την, όσο είναι ο υπολογιστής σε λειτουργία, αποθήκευση των </a:t>
            </a:r>
            <a:r>
              <a:rPr lang="el" b="1" dirty="0"/>
              <a:t>δεδομένων εισόδου &amp; εξόδου ΚΑΙ </a:t>
            </a:r>
            <a:r>
              <a:rPr lang="el" b="1" i="1" u="sng" dirty="0"/>
              <a:t>των εντολών </a:t>
            </a:r>
            <a:r>
              <a:rPr lang="el" dirty="0"/>
              <a:t>του προγράμματος.</a:t>
            </a:r>
            <a:endParaRPr lang="en-US" dirty="0"/>
          </a:p>
          <a:p>
            <a:r>
              <a:rPr lang="en-US" dirty="0"/>
              <a:t>K</a:t>
            </a:r>
            <a:r>
              <a:rPr lang="el" dirty="0"/>
              <a:t>άθε μία </a:t>
            </a:r>
            <a:r>
              <a:rPr lang="el-GR" dirty="0"/>
              <a:t>θ</a:t>
            </a:r>
            <a:r>
              <a:rPr lang="en-US" dirty="0" err="1"/>
              <a:t>έ</a:t>
            </a:r>
            <a:r>
              <a:rPr lang="el-GR" dirty="0" err="1"/>
              <a:t>ση</a:t>
            </a:r>
            <a:r>
              <a:rPr lang="el-GR" dirty="0"/>
              <a:t> αποθήκευσης </a:t>
            </a:r>
            <a:r>
              <a:rPr lang="el" dirty="0"/>
              <a:t>διαθέτει ένα μοναδικό αναγνωριστικό που ονομάζεται </a:t>
            </a:r>
            <a:r>
              <a:rPr lang="el" b="1" dirty="0">
                <a:solidFill>
                  <a:srgbClr val="FF0000"/>
                </a:solidFill>
              </a:rPr>
              <a:t>διεύθυνση</a:t>
            </a:r>
            <a:r>
              <a:rPr lang="el" dirty="0"/>
              <a:t>. Τα δεδομένα μεταφέρονται από και προς τη μνήμη σε ομάδες bit που ονομάζονται λέξεις. </a:t>
            </a:r>
          </a:p>
        </p:txBody>
      </p:sp>
      <p:pic>
        <p:nvPicPr>
          <p:cNvPr id="9" name="Picture 5">
            <a:extLst>
              <a:ext uri="{FF2B5EF4-FFF2-40B4-BE49-F238E27FC236}">
                <a16:creationId xmlns:a16="http://schemas.microsoft.com/office/drawing/2014/main" id="{CCFB7B10-214B-434E-B67C-92E7D5DA1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36" y="997748"/>
            <a:ext cx="4916728"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5A1E6B31-E33B-5E4E-9BB2-84FF76FE0372}"/>
              </a:ext>
            </a:extLst>
          </p:cNvPr>
          <p:cNvSpPr/>
          <p:nvPr/>
        </p:nvSpPr>
        <p:spPr>
          <a:xfrm>
            <a:off x="2267744" y="702130"/>
            <a:ext cx="1415772" cy="369332"/>
          </a:xfrm>
          <a:prstGeom prst="rect">
            <a:avLst/>
          </a:prstGeom>
        </p:spPr>
        <p:txBody>
          <a:bodyPr wrap="none">
            <a:spAutoFit/>
          </a:bodyPr>
          <a:lstStyle/>
          <a:p>
            <a:r>
              <a:rPr lang="en-US" dirty="0">
                <a:solidFill>
                  <a:srgbClr val="FF0000"/>
                </a:solidFill>
              </a:rPr>
              <a:t>16</a:t>
            </a:r>
            <a:r>
              <a:rPr lang="el" dirty="0">
                <a:solidFill>
                  <a:srgbClr val="FF0000"/>
                </a:solidFill>
              </a:rPr>
              <a:t> bit</a:t>
            </a:r>
            <a:r>
              <a:rPr lang="en-US" dirty="0">
                <a:solidFill>
                  <a:srgbClr val="FF0000"/>
                </a:solidFill>
              </a:rPr>
              <a:t> </a:t>
            </a:r>
            <a:r>
              <a:rPr lang="el-GR" dirty="0">
                <a:solidFill>
                  <a:srgbClr val="FF0000"/>
                </a:solidFill>
              </a:rPr>
              <a:t>(λέξη)</a:t>
            </a:r>
            <a:endParaRPr lang="en-US" dirty="0">
              <a:solidFill>
                <a:srgbClr val="FF0000"/>
              </a:solidFill>
            </a:endParaRPr>
          </a:p>
        </p:txBody>
      </p:sp>
      <p:sp>
        <p:nvSpPr>
          <p:cNvPr id="4" name="Rectangle 3">
            <a:extLst>
              <a:ext uri="{FF2B5EF4-FFF2-40B4-BE49-F238E27FC236}">
                <a16:creationId xmlns:a16="http://schemas.microsoft.com/office/drawing/2014/main" id="{AE56885D-FF95-CC48-BE9B-530AEBBF94AA}"/>
              </a:ext>
            </a:extLst>
          </p:cNvPr>
          <p:cNvSpPr/>
          <p:nvPr/>
        </p:nvSpPr>
        <p:spPr>
          <a:xfrm>
            <a:off x="251521" y="5506513"/>
            <a:ext cx="8712967" cy="757130"/>
          </a:xfrm>
          <a:prstGeom prst="rect">
            <a:avLst/>
          </a:prstGeom>
        </p:spPr>
        <p:txBody>
          <a:bodyPr wrap="square">
            <a:spAutoFit/>
          </a:bodyPr>
          <a:lstStyle/>
          <a:p>
            <a:pPr algn="just" eaLnBrk="1" hangingPunct="1">
              <a:lnSpc>
                <a:spcPct val="80000"/>
              </a:lnSpc>
              <a:spcBef>
                <a:spcPct val="20000"/>
              </a:spcBef>
            </a:pPr>
            <a:r>
              <a:rPr lang="el-GR" altLang="en-US" dirty="0">
                <a:cs typeface="Arial" panose="020B0604020202020204" pitchFamily="34" charset="0"/>
              </a:rPr>
              <a:t>Με αυτόν τον τρόπο είναι δυνατή η προσπέλαση οιασδήποτε διεύθυνσης στην μνήμη. Από αυτήν ακριβώς την ικανότητα προκύπτει η ονομασία </a:t>
            </a:r>
            <a:r>
              <a:rPr lang="en-US" altLang="en-US" b="1" dirty="0">
                <a:cs typeface="Arial" panose="020B0604020202020204" pitchFamily="34" charset="0"/>
              </a:rPr>
              <a:t>RAM</a:t>
            </a:r>
            <a:r>
              <a:rPr lang="el-GR" altLang="en-US" b="1" dirty="0">
                <a:cs typeface="Arial" panose="020B0604020202020204" pitchFamily="34" charset="0"/>
              </a:rPr>
              <a:t> (</a:t>
            </a:r>
            <a:r>
              <a:rPr lang="en-US" altLang="en-US" b="1" dirty="0">
                <a:cs typeface="Arial" panose="020B0604020202020204" pitchFamily="34" charset="0"/>
              </a:rPr>
              <a:t>Random</a:t>
            </a:r>
            <a:r>
              <a:rPr lang="el-GR" altLang="en-US" b="1" dirty="0">
                <a:cs typeface="Arial" panose="020B0604020202020204" pitchFamily="34" charset="0"/>
              </a:rPr>
              <a:t> </a:t>
            </a:r>
            <a:r>
              <a:rPr lang="en-US" altLang="en-US" b="1" dirty="0">
                <a:cs typeface="Arial" panose="020B0604020202020204" pitchFamily="34" charset="0"/>
              </a:rPr>
              <a:t>Access</a:t>
            </a:r>
            <a:r>
              <a:rPr lang="el-GR" altLang="en-US" b="1" dirty="0">
                <a:cs typeface="Arial" panose="020B0604020202020204" pitchFamily="34" charset="0"/>
              </a:rPr>
              <a:t> </a:t>
            </a:r>
            <a:r>
              <a:rPr lang="en-US" altLang="en-US" b="1" dirty="0">
                <a:cs typeface="Arial" panose="020B0604020202020204" pitchFamily="34" charset="0"/>
              </a:rPr>
              <a:t>Memory</a:t>
            </a:r>
            <a:r>
              <a:rPr lang="el-GR" altLang="en-US" b="1" dirty="0">
                <a:cs typeface="Arial" panose="020B0604020202020204" pitchFamily="34" charset="0"/>
              </a:rPr>
              <a:t>).</a:t>
            </a:r>
            <a:endParaRPr lang="en-US" altLang="en-US" b="1" dirty="0">
              <a:cs typeface="Arial" panose="020B0604020202020204" pitchFamily="34" charset="0"/>
            </a:endParaRPr>
          </a:p>
        </p:txBody>
      </p:sp>
      <p:pic>
        <p:nvPicPr>
          <p:cNvPr id="11" name="Picture 10">
            <a:extLst>
              <a:ext uri="{FF2B5EF4-FFF2-40B4-BE49-F238E27FC236}">
                <a16:creationId xmlns:a16="http://schemas.microsoft.com/office/drawing/2014/main" id="{F5C315F6-AD9E-3240-A533-C98723829071}"/>
              </a:ext>
            </a:extLst>
          </p:cNvPr>
          <p:cNvPicPr>
            <a:picLocks noChangeAspect="1"/>
          </p:cNvPicPr>
          <p:nvPr/>
        </p:nvPicPr>
        <p:blipFill>
          <a:blip r:embed="rId4"/>
          <a:stretch>
            <a:fillRect/>
          </a:stretch>
        </p:blipFill>
        <p:spPr>
          <a:xfrm>
            <a:off x="5090319" y="1175770"/>
            <a:ext cx="3463363" cy="2177933"/>
          </a:xfrm>
          <a:prstGeom prst="rect">
            <a:avLst/>
          </a:prstGeom>
        </p:spPr>
      </p:pic>
      <p:sp>
        <p:nvSpPr>
          <p:cNvPr id="12" name="Oval 11">
            <a:extLst>
              <a:ext uri="{FF2B5EF4-FFF2-40B4-BE49-F238E27FC236}">
                <a16:creationId xmlns:a16="http://schemas.microsoft.com/office/drawing/2014/main" id="{056B47D5-E224-894B-947E-2C1ED0F9E71E}"/>
              </a:ext>
            </a:extLst>
          </p:cNvPr>
          <p:cNvSpPr/>
          <p:nvPr/>
        </p:nvSpPr>
        <p:spPr>
          <a:xfrm>
            <a:off x="7469427" y="1251066"/>
            <a:ext cx="1264565" cy="145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251418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4956" y="0"/>
            <a:ext cx="8301844" cy="740964"/>
          </a:xfrm>
        </p:spPr>
        <p:txBody>
          <a:bodyPr/>
          <a:lstStyle/>
          <a:p>
            <a:r>
              <a:rPr lang="el" b="1" dirty="0">
                <a:solidFill>
                  <a:srgbClr val="000000"/>
                </a:solidFill>
                <a:latin typeface="Arial" panose="020B0604020202020204" pitchFamily="34" charset="0"/>
                <a:cs typeface="Arial" panose="020B0604020202020204" pitchFamily="34" charset="0"/>
              </a:rPr>
              <a:t>3</a:t>
            </a:r>
            <a:r>
              <a:rPr lang="en-US" b="1" dirty="0">
                <a:solidFill>
                  <a:srgbClr val="000000"/>
                </a:solidFill>
                <a:latin typeface="Arial" panose="020B0604020202020204" pitchFamily="34" charset="0"/>
                <a:cs typeface="Arial" panose="020B0604020202020204" pitchFamily="34" charset="0"/>
              </a:rPr>
              <a:t>. Y</a:t>
            </a:r>
            <a:r>
              <a:rPr lang="el" b="1" dirty="0">
                <a:solidFill>
                  <a:srgbClr val="000000"/>
                </a:solidFill>
                <a:latin typeface="Arial" panose="020B0604020202020204" pitchFamily="34" charset="0"/>
                <a:cs typeface="Arial" panose="020B0604020202020204" pitchFamily="34" charset="0"/>
              </a:rPr>
              <a:t>ποσυστήματα </a:t>
            </a:r>
            <a:r>
              <a:rPr lang="en-US" b="1" dirty="0">
                <a:solidFill>
                  <a:srgbClr val="000000"/>
                </a:solidFill>
                <a:latin typeface="Arial" panose="020B0604020202020204" pitchFamily="34" charset="0"/>
                <a:cs typeface="Arial" panose="020B0604020202020204" pitchFamily="34" charset="0"/>
              </a:rPr>
              <a:t>E/E</a:t>
            </a:r>
            <a:endParaRPr lang="en-US"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7</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3" name="Rectangle 2">
            <a:extLst>
              <a:ext uri="{FF2B5EF4-FFF2-40B4-BE49-F238E27FC236}">
                <a16:creationId xmlns:a16="http://schemas.microsoft.com/office/drawing/2014/main" id="{38CA2704-766A-5C44-80F5-6DB74690E14B}"/>
              </a:ext>
            </a:extLst>
          </p:cNvPr>
          <p:cNvSpPr/>
          <p:nvPr/>
        </p:nvSpPr>
        <p:spPr>
          <a:xfrm>
            <a:off x="-180528" y="5482170"/>
            <a:ext cx="5565155" cy="646331"/>
          </a:xfrm>
          <a:prstGeom prst="rect">
            <a:avLst/>
          </a:prstGeom>
        </p:spPr>
        <p:txBody>
          <a:bodyPr wrap="square">
            <a:spAutoFit/>
          </a:bodyPr>
          <a:lstStyle/>
          <a:p>
            <a:pPr algn="r"/>
            <a:r>
              <a:rPr lang="el-GR" dirty="0">
                <a:effectLst>
                  <a:outerShdw blurRad="38100" dist="38100" dir="2700000" algn="tl">
                    <a:srgbClr val="C0C0C0"/>
                  </a:outerShdw>
                </a:effectLst>
                <a:cs typeface="Arial" panose="020B0604020202020204" pitchFamily="34" charset="0"/>
              </a:rPr>
              <a:t>Δύο μεγάλες κατηγορίες </a:t>
            </a:r>
            <a:r>
              <a:rPr lang="el-GR" altLang="en-US" dirty="0">
                <a:cs typeface="Arial" panose="020B0604020202020204" pitchFamily="34" charset="0"/>
              </a:rPr>
              <a:t>Περιφερειακών Συσκευών</a:t>
            </a:r>
            <a:r>
              <a:rPr lang="el-GR" dirty="0">
                <a:effectLst>
                  <a:outerShdw blurRad="38100" dist="38100" dir="2700000" algn="tl">
                    <a:srgbClr val="C0C0C0"/>
                  </a:outerShdw>
                </a:effectLst>
                <a:cs typeface="Arial" panose="020B0604020202020204" pitchFamily="34" charset="0"/>
              </a:rPr>
              <a:t>: </a:t>
            </a:r>
          </a:p>
          <a:p>
            <a:pPr algn="r"/>
            <a:r>
              <a:rPr lang="el-GR" dirty="0">
                <a:solidFill>
                  <a:schemeClr val="folHlink"/>
                </a:solidFill>
                <a:effectLst>
                  <a:outerShdw blurRad="38100" dist="38100" dir="2700000" algn="tl">
                    <a:srgbClr val="C0C0C0"/>
                  </a:outerShdw>
                </a:effectLst>
                <a:cs typeface="Arial" panose="020B0604020202020204" pitchFamily="34" charset="0"/>
              </a:rPr>
              <a:t>Μη αποθηκευτικές</a:t>
            </a:r>
            <a:r>
              <a:rPr lang="el-GR" dirty="0">
                <a:effectLst>
                  <a:outerShdw blurRad="38100" dist="38100" dir="2700000" algn="tl">
                    <a:srgbClr val="C0C0C0"/>
                  </a:outerShdw>
                </a:effectLst>
                <a:cs typeface="Arial" panose="020B0604020202020204" pitchFamily="34" charset="0"/>
              </a:rPr>
              <a:t> και </a:t>
            </a:r>
            <a:r>
              <a:rPr lang="el-GR" dirty="0">
                <a:solidFill>
                  <a:schemeClr val="folHlink"/>
                </a:solidFill>
                <a:effectLst>
                  <a:outerShdw blurRad="38100" dist="38100" dir="2700000" algn="tl">
                    <a:srgbClr val="C0C0C0"/>
                  </a:outerShdw>
                </a:effectLst>
                <a:cs typeface="Arial" panose="020B0604020202020204" pitchFamily="34" charset="0"/>
              </a:rPr>
              <a:t>αποθηκευτικές</a:t>
            </a:r>
            <a:endParaRPr lang="en-US" dirty="0">
              <a:cs typeface="Arial" panose="020B0604020202020204" pitchFamily="34" charset="0"/>
            </a:endParaRPr>
          </a:p>
        </p:txBody>
      </p:sp>
      <p:grpSp>
        <p:nvGrpSpPr>
          <p:cNvPr id="5" name="Group 4">
            <a:extLst>
              <a:ext uri="{FF2B5EF4-FFF2-40B4-BE49-F238E27FC236}">
                <a16:creationId xmlns:a16="http://schemas.microsoft.com/office/drawing/2014/main" id="{41E60825-E602-CD49-963B-C808A2D25B8B}"/>
              </a:ext>
            </a:extLst>
          </p:cNvPr>
          <p:cNvGrpSpPr/>
          <p:nvPr/>
        </p:nvGrpSpPr>
        <p:grpSpPr>
          <a:xfrm>
            <a:off x="5855427" y="5384350"/>
            <a:ext cx="2831373" cy="1142514"/>
            <a:chOff x="5855427" y="5384350"/>
            <a:chExt cx="2831373" cy="1142514"/>
          </a:xfrm>
        </p:grpSpPr>
        <p:pic>
          <p:nvPicPr>
            <p:cNvPr id="20" name="Picture 19">
              <a:extLst>
                <a:ext uri="{FF2B5EF4-FFF2-40B4-BE49-F238E27FC236}">
                  <a16:creationId xmlns:a16="http://schemas.microsoft.com/office/drawing/2014/main" id="{0B122EAA-9F11-EC41-B80D-1A80F9A23861}"/>
                </a:ext>
              </a:extLst>
            </p:cNvPr>
            <p:cNvPicPr>
              <a:picLocks noChangeAspect="1"/>
            </p:cNvPicPr>
            <p:nvPr/>
          </p:nvPicPr>
          <p:blipFill>
            <a:blip r:embed="rId3"/>
            <a:stretch>
              <a:fillRect/>
            </a:stretch>
          </p:blipFill>
          <p:spPr>
            <a:xfrm>
              <a:off x="7398734" y="5384350"/>
              <a:ext cx="1288066" cy="1142514"/>
            </a:xfrm>
            <a:prstGeom prst="rect">
              <a:avLst/>
            </a:prstGeom>
          </p:spPr>
        </p:pic>
        <p:pic>
          <p:nvPicPr>
            <p:cNvPr id="21" name="Picture 4">
              <a:extLst>
                <a:ext uri="{FF2B5EF4-FFF2-40B4-BE49-F238E27FC236}">
                  <a16:creationId xmlns:a16="http://schemas.microsoft.com/office/drawing/2014/main" id="{6C3AE181-553A-F04D-84BB-3CEE0916F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427" y="5458058"/>
              <a:ext cx="1110959" cy="99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Rectangle 21">
            <a:extLst>
              <a:ext uri="{FF2B5EF4-FFF2-40B4-BE49-F238E27FC236}">
                <a16:creationId xmlns:a16="http://schemas.microsoft.com/office/drawing/2014/main" id="{64058B3C-18A0-B342-8101-549969847418}"/>
              </a:ext>
            </a:extLst>
          </p:cNvPr>
          <p:cNvSpPr/>
          <p:nvPr/>
        </p:nvSpPr>
        <p:spPr>
          <a:xfrm>
            <a:off x="160732" y="4105957"/>
            <a:ext cx="8768679" cy="923330"/>
          </a:xfrm>
          <a:prstGeom prst="rect">
            <a:avLst/>
          </a:prstGeom>
        </p:spPr>
        <p:txBody>
          <a:bodyPr wrap="square">
            <a:spAutoFit/>
          </a:bodyPr>
          <a:lstStyle/>
          <a:p>
            <a:pPr algn="just"/>
            <a:r>
              <a:rPr lang="en-US" dirty="0" err="1">
                <a:effectLst>
                  <a:outerShdw blurRad="38100" dist="38100" dir="2700000" algn="tl">
                    <a:srgbClr val="C0C0C0"/>
                  </a:outerShdw>
                </a:effectLst>
                <a:cs typeface="Arial" panose="020B0604020202020204" pitchFamily="34" charset="0"/>
              </a:rPr>
              <a:t>Ό</a:t>
            </a:r>
            <a:r>
              <a:rPr lang="el-GR" dirty="0">
                <a:effectLst>
                  <a:outerShdw blurRad="38100" dist="38100" dir="2700000" algn="tl">
                    <a:srgbClr val="C0C0C0"/>
                  </a:outerShdw>
                </a:effectLst>
                <a:cs typeface="Arial" panose="020B0604020202020204" pitchFamily="34" charset="0"/>
              </a:rPr>
              <a:t>πως συμβαίνει με την μνήμη και τα </a:t>
            </a:r>
            <a:r>
              <a:rPr lang="en-US" dirty="0">
                <a:effectLst>
                  <a:outerShdw blurRad="38100" dist="38100" dir="2700000" algn="tl">
                    <a:srgbClr val="C0C0C0"/>
                  </a:outerShdw>
                </a:effectLst>
                <a:cs typeface="Arial" panose="020B0604020202020204" pitchFamily="34" charset="0"/>
              </a:rPr>
              <a:t>registers </a:t>
            </a:r>
            <a:r>
              <a:rPr lang="en-US" dirty="0" err="1">
                <a:effectLst>
                  <a:outerShdw blurRad="38100" dist="38100" dir="2700000" algn="tl">
                    <a:srgbClr val="C0C0C0"/>
                  </a:outerShdw>
                </a:effectLst>
                <a:cs typeface="Arial" panose="020B0604020202020204" pitchFamily="34" charset="0"/>
              </a:rPr>
              <a:t>έ</a:t>
            </a:r>
            <a:r>
              <a:rPr lang="el-GR" dirty="0" err="1">
                <a:effectLst>
                  <a:outerShdw blurRad="38100" dist="38100" dir="2700000" algn="tl">
                    <a:srgbClr val="C0C0C0"/>
                  </a:outerShdw>
                </a:effectLst>
                <a:cs typeface="Arial" panose="020B0604020202020204" pitchFamily="34" charset="0"/>
              </a:rPr>
              <a:t>τσι</a:t>
            </a:r>
            <a:r>
              <a:rPr lang="el-GR" dirty="0">
                <a:effectLst>
                  <a:outerShdw blurRad="38100" dist="38100" dir="2700000" algn="tl">
                    <a:srgbClr val="C0C0C0"/>
                  </a:outerShdw>
                </a:effectLst>
                <a:cs typeface="Arial" panose="020B0604020202020204" pitchFamily="34" charset="0"/>
              </a:rPr>
              <a:t> και τα υποσυστήματα έχουν και αυτά ένα σύστημα </a:t>
            </a:r>
            <a:r>
              <a:rPr lang="el" b="1" dirty="0">
                <a:solidFill>
                  <a:srgbClr val="FF0000"/>
                </a:solidFill>
              </a:rPr>
              <a:t>διευθύνσεων</a:t>
            </a:r>
            <a:r>
              <a:rPr lang="el" dirty="0"/>
              <a:t> ώστε να είναι δυνατή η </a:t>
            </a:r>
            <a:r>
              <a:rPr lang="el" b="1" dirty="0">
                <a:solidFill>
                  <a:srgbClr val="FF0000"/>
                </a:solidFill>
              </a:rPr>
              <a:t>ανάγνωση/εγγραφή δεδομένων</a:t>
            </a:r>
            <a:r>
              <a:rPr lang="el" dirty="0"/>
              <a:t>.</a:t>
            </a:r>
            <a:r>
              <a:rPr lang="el-GR" dirty="0">
                <a:effectLst>
                  <a:outerShdw blurRad="38100" dist="38100" dir="2700000" algn="tl">
                    <a:srgbClr val="C0C0C0"/>
                  </a:outerShdw>
                </a:effectLst>
                <a:cs typeface="Arial" panose="020B0604020202020204" pitchFamily="34" charset="0"/>
              </a:rPr>
              <a:t>  </a:t>
            </a:r>
            <a:endParaRPr lang="en-US" dirty="0">
              <a:cs typeface="Arial" panose="020B0604020202020204" pitchFamily="34" charset="0"/>
            </a:endParaRPr>
          </a:p>
        </p:txBody>
      </p:sp>
      <p:pic>
        <p:nvPicPr>
          <p:cNvPr id="23" name="Picture 22">
            <a:extLst>
              <a:ext uri="{FF2B5EF4-FFF2-40B4-BE49-F238E27FC236}">
                <a16:creationId xmlns:a16="http://schemas.microsoft.com/office/drawing/2014/main" id="{4CEA3D6F-FF4D-1B47-AC8C-59402CDB91D0}"/>
              </a:ext>
            </a:extLst>
          </p:cNvPr>
          <p:cNvPicPr>
            <a:picLocks noChangeAspect="1"/>
          </p:cNvPicPr>
          <p:nvPr/>
        </p:nvPicPr>
        <p:blipFill rotWithShape="1">
          <a:blip r:embed="rId5"/>
          <a:srcRect t="6573"/>
          <a:stretch/>
        </p:blipFill>
        <p:spPr>
          <a:xfrm>
            <a:off x="214588" y="798500"/>
            <a:ext cx="3463363" cy="2034782"/>
          </a:xfrm>
          <a:prstGeom prst="rect">
            <a:avLst/>
          </a:prstGeom>
        </p:spPr>
      </p:pic>
      <p:sp>
        <p:nvSpPr>
          <p:cNvPr id="24" name="Oval 23">
            <a:extLst>
              <a:ext uri="{FF2B5EF4-FFF2-40B4-BE49-F238E27FC236}">
                <a16:creationId xmlns:a16="http://schemas.microsoft.com/office/drawing/2014/main" id="{10123CA6-CA17-D74D-8218-A31291B7E995}"/>
              </a:ext>
            </a:extLst>
          </p:cNvPr>
          <p:cNvSpPr/>
          <p:nvPr/>
        </p:nvSpPr>
        <p:spPr>
          <a:xfrm>
            <a:off x="15719" y="1843157"/>
            <a:ext cx="3835001" cy="11181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grpSp>
        <p:nvGrpSpPr>
          <p:cNvPr id="11" name="Group 10">
            <a:extLst>
              <a:ext uri="{FF2B5EF4-FFF2-40B4-BE49-F238E27FC236}">
                <a16:creationId xmlns:a16="http://schemas.microsoft.com/office/drawing/2014/main" id="{6F683815-B924-CF47-A203-6BD53420D3DE}"/>
              </a:ext>
            </a:extLst>
          </p:cNvPr>
          <p:cNvGrpSpPr/>
          <p:nvPr/>
        </p:nvGrpSpPr>
        <p:grpSpPr>
          <a:xfrm>
            <a:off x="4134210" y="1392127"/>
            <a:ext cx="4795202" cy="2543321"/>
            <a:chOff x="4134210" y="1392127"/>
            <a:chExt cx="4795202" cy="2543321"/>
          </a:xfrm>
        </p:grpSpPr>
        <p:pic>
          <p:nvPicPr>
            <p:cNvPr id="25" name="Picture 5" descr="Fig0518">
              <a:extLst>
                <a:ext uri="{FF2B5EF4-FFF2-40B4-BE49-F238E27FC236}">
                  <a16:creationId xmlns:a16="http://schemas.microsoft.com/office/drawing/2014/main" id="{C240EAF6-9469-EA4E-9586-5F344AC58FE7}"/>
                </a:ext>
              </a:extLst>
            </p:cNvPr>
            <p:cNvPicPr>
              <a:picLocks noChangeAspect="1" noChangeArrowheads="1"/>
            </p:cNvPicPr>
            <p:nvPr/>
          </p:nvPicPr>
          <p:blipFill>
            <a:blip r:embed="rId6"/>
            <a:srcRect/>
            <a:stretch>
              <a:fillRect/>
            </a:stretch>
          </p:blipFill>
          <p:spPr bwMode="auto">
            <a:xfrm>
              <a:off x="4134210" y="1800547"/>
              <a:ext cx="4795202" cy="2134901"/>
            </a:xfrm>
            <a:prstGeom prst="rect">
              <a:avLst/>
            </a:prstGeom>
            <a:noFill/>
            <a:ln w="9525">
              <a:noFill/>
              <a:miter lim="800000"/>
              <a:headEnd/>
              <a:tailEnd/>
            </a:ln>
          </p:spPr>
        </p:pic>
        <p:sp>
          <p:nvSpPr>
            <p:cNvPr id="8" name="Rectangle 7">
              <a:extLst>
                <a:ext uri="{FF2B5EF4-FFF2-40B4-BE49-F238E27FC236}">
                  <a16:creationId xmlns:a16="http://schemas.microsoft.com/office/drawing/2014/main" id="{CC966F05-D7F7-F346-9776-F848559E92E9}"/>
                </a:ext>
              </a:extLst>
            </p:cNvPr>
            <p:cNvSpPr/>
            <p:nvPr/>
          </p:nvSpPr>
          <p:spPr>
            <a:xfrm>
              <a:off x="4885879" y="1392127"/>
              <a:ext cx="3291863" cy="646331"/>
            </a:xfrm>
            <a:prstGeom prst="rect">
              <a:avLst/>
            </a:prstGeom>
          </p:spPr>
          <p:txBody>
            <a:bodyPr wrap="none">
              <a:spAutoFit/>
            </a:bodyPr>
            <a:lstStyle/>
            <a:p>
              <a:pPr algn="ctr"/>
              <a:r>
                <a:rPr lang="el" dirty="0"/>
                <a:t>Αντιστοιχισμένη Μνήμη Εισ/Εξ</a:t>
              </a:r>
            </a:p>
            <a:p>
              <a:pPr algn="ctr"/>
              <a:r>
                <a:rPr lang="en-US" dirty="0"/>
                <a:t>Memory Mapped I/O</a:t>
              </a:r>
              <a:endParaRPr lang="en-GR" dirty="0"/>
            </a:p>
          </p:txBody>
        </p:sp>
      </p:grpSp>
    </p:spTree>
    <p:extLst>
      <p:ext uri="{BB962C8B-B14F-4D97-AF65-F5344CB8AC3E}">
        <p14:creationId xmlns:p14="http://schemas.microsoft.com/office/powerpoint/2010/main" val="25765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GR" sz="3600" b="1" dirty="0">
                <a:solidFill>
                  <a:srgbClr val="000000"/>
                </a:solidFill>
                <a:latin typeface="Arial" panose="020B0604020202020204" pitchFamily="34" charset="0"/>
                <a:cs typeface="Arial" panose="020B0604020202020204" pitchFamily="34" charset="0"/>
              </a:rPr>
              <a:t>Κύκλος Μηχανής</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8</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39" name="Picture 9">
            <a:extLst>
              <a:ext uri="{FF2B5EF4-FFF2-40B4-BE49-F238E27FC236}">
                <a16:creationId xmlns:a16="http://schemas.microsoft.com/office/drawing/2014/main" id="{00E35D5C-3BF6-5847-82F5-DF895B42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5897"/>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23">
            <a:extLst>
              <a:ext uri="{FF2B5EF4-FFF2-40B4-BE49-F238E27FC236}">
                <a16:creationId xmlns:a16="http://schemas.microsoft.com/office/drawing/2014/main" id="{37F0079A-0DC2-F14B-B01B-B4E1B13B7C0B}"/>
              </a:ext>
            </a:extLst>
          </p:cNvPr>
          <p:cNvSpPr>
            <a:spLocks noChangeArrowheads="1"/>
          </p:cNvSpPr>
          <p:nvPr/>
        </p:nvSpPr>
        <p:spPr bwMode="auto">
          <a:xfrm>
            <a:off x="5564764" y="1634124"/>
            <a:ext cx="2823660" cy="366712"/>
          </a:xfrm>
          <a:prstGeom prst="rect">
            <a:avLst/>
          </a:prstGeom>
          <a:solidFill>
            <a:srgbClr val="FFFF00"/>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a:t>CLOCK</a:t>
            </a:r>
          </a:p>
        </p:txBody>
      </p:sp>
      <p:sp>
        <p:nvSpPr>
          <p:cNvPr id="2" name="Rectangle 1">
            <a:extLst>
              <a:ext uri="{FF2B5EF4-FFF2-40B4-BE49-F238E27FC236}">
                <a16:creationId xmlns:a16="http://schemas.microsoft.com/office/drawing/2014/main" id="{2580F351-D857-444D-A82A-DFEE2C69E6E8}"/>
              </a:ext>
            </a:extLst>
          </p:cNvPr>
          <p:cNvSpPr/>
          <p:nvPr/>
        </p:nvSpPr>
        <p:spPr>
          <a:xfrm>
            <a:off x="5193206" y="2239911"/>
            <a:ext cx="3302578" cy="923330"/>
          </a:xfrm>
          <a:prstGeom prst="rect">
            <a:avLst/>
          </a:prstGeom>
        </p:spPr>
        <p:txBody>
          <a:bodyPr wrap="square">
            <a:spAutoFit/>
          </a:bodyPr>
          <a:lstStyle/>
          <a:p>
            <a:r>
              <a:rPr lang="el-GR" altLang="en-US" dirty="0">
                <a:solidFill>
                  <a:schemeClr val="folHlink"/>
                </a:solidFill>
              </a:rPr>
              <a:t>ανάκληση</a:t>
            </a:r>
            <a:r>
              <a:rPr lang="el-GR" altLang="en-US" dirty="0"/>
              <a:t> (</a:t>
            </a:r>
            <a:r>
              <a:rPr lang="el-GR" altLang="en-US" dirty="0" err="1"/>
              <a:t>fetch</a:t>
            </a:r>
            <a:r>
              <a:rPr lang="el-GR" altLang="en-US" dirty="0"/>
              <a:t>)</a:t>
            </a:r>
          </a:p>
          <a:p>
            <a:r>
              <a:rPr lang="el-GR" altLang="en-US" dirty="0">
                <a:solidFill>
                  <a:schemeClr val="folHlink"/>
                </a:solidFill>
              </a:rPr>
              <a:t>αποκωδικοποίηση</a:t>
            </a:r>
            <a:r>
              <a:rPr lang="el-GR" altLang="en-US" dirty="0"/>
              <a:t> (</a:t>
            </a:r>
            <a:r>
              <a:rPr lang="el-GR" altLang="en-US" dirty="0" err="1"/>
              <a:t>decode</a:t>
            </a:r>
            <a:r>
              <a:rPr lang="el-GR" altLang="en-US" dirty="0"/>
              <a:t>)</a:t>
            </a:r>
          </a:p>
          <a:p>
            <a:r>
              <a:rPr lang="el-GR" altLang="en-US" dirty="0">
                <a:solidFill>
                  <a:schemeClr val="folHlink"/>
                </a:solidFill>
              </a:rPr>
              <a:t>εκτέλεση</a:t>
            </a:r>
            <a:r>
              <a:rPr lang="el-GR" altLang="en-US" dirty="0"/>
              <a:t> (</a:t>
            </a:r>
            <a:r>
              <a:rPr lang="el-GR" altLang="en-US" dirty="0" err="1"/>
              <a:t>execute</a:t>
            </a:r>
            <a:r>
              <a:rPr lang="el-GR" altLang="en-US" dirty="0"/>
              <a:t>) </a:t>
            </a:r>
            <a:endParaRPr lang="en-US" dirty="0"/>
          </a:p>
        </p:txBody>
      </p:sp>
      <p:pic>
        <p:nvPicPr>
          <p:cNvPr id="3" name="Picture 2">
            <a:extLst>
              <a:ext uri="{FF2B5EF4-FFF2-40B4-BE49-F238E27FC236}">
                <a16:creationId xmlns:a16="http://schemas.microsoft.com/office/drawing/2014/main" id="{D5F4BB4C-E7E8-6B46-87E5-AD63A0587727}"/>
              </a:ext>
            </a:extLst>
          </p:cNvPr>
          <p:cNvPicPr>
            <a:picLocks noChangeAspect="1"/>
          </p:cNvPicPr>
          <p:nvPr/>
        </p:nvPicPr>
        <p:blipFill>
          <a:blip r:embed="rId4"/>
          <a:stretch>
            <a:fillRect/>
          </a:stretch>
        </p:blipFill>
        <p:spPr>
          <a:xfrm>
            <a:off x="5236694" y="3429000"/>
            <a:ext cx="3479800" cy="2489200"/>
          </a:xfrm>
          <a:prstGeom prst="rect">
            <a:avLst/>
          </a:prstGeom>
        </p:spPr>
      </p:pic>
      <p:sp>
        <p:nvSpPr>
          <p:cNvPr id="4" name="Rectangle 3">
            <a:extLst>
              <a:ext uri="{FF2B5EF4-FFF2-40B4-BE49-F238E27FC236}">
                <a16:creationId xmlns:a16="http://schemas.microsoft.com/office/drawing/2014/main" id="{D6C7384A-A17A-3642-8C1D-927E269556CB}"/>
              </a:ext>
            </a:extLst>
          </p:cNvPr>
          <p:cNvSpPr/>
          <p:nvPr/>
        </p:nvSpPr>
        <p:spPr>
          <a:xfrm>
            <a:off x="179512" y="1249771"/>
            <a:ext cx="4572000" cy="1200329"/>
          </a:xfrm>
          <a:prstGeom prst="rect">
            <a:avLst/>
          </a:prstGeom>
        </p:spPr>
        <p:txBody>
          <a:bodyPr>
            <a:spAutoFit/>
          </a:bodyPr>
          <a:lstStyle/>
          <a:p>
            <a:r>
              <a:rPr lang="el-GR" altLang="en-US" dirty="0"/>
              <a:t>Η ΚΜΕ χρησιμοποιεί επαναλαμβανόμενους </a:t>
            </a:r>
            <a:r>
              <a:rPr lang="el-GR" altLang="en-US" dirty="0">
                <a:solidFill>
                  <a:schemeClr val="folHlink"/>
                </a:solidFill>
              </a:rPr>
              <a:t>κύκλους μηχανής</a:t>
            </a:r>
            <a:r>
              <a:rPr lang="el-GR" altLang="en-US" dirty="0"/>
              <a:t> (</a:t>
            </a:r>
            <a:r>
              <a:rPr lang="el-GR" altLang="en-US" dirty="0" err="1"/>
              <a:t>machine</a:t>
            </a:r>
            <a:r>
              <a:rPr lang="el-GR" altLang="en-US" dirty="0"/>
              <a:t> </a:t>
            </a:r>
            <a:r>
              <a:rPr lang="el-GR" altLang="en-US" dirty="0" err="1"/>
              <a:t>cycles</a:t>
            </a:r>
            <a:r>
              <a:rPr lang="el-GR" altLang="en-US" dirty="0"/>
              <a:t>) για να εκτελέσει τις εντολές ενός προγράμματος μία προς μία, από την αρχή μέχρι το τέλος</a:t>
            </a:r>
            <a:endParaRPr lang="en-US" dirty="0"/>
          </a:p>
        </p:txBody>
      </p:sp>
      <p:pic>
        <p:nvPicPr>
          <p:cNvPr id="5" name="Picture 4">
            <a:extLst>
              <a:ext uri="{FF2B5EF4-FFF2-40B4-BE49-F238E27FC236}">
                <a16:creationId xmlns:a16="http://schemas.microsoft.com/office/drawing/2014/main" id="{7649625A-1046-3D41-AB6F-3470BEFC4774}"/>
              </a:ext>
            </a:extLst>
          </p:cNvPr>
          <p:cNvPicPr>
            <a:picLocks noChangeAspect="1"/>
          </p:cNvPicPr>
          <p:nvPr/>
        </p:nvPicPr>
        <p:blipFill>
          <a:blip r:embed="rId5"/>
          <a:stretch>
            <a:fillRect/>
          </a:stretch>
        </p:blipFill>
        <p:spPr>
          <a:xfrm>
            <a:off x="4252502" y="3469194"/>
            <a:ext cx="849642" cy="1638595"/>
          </a:xfrm>
          <a:prstGeom prst="rect">
            <a:avLst/>
          </a:prstGeom>
        </p:spPr>
      </p:pic>
      <p:sp>
        <p:nvSpPr>
          <p:cNvPr id="6" name="TextBox 5">
            <a:extLst>
              <a:ext uri="{FF2B5EF4-FFF2-40B4-BE49-F238E27FC236}">
                <a16:creationId xmlns:a16="http://schemas.microsoft.com/office/drawing/2014/main" id="{C0E3B754-482D-DD46-A7ED-F909396A389A}"/>
              </a:ext>
            </a:extLst>
          </p:cNvPr>
          <p:cNvSpPr txBox="1"/>
          <p:nvPr/>
        </p:nvSpPr>
        <p:spPr>
          <a:xfrm>
            <a:off x="1043608" y="5072887"/>
            <a:ext cx="1265090" cy="261610"/>
          </a:xfrm>
          <a:prstGeom prst="rect">
            <a:avLst/>
          </a:prstGeom>
          <a:noFill/>
        </p:spPr>
        <p:txBody>
          <a:bodyPr wrap="none" rtlCol="0">
            <a:spAutoFit/>
          </a:bodyPr>
          <a:lstStyle/>
          <a:p>
            <a:r>
              <a:rPr lang="en-US" sz="1100" b="1" i="1" dirty="0"/>
              <a:t>P</a:t>
            </a:r>
            <a:r>
              <a:rPr lang="en-US" sz="1100" i="1" dirty="0"/>
              <a:t>rogram </a:t>
            </a:r>
            <a:r>
              <a:rPr lang="en-US" sz="1100" b="1" i="1" dirty="0"/>
              <a:t>C</a:t>
            </a:r>
            <a:r>
              <a:rPr lang="en-US" sz="1100" i="1" dirty="0"/>
              <a:t>ounter</a:t>
            </a:r>
            <a:endParaRPr lang="en-GR" sz="1100" i="1" dirty="0"/>
          </a:p>
        </p:txBody>
      </p:sp>
      <p:sp>
        <p:nvSpPr>
          <p:cNvPr id="12" name="TextBox 11">
            <a:extLst>
              <a:ext uri="{FF2B5EF4-FFF2-40B4-BE49-F238E27FC236}">
                <a16:creationId xmlns:a16="http://schemas.microsoft.com/office/drawing/2014/main" id="{54CB5207-E546-6147-B110-EBEE3E8074B7}"/>
              </a:ext>
            </a:extLst>
          </p:cNvPr>
          <p:cNvSpPr txBox="1"/>
          <p:nvPr/>
        </p:nvSpPr>
        <p:spPr>
          <a:xfrm>
            <a:off x="797596" y="5687670"/>
            <a:ext cx="1398140" cy="261610"/>
          </a:xfrm>
          <a:prstGeom prst="rect">
            <a:avLst/>
          </a:prstGeom>
          <a:noFill/>
        </p:spPr>
        <p:txBody>
          <a:bodyPr wrap="none" rtlCol="0">
            <a:spAutoFit/>
          </a:bodyPr>
          <a:lstStyle/>
          <a:p>
            <a:r>
              <a:rPr lang="en-US" sz="1100" b="1" i="1" dirty="0"/>
              <a:t>I</a:t>
            </a:r>
            <a:r>
              <a:rPr lang="en-US" sz="1100" i="1" dirty="0"/>
              <a:t>nstruction </a:t>
            </a:r>
            <a:r>
              <a:rPr lang="en-US" sz="1100" b="1" i="1" dirty="0"/>
              <a:t>R</a:t>
            </a:r>
            <a:r>
              <a:rPr lang="en-US" sz="1100" i="1" dirty="0"/>
              <a:t>egister</a:t>
            </a:r>
            <a:endParaRPr lang="en-GR" sz="1100" i="1" dirty="0"/>
          </a:p>
        </p:txBody>
      </p:sp>
    </p:spTree>
    <p:extLst>
      <p:ext uri="{BB962C8B-B14F-4D97-AF65-F5344CB8AC3E}">
        <p14:creationId xmlns:p14="http://schemas.microsoft.com/office/powerpoint/2010/main" val="238833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BF3161-9C31-EB46-AF51-9B212032387D}"/>
              </a:ext>
            </a:extLst>
          </p:cNvPr>
          <p:cNvSpPr/>
          <p:nvPr/>
        </p:nvSpPr>
        <p:spPr>
          <a:xfrm>
            <a:off x="6228184" y="1004495"/>
            <a:ext cx="1224136" cy="840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0" y="0"/>
            <a:ext cx="9144000" cy="740964"/>
          </a:xfrm>
        </p:spPr>
        <p:txBody>
          <a:bodyPr/>
          <a:lstStyle/>
          <a:p>
            <a:r>
              <a:rPr lang="el-GR" sz="3600" b="1" dirty="0">
                <a:solidFill>
                  <a:srgbClr val="000000"/>
                </a:solidFill>
                <a:latin typeface="Arial" panose="020B0604020202020204" pitchFamily="34" charset="0"/>
                <a:cs typeface="Arial" panose="020B0604020202020204" pitchFamily="34" charset="0"/>
              </a:rPr>
              <a:t>Ανάκληση</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9</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3" name="Picture 2">
            <a:extLst>
              <a:ext uri="{FF2B5EF4-FFF2-40B4-BE49-F238E27FC236}">
                <a16:creationId xmlns:a16="http://schemas.microsoft.com/office/drawing/2014/main" id="{D5F4BB4C-E7E8-6B46-87E5-AD63A0587727}"/>
              </a:ext>
            </a:extLst>
          </p:cNvPr>
          <p:cNvPicPr>
            <a:picLocks noChangeAspect="1"/>
          </p:cNvPicPr>
          <p:nvPr/>
        </p:nvPicPr>
        <p:blipFill>
          <a:blip r:embed="rId3"/>
          <a:stretch>
            <a:fillRect/>
          </a:stretch>
        </p:blipFill>
        <p:spPr>
          <a:xfrm>
            <a:off x="5580112" y="1069437"/>
            <a:ext cx="2593923" cy="1855507"/>
          </a:xfrm>
          <a:prstGeom prst="rect">
            <a:avLst/>
          </a:prstGeom>
        </p:spPr>
      </p:pic>
      <p:sp>
        <p:nvSpPr>
          <p:cNvPr id="4" name="Rectangle 3">
            <a:extLst>
              <a:ext uri="{FF2B5EF4-FFF2-40B4-BE49-F238E27FC236}">
                <a16:creationId xmlns:a16="http://schemas.microsoft.com/office/drawing/2014/main" id="{D6C7384A-A17A-3642-8C1D-927E269556CB}"/>
              </a:ext>
            </a:extLst>
          </p:cNvPr>
          <p:cNvSpPr/>
          <p:nvPr/>
        </p:nvSpPr>
        <p:spPr>
          <a:xfrm>
            <a:off x="148763" y="1004495"/>
            <a:ext cx="4572000" cy="2031325"/>
          </a:xfrm>
          <a:prstGeom prst="rect">
            <a:avLst/>
          </a:prstGeom>
        </p:spPr>
        <p:txBody>
          <a:bodyPr>
            <a:spAutoFit/>
          </a:bodyPr>
          <a:lstStyle/>
          <a:p>
            <a:r>
              <a:rPr lang="el-GR" altLang="en-US" dirty="0">
                <a:solidFill>
                  <a:schemeClr val="folHlink"/>
                </a:solidFill>
              </a:rPr>
              <a:t>Ανάκληση</a:t>
            </a:r>
            <a:r>
              <a:rPr lang="el-GR" altLang="en-US" dirty="0"/>
              <a:t> (</a:t>
            </a:r>
            <a:r>
              <a:rPr lang="el-GR" altLang="en-US" dirty="0" err="1"/>
              <a:t>fetch</a:t>
            </a:r>
            <a:r>
              <a:rPr lang="el-GR" altLang="en-US" dirty="0"/>
              <a:t>): Η μονάδα ελέγχου ζητά </a:t>
            </a:r>
          </a:p>
          <a:p>
            <a:r>
              <a:rPr lang="el-GR" altLang="en-US" dirty="0"/>
              <a:t>από την μνήμη την επόμενη εντολή για να τοποθετηθεί στο </a:t>
            </a:r>
            <a:r>
              <a:rPr lang="en-US" altLang="en-US" dirty="0"/>
              <a:t>IR (instruction register</a:t>
            </a:r>
            <a:r>
              <a:rPr lang="el-GR" altLang="en-US" dirty="0"/>
              <a:t>)</a:t>
            </a:r>
            <a:r>
              <a:rPr lang="en-US" altLang="en-US" dirty="0"/>
              <a:t>.</a:t>
            </a:r>
          </a:p>
          <a:p>
            <a:r>
              <a:rPr lang="el-GR" altLang="en-US" dirty="0"/>
              <a:t>Στον απλό Η/Υ που θα μάθουμε στην συνέχεια ο </a:t>
            </a:r>
            <a:r>
              <a:rPr lang="en-US" altLang="en-US" dirty="0"/>
              <a:t>Program Counter (PC) </a:t>
            </a:r>
            <a:r>
              <a:rPr lang="el-GR" altLang="en-US" dirty="0"/>
              <a:t>δείχνει την θέση μνήμης της εντολής.  Όταν τελειώσει ο κύκλος </a:t>
            </a:r>
            <a:r>
              <a:rPr lang="en-US" altLang="en-US" dirty="0"/>
              <a:t>PC</a:t>
            </a:r>
            <a:r>
              <a:rPr lang="el-GR" altLang="en-US" dirty="0">
                <a:sym typeface="Wingdings" pitchFamily="2" charset="2"/>
              </a:rPr>
              <a:t></a:t>
            </a:r>
            <a:r>
              <a:rPr lang="en-US" altLang="en-US" dirty="0"/>
              <a:t>PC+1</a:t>
            </a:r>
            <a:r>
              <a:rPr lang="el-GR" altLang="en-US" dirty="0"/>
              <a:t>  </a:t>
            </a:r>
          </a:p>
        </p:txBody>
      </p:sp>
      <p:pic>
        <p:nvPicPr>
          <p:cNvPr id="18" name="Picture 9">
            <a:extLst>
              <a:ext uri="{FF2B5EF4-FFF2-40B4-BE49-F238E27FC236}">
                <a16:creationId xmlns:a16="http://schemas.microsoft.com/office/drawing/2014/main" id="{D580F5D7-8DDC-6C46-9F6A-E8EA15E99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55897"/>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B7F5692C-069A-5343-8E34-354385E03C20}"/>
              </a:ext>
            </a:extLst>
          </p:cNvPr>
          <p:cNvPicPr>
            <a:picLocks noChangeAspect="1"/>
          </p:cNvPicPr>
          <p:nvPr/>
        </p:nvPicPr>
        <p:blipFill>
          <a:blip r:embed="rId5"/>
          <a:stretch>
            <a:fillRect/>
          </a:stretch>
        </p:blipFill>
        <p:spPr>
          <a:xfrm>
            <a:off x="4617448" y="3213396"/>
            <a:ext cx="1682743" cy="2879900"/>
          </a:xfrm>
          <a:prstGeom prst="rect">
            <a:avLst/>
          </a:prstGeom>
        </p:spPr>
      </p:pic>
      <p:sp>
        <p:nvSpPr>
          <p:cNvPr id="22" name="TextBox 21">
            <a:extLst>
              <a:ext uri="{FF2B5EF4-FFF2-40B4-BE49-F238E27FC236}">
                <a16:creationId xmlns:a16="http://schemas.microsoft.com/office/drawing/2014/main" id="{38C68352-A1BA-6642-ABB1-DEFA03AA2988}"/>
              </a:ext>
            </a:extLst>
          </p:cNvPr>
          <p:cNvSpPr txBox="1"/>
          <p:nvPr/>
        </p:nvSpPr>
        <p:spPr>
          <a:xfrm>
            <a:off x="4986045" y="3851756"/>
            <a:ext cx="1107996" cy="215444"/>
          </a:xfrm>
          <a:prstGeom prst="rect">
            <a:avLst/>
          </a:prstGeom>
          <a:noFill/>
        </p:spPr>
        <p:txBody>
          <a:bodyPr wrap="none" rtlCol="0">
            <a:spAutoFit/>
          </a:bodyPr>
          <a:lstStyle/>
          <a:p>
            <a:r>
              <a:rPr lang="el-GR" sz="800" dirty="0"/>
              <a:t>0011</a:t>
            </a:r>
            <a:r>
              <a:rPr lang="en-US" sz="800" dirty="0"/>
              <a:t>001000000001</a:t>
            </a:r>
          </a:p>
        </p:txBody>
      </p:sp>
      <p:sp>
        <p:nvSpPr>
          <p:cNvPr id="23" name="TextBox 22">
            <a:extLst>
              <a:ext uri="{FF2B5EF4-FFF2-40B4-BE49-F238E27FC236}">
                <a16:creationId xmlns:a16="http://schemas.microsoft.com/office/drawing/2014/main" id="{BCBACF1A-2AE9-A541-B727-A1BBF75D209C}"/>
              </a:ext>
            </a:extLst>
          </p:cNvPr>
          <p:cNvSpPr txBox="1"/>
          <p:nvPr/>
        </p:nvSpPr>
        <p:spPr>
          <a:xfrm>
            <a:off x="2308566" y="5175710"/>
            <a:ext cx="441146" cy="369332"/>
          </a:xfrm>
          <a:prstGeom prst="rect">
            <a:avLst/>
          </a:prstGeom>
          <a:noFill/>
        </p:spPr>
        <p:txBody>
          <a:bodyPr wrap="none" rtlCol="0">
            <a:spAutoFit/>
          </a:bodyPr>
          <a:lstStyle/>
          <a:p>
            <a:r>
              <a:rPr lang="en-US" dirty="0"/>
              <a:t>0</a:t>
            </a:r>
            <a:r>
              <a:rPr lang="el-GR" dirty="0"/>
              <a:t>0</a:t>
            </a:r>
            <a:endParaRPr lang="en-US" dirty="0"/>
          </a:p>
        </p:txBody>
      </p:sp>
      <p:sp>
        <p:nvSpPr>
          <p:cNvPr id="25" name="TextBox 24">
            <a:extLst>
              <a:ext uri="{FF2B5EF4-FFF2-40B4-BE49-F238E27FC236}">
                <a16:creationId xmlns:a16="http://schemas.microsoft.com/office/drawing/2014/main" id="{BCF9813B-A2B5-7A45-B557-7B6DD46599C6}"/>
              </a:ext>
            </a:extLst>
          </p:cNvPr>
          <p:cNvSpPr txBox="1"/>
          <p:nvPr/>
        </p:nvSpPr>
        <p:spPr>
          <a:xfrm>
            <a:off x="2308566" y="3673740"/>
            <a:ext cx="825867" cy="369332"/>
          </a:xfrm>
          <a:prstGeom prst="rect">
            <a:avLst/>
          </a:prstGeom>
          <a:noFill/>
        </p:spPr>
        <p:txBody>
          <a:bodyPr wrap="none" rtlCol="0">
            <a:spAutoFit/>
          </a:bodyPr>
          <a:lstStyle/>
          <a:p>
            <a:r>
              <a:rPr lang="en-US" dirty="0"/>
              <a:t>0</a:t>
            </a:r>
            <a:r>
              <a:rPr lang="el-GR" dirty="0"/>
              <a:t>0101</a:t>
            </a:r>
            <a:endParaRPr lang="en-US" dirty="0"/>
          </a:p>
        </p:txBody>
      </p:sp>
      <p:sp>
        <p:nvSpPr>
          <p:cNvPr id="26" name="TextBox 25">
            <a:extLst>
              <a:ext uri="{FF2B5EF4-FFF2-40B4-BE49-F238E27FC236}">
                <a16:creationId xmlns:a16="http://schemas.microsoft.com/office/drawing/2014/main" id="{3D654481-465C-844F-90E7-2728A3C25BEE}"/>
              </a:ext>
            </a:extLst>
          </p:cNvPr>
          <p:cNvSpPr txBox="1"/>
          <p:nvPr/>
        </p:nvSpPr>
        <p:spPr>
          <a:xfrm>
            <a:off x="2308566" y="3890926"/>
            <a:ext cx="825867" cy="369332"/>
          </a:xfrm>
          <a:prstGeom prst="rect">
            <a:avLst/>
          </a:prstGeom>
          <a:noFill/>
        </p:spPr>
        <p:txBody>
          <a:bodyPr wrap="none" rtlCol="0">
            <a:spAutoFit/>
          </a:bodyPr>
          <a:lstStyle/>
          <a:p>
            <a:r>
              <a:rPr lang="el-GR" dirty="0"/>
              <a:t>0</a:t>
            </a:r>
            <a:r>
              <a:rPr lang="en-US" dirty="0"/>
              <a:t>1</a:t>
            </a:r>
            <a:r>
              <a:rPr lang="el-GR" dirty="0"/>
              <a:t>010</a:t>
            </a:r>
            <a:endParaRPr lang="en-US" dirty="0"/>
          </a:p>
        </p:txBody>
      </p:sp>
    </p:spTree>
    <p:extLst>
      <p:ext uri="{BB962C8B-B14F-4D97-AF65-F5344CB8AC3E}">
        <p14:creationId xmlns:p14="http://schemas.microsoft.com/office/powerpoint/2010/main" val="98954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347 0.00672 C -0.07257 0.0125 -0.14132 0.01875 -0.1842 0.0595 C -0.22725 0.1 -0.24479 0.2169 -0.26232 0.24954 C -0.27968 0.28218 -0.28455 0.26852 -0.28906 0.2551 " pathEditMode="relative" rAng="0" ptsTypes="AAAA">
                                      <p:cBhvr>
                                        <p:cTn id="10" dur="2000" fill="hold"/>
                                        <p:tgtEl>
                                          <p:spTgt spid="22"/>
                                        </p:tgtEl>
                                        <p:attrNameLst>
                                          <p:attrName>ppt_x</p:attrName>
                                          <p:attrName>ppt_y</p:attrName>
                                        </p:attrNameLst>
                                      </p:cBhvr>
                                      <p:rCtr x="-14288" y="1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12616</TotalTime>
  <Words>3421</Words>
  <Application>Microsoft Macintosh PowerPoint</Application>
  <PresentationFormat>On-screen Show (4:3)</PresentationFormat>
  <Paragraphs>681</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Garamond</vt:lpstr>
      <vt:lpstr>Symbol</vt:lpstr>
      <vt:lpstr>Tahoma</vt:lpstr>
      <vt:lpstr>Times</vt:lpstr>
      <vt:lpstr>Times New Roman</vt:lpstr>
      <vt:lpstr>Wingdings</vt:lpstr>
      <vt:lpstr>Office Theme</vt:lpstr>
      <vt:lpstr>Εισαγωγή στην Πληροφορική και τον Προγραμματισμό Η/Υ</vt:lpstr>
      <vt:lpstr>PowerPoint Presentation</vt:lpstr>
      <vt:lpstr>PowerPoint Presentation</vt:lpstr>
      <vt:lpstr>Τα 3 υποσυστήματα ενός Η/Υ</vt:lpstr>
      <vt:lpstr>1. ΚΜΕ: Κεντρική Μονάδα Επεξ.</vt:lpstr>
      <vt:lpstr>2. Κύρια Μνήμη - Ι</vt:lpstr>
      <vt:lpstr>3. Yποσυστήματα E/E</vt:lpstr>
      <vt:lpstr>Κύκλος Μηχανής</vt:lpstr>
      <vt:lpstr>Ανάκληση</vt:lpstr>
      <vt:lpstr>Aποκωδικοποίηση</vt:lpstr>
      <vt:lpstr>Εκτέλεση</vt:lpstr>
      <vt:lpstr>Ένας απλός υπολογιστής </vt:lpstr>
      <vt:lpstr>Γλώσσα Μηχανής</vt:lpstr>
      <vt:lpstr>Δομή Εντολών: opcode+operands</vt:lpstr>
      <vt:lpstr>Λίστα Εντολών</vt:lpstr>
      <vt:lpstr>Παράδειγμα-I LOAD </vt:lpstr>
      <vt:lpstr>Παράδειγμα-II LOAD </vt:lpstr>
      <vt:lpstr>Παράδειγμα STORE</vt:lpstr>
      <vt:lpstr>Παράδειγμα ADDI </vt:lpstr>
      <vt:lpstr>Παράδειγμα INC </vt:lpstr>
      <vt:lpstr>Παράδειγμα DEC </vt:lpstr>
      <vt:lpstr>Παράδειγμα JUMP </vt:lpstr>
      <vt:lpstr>Παράδειγμα 1</vt:lpstr>
      <vt:lpstr>Παράδειγμα 1</vt:lpstr>
      <vt:lpstr>Παράδειγμα 1</vt:lpstr>
      <vt:lpstr>PowerPoint Presentation</vt:lpstr>
      <vt:lpstr>PowerPoint Presentation</vt:lpstr>
      <vt:lpstr>PowerPoint Presentation</vt:lpstr>
      <vt:lpstr>PowerPoint Presentation</vt:lpstr>
      <vt:lpstr>PowerPoint Presentation</vt:lpstr>
      <vt:lpstr>Παράδειγμα 2</vt:lpstr>
      <vt:lpstr>Παράδειγμα 2</vt:lpstr>
      <vt:lpstr>Παράδειγμα 2</vt:lpstr>
      <vt:lpstr>Παράδειγμα 2</vt:lpstr>
      <vt:lpstr>Παράδειγμα 2</vt:lpstr>
      <vt:lpstr>Ασκηση 5-13 με λύση</vt:lpstr>
      <vt:lpstr>Λίστα Εντολών</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LGA</dc:creator>
  <cp:lastModifiedBy>Leonidas Alexopoulos</cp:lastModifiedBy>
  <cp:revision>446</cp:revision>
  <dcterms:created xsi:type="dcterms:W3CDTF">2011-09-11T06:24:43Z</dcterms:created>
  <dcterms:modified xsi:type="dcterms:W3CDTF">2022-06-02T18:34:02Z</dcterms:modified>
</cp:coreProperties>
</file>