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549" r:id="rId2"/>
    <p:sldId id="563" r:id="rId3"/>
    <p:sldId id="926" r:id="rId4"/>
    <p:sldId id="927" r:id="rId5"/>
    <p:sldId id="928" r:id="rId6"/>
    <p:sldId id="901" r:id="rId7"/>
    <p:sldId id="903" r:id="rId8"/>
    <p:sldId id="847" r:id="rId9"/>
    <p:sldId id="848" r:id="rId10"/>
    <p:sldId id="904" r:id="rId11"/>
    <p:sldId id="849" r:id="rId12"/>
    <p:sldId id="850" r:id="rId13"/>
    <p:sldId id="905" r:id="rId14"/>
    <p:sldId id="852" r:id="rId15"/>
    <p:sldId id="851" r:id="rId16"/>
    <p:sldId id="906" r:id="rId17"/>
    <p:sldId id="862" r:id="rId18"/>
    <p:sldId id="932" r:id="rId19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 autoAdjust="0"/>
    <p:restoredTop sz="91325" autoAdjust="0"/>
  </p:normalViewPr>
  <p:slideViewPr>
    <p:cSldViewPr>
      <p:cViewPr varScale="1">
        <p:scale>
          <a:sx n="99" d="100"/>
          <a:sy n="99" d="100"/>
        </p:scale>
        <p:origin x="80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282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image" Target="../media/image13.emf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emf"/><Relationship Id="rId4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7F78601-099E-45F8-BCD0-1AE9B23B4703}" type="datetimeFigureOut">
              <a:rPr lang="el-GR"/>
              <a:pPr>
                <a:defRPr/>
              </a:pPr>
              <a:t>12/5/22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l-G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A854398-7202-40BD-9057-CD5BAC32BD8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565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dirty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47C4BD-AA80-4732-ADF5-B05F1171D9F2}" type="slidenum">
              <a:rPr lang="el-G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681876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B5F3B7-C9CA-4612-93E3-166C308D31F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8341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B5F3B7-C9CA-4612-93E3-166C308D31F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164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B5F3B7-C9CA-4612-93E3-166C308D31F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7763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B5F3B7-C9CA-4612-93E3-166C308D31F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7408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DC0628-4F89-4C99-970C-1F008DEB4C2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3781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B5F3B7-C9CA-4612-93E3-166C308D31F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555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B5F3B7-C9CA-4612-93E3-166C308D31F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008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B5F3B7-C9CA-4612-93E3-166C308D31F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9789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6B177-60F4-44D8-831E-4D15B3123FE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341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10EB33-829A-4DEC-A724-CADEF8D381D0}" type="slidenum">
              <a:rPr lang="en-US" smtClean="0">
                <a:latin typeface="Arial" pitchFamily="34" charset="0"/>
              </a:rPr>
              <a:pPr/>
              <a:t>2</a:t>
            </a:fld>
            <a:endParaRPr lang="en-US">
              <a:latin typeface="Arial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678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DC0628-4F89-4C99-970C-1F008DEB4C2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78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DC0628-4F89-4C99-970C-1F008DEB4C2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346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DC0628-4F89-4C99-970C-1F008DEB4C2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604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B5F3B7-C9CA-4612-93E3-166C308D31F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014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B5F3B7-C9CA-4612-93E3-166C308D31F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0372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B5F3B7-C9CA-4612-93E3-166C308D31F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0315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B5F3B7-C9CA-4612-93E3-166C308D31F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34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A75A2-6513-4F74-B4C9-50D5DD501781}" type="datetimeFigureOut">
              <a:rPr lang="el-GR"/>
              <a:pPr>
                <a:defRPr/>
              </a:pPr>
              <a:t>12/5/22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E28C2-EF1C-44C8-93A8-208767FD1DF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4CDEC-AF6D-425F-8A66-61BF2C36B08F}" type="datetimeFigureOut">
              <a:rPr lang="el-GR"/>
              <a:pPr>
                <a:defRPr/>
              </a:pPr>
              <a:t>12/5/22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63D4B-BB2E-4191-8C9C-97827A7D900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4A888-302A-4E6D-A28D-5C1C4FB2796C}" type="datetimeFigureOut">
              <a:rPr lang="el-GR"/>
              <a:pPr>
                <a:defRPr/>
              </a:pPr>
              <a:t>12/5/22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CB328-FF7D-40BE-A2CB-D1A437031F6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5187B-38D4-40FD-A9FD-C193690B24B0}" type="datetimeFigureOut">
              <a:rPr lang="el-GR"/>
              <a:pPr>
                <a:defRPr/>
              </a:pPr>
              <a:t>12/5/22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74511-FC34-475C-8D6E-8059F11541E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D8ADA-D893-49C2-B64E-F542A6171E4E}" type="datetimeFigureOut">
              <a:rPr lang="el-GR"/>
              <a:pPr>
                <a:defRPr/>
              </a:pPr>
              <a:t>12/5/22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1D2CF-7F72-48D6-85CA-82267E4A3C0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86E20-6D31-42B1-9112-E06F87710F6E}" type="datetimeFigureOut">
              <a:rPr lang="el-GR"/>
              <a:pPr>
                <a:defRPr/>
              </a:pPr>
              <a:t>12/5/22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AF140-CBDF-42B3-9F54-891D3C3C95B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29AC0-9535-4E57-B4A8-ACF388215A80}" type="datetimeFigureOut">
              <a:rPr lang="el-GR"/>
              <a:pPr>
                <a:defRPr/>
              </a:pPr>
              <a:t>12/5/22</a:t>
            </a:fld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53665-E939-444C-A47F-08853EA861F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0EEE0-BFCA-4E41-A56D-BAC6A6FC5C65}" type="datetimeFigureOut">
              <a:rPr lang="el-GR"/>
              <a:pPr>
                <a:defRPr/>
              </a:pPr>
              <a:t>12/5/22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052B8-BD6E-4543-8028-9733839041C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81385-49CB-44DD-BDB1-6F212B4F5779}" type="datetimeFigureOut">
              <a:rPr lang="el-GR"/>
              <a:pPr>
                <a:defRPr/>
              </a:pPr>
              <a:t>12/5/22</a:t>
            </a:fld>
            <a:endParaRPr lang="el-G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3652F-4AFA-4B5F-923F-7FBEAE30611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601F4-7138-4F4A-B180-7EAD173EF2A2}" type="datetimeFigureOut">
              <a:rPr lang="el-GR"/>
              <a:pPr>
                <a:defRPr/>
              </a:pPr>
              <a:t>12/5/22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02736-0260-46DE-B9A2-0AB08C554BD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B32C0-9D2B-4F78-A713-F9B11A90E30C}" type="datetimeFigureOut">
              <a:rPr lang="el-GR"/>
              <a:pPr>
                <a:defRPr/>
              </a:pPr>
              <a:t>12/5/22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291D6-B77C-4D13-BA97-516B31D460B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A048054-9D80-4CEA-AF9A-06F4D6EDF977}" type="datetimeFigureOut">
              <a:rPr lang="el-GR"/>
              <a:pPr>
                <a:defRPr/>
              </a:pPr>
              <a:t>12/5/22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AB3505-7293-4F38-AE07-8A00FC3405D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eo@mail.ntua.g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8.e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0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27.wmf"/><Relationship Id="rId3" Type="http://schemas.openxmlformats.org/officeDocument/2006/relationships/notesSlide" Target="../notesSlides/notesSlide11.xml"/><Relationship Id="rId21" Type="http://schemas.openxmlformats.org/officeDocument/2006/relationships/image" Target="../media/image8.png"/><Relationship Id="rId7" Type="http://schemas.openxmlformats.org/officeDocument/2006/relationships/image" Target="../media/image22.wmf"/><Relationship Id="rId12" Type="http://schemas.openxmlformats.org/officeDocument/2006/relationships/image" Target="../media/image24.wmf"/><Relationship Id="rId1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6.wmf"/><Relationship Id="rId20" Type="http://schemas.openxmlformats.org/officeDocument/2006/relationships/image" Target="../media/image7.wmf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9.bin"/><Relationship Id="rId11" Type="http://schemas.openxmlformats.org/officeDocument/2006/relationships/oleObject" Target="../embeddings/oleObject21.bin"/><Relationship Id="rId5" Type="http://schemas.openxmlformats.org/officeDocument/2006/relationships/image" Target="../media/image21.wmf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23.wmf"/><Relationship Id="rId19" Type="http://schemas.openxmlformats.org/officeDocument/2006/relationships/oleObject" Target="../embeddings/oleObject25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30.wmf"/><Relationship Id="rId12" Type="http://schemas.openxmlformats.org/officeDocument/2006/relationships/image" Target="../media/image3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32.wmf"/><Relationship Id="rId5" Type="http://schemas.openxmlformats.org/officeDocument/2006/relationships/image" Target="../media/image29.emf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31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png"/><Relationship Id="rId5" Type="http://schemas.openxmlformats.org/officeDocument/2006/relationships/image" Target="../media/image9.wmf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7.e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4.e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6.emf"/><Relationship Id="rId5" Type="http://schemas.openxmlformats.org/officeDocument/2006/relationships/image" Target="../media/image13.e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5.emf"/><Relationship Id="rId14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31840" y="908050"/>
            <a:ext cx="5834063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l-GR" b="1" dirty="0"/>
              <a:t>Εισαγωγή στην Πληροφορική και τον Προγραμματισμό Η/Υ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8437" y="4855270"/>
            <a:ext cx="6400800" cy="17526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2400" b="1" dirty="0"/>
              <a:t>Λεωνίδας Αλεξόπουλος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l-GR" sz="2400" b="1" dirty="0"/>
              <a:t>Αν. Καθηγητής ΕΜΠ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dirty="0"/>
              <a:t>E-mail: </a:t>
            </a:r>
            <a:r>
              <a:rPr lang="en-US" sz="2400" b="1" dirty="0">
                <a:hlinkClick r:id="rId3"/>
              </a:rPr>
              <a:t>leo@mail.ntua.gr</a:t>
            </a:r>
            <a:endParaRPr lang="el-GR" sz="2400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l-GR" sz="2400" b="1" dirty="0" err="1"/>
              <a:t>Τηλ</a:t>
            </a:r>
            <a:r>
              <a:rPr lang="el-GR" sz="2400" b="1" dirty="0"/>
              <a:t>: 210 772-1666</a:t>
            </a:r>
            <a:endParaRPr lang="en-US" sz="2400" b="1" dirty="0"/>
          </a:p>
          <a:p>
            <a:pPr eaLnBrk="1" fontAlgn="auto" hangingPunct="1">
              <a:spcAft>
                <a:spcPts val="0"/>
              </a:spcAft>
              <a:defRPr/>
            </a:pPr>
            <a:endParaRPr lang="el-GR" sz="2400" b="1" dirty="0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225" y="250130"/>
            <a:ext cx="2892425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3"/>
          <p:cNvSpPr txBox="1"/>
          <p:nvPr/>
        </p:nvSpPr>
        <p:spPr>
          <a:xfrm>
            <a:off x="285719" y="2754792"/>
            <a:ext cx="8569325" cy="138499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fontAlgn="auto">
              <a:lnSpc>
                <a:spcPts val="356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3083" b="1" dirty="0">
              <a:solidFill>
                <a:srgbClr val="FF0000"/>
              </a:solidFill>
              <a:latin typeface="Arial"/>
              <a:cs typeface="Arial"/>
            </a:endParaRPr>
          </a:p>
          <a:p>
            <a:pPr algn="ctr" fontAlgn="auto">
              <a:lnSpc>
                <a:spcPts val="356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83" b="1" dirty="0">
                <a:solidFill>
                  <a:srgbClr val="FF0000"/>
                </a:solidFill>
                <a:latin typeface="Arial"/>
                <a:cs typeface="Arial"/>
              </a:rPr>
              <a:t>8</a:t>
            </a:r>
            <a:r>
              <a:rPr lang="el-GR" sz="3083" b="1" baseline="30000">
                <a:solidFill>
                  <a:srgbClr val="FF0000"/>
                </a:solidFill>
                <a:latin typeface="Arial"/>
                <a:cs typeface="Arial"/>
              </a:rPr>
              <a:t>ο</a:t>
            </a:r>
            <a:r>
              <a:rPr lang="el-GR" sz="3083" b="1">
                <a:solidFill>
                  <a:srgbClr val="FF0000"/>
                </a:solidFill>
                <a:latin typeface="Arial"/>
                <a:cs typeface="Arial"/>
              </a:rPr>
              <a:t> Μάθημα</a:t>
            </a:r>
            <a:endParaRPr lang="en-CA" sz="3083" b="1" dirty="0">
              <a:solidFill>
                <a:srgbClr val="FF0000"/>
              </a:solidFill>
              <a:latin typeface="Arial"/>
              <a:cs typeface="Arial"/>
            </a:endParaRPr>
          </a:p>
          <a:p>
            <a:pPr algn="ctr" fontAlgn="auto">
              <a:lnSpc>
                <a:spcPts val="356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3083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2A5B6304-2CA7-47A5-BF82-3162BEA2A62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707AFB9-9D1E-EA40-92F4-0458A6240F9B}"/>
              </a:ext>
            </a:extLst>
          </p:cNvPr>
          <p:cNvSpPr/>
          <p:nvPr/>
        </p:nvSpPr>
        <p:spPr>
          <a:xfrm>
            <a:off x="501929" y="3870173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" dirty="0">
                <a:solidFill>
                  <a:srgbClr val="FF0000"/>
                </a:solidFill>
              </a:rPr>
              <a:t>Λογικές πύλες, Λογικές Πράξεις. Λογικές συναρτήσεις. </a:t>
            </a:r>
          </a:p>
          <a:p>
            <a:pPr algn="ctr"/>
            <a:r>
              <a:rPr lang="el" dirty="0">
                <a:solidFill>
                  <a:srgbClr val="FF0000"/>
                </a:solidFill>
              </a:rPr>
              <a:t>Λογικά Κυκλώματα &amp; Άλγεβρα Μπουλ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317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CD9F67-7647-4FFB-9E59-93B276242DFD}" type="slidenum">
              <a:rPr lang="en-US" smtClean="0">
                <a:latin typeface="Arial"/>
                <a:cs typeface="Arial"/>
              </a:rPr>
              <a:pPr/>
              <a:t>10</a:t>
            </a:fld>
            <a:endParaRPr lang="en-US">
              <a:latin typeface="Arial"/>
              <a:cs typeface="Arial"/>
            </a:endParaRPr>
          </a:p>
        </p:txBody>
      </p:sp>
      <p:sp>
        <p:nvSpPr>
          <p:cNvPr id="206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73175"/>
          </a:xfrm>
        </p:spPr>
        <p:txBody>
          <a:bodyPr/>
          <a:lstStyle/>
          <a:p>
            <a:pPr eaLnBrk="1" hangingPunct="1"/>
            <a:r>
              <a:rPr lang="el-GR" sz="4000" dirty="0">
                <a:latin typeface="Arial"/>
                <a:cs typeface="Arial"/>
              </a:rPr>
              <a:t>Άσκηση Ανάλυσης</a:t>
            </a:r>
            <a:endParaRPr lang="en-US" sz="4000" dirty="0">
              <a:latin typeface="Arial"/>
              <a:cs typeface="Arial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95913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None/>
            </a:pPr>
            <a:endParaRPr lang="el-GR" sz="2000" dirty="0">
              <a:latin typeface="Arial"/>
              <a:cs typeface="Arial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l-GR" sz="2000" dirty="0">
                <a:latin typeface="Arial"/>
                <a:cs typeface="Arial"/>
              </a:rPr>
              <a:t>Δεδομένων του παρακάτω λογικού κυκλώματος να βρεθεί ο πίνακας αληθείας:</a:t>
            </a:r>
          </a:p>
          <a:p>
            <a:pPr algn="just" eaLnBrk="1" hangingPunct="1">
              <a:lnSpc>
                <a:spcPct val="90000"/>
              </a:lnSpc>
            </a:pPr>
            <a:endParaRPr lang="el-GR" sz="2000" dirty="0">
              <a:latin typeface="Arial"/>
              <a:cs typeface="Arial"/>
            </a:endParaRPr>
          </a:p>
          <a:p>
            <a:pPr algn="just" eaLnBrk="1" hangingPunct="1">
              <a:lnSpc>
                <a:spcPct val="90000"/>
              </a:lnSpc>
            </a:pPr>
            <a:endParaRPr lang="el-GR" sz="2000" dirty="0">
              <a:latin typeface="Arial"/>
              <a:cs typeface="Arial"/>
            </a:endParaRPr>
          </a:p>
          <a:p>
            <a:pPr algn="just" eaLnBrk="1" hangingPunct="1">
              <a:lnSpc>
                <a:spcPct val="90000"/>
              </a:lnSpc>
            </a:pPr>
            <a:endParaRPr lang="el-GR" sz="2000" dirty="0">
              <a:latin typeface="Arial"/>
              <a:cs typeface="Arial"/>
            </a:endParaRPr>
          </a:p>
          <a:p>
            <a:pPr algn="just" eaLnBrk="1" hangingPunct="1">
              <a:lnSpc>
                <a:spcPct val="90000"/>
              </a:lnSpc>
            </a:pPr>
            <a:endParaRPr lang="el-GR" sz="2000" dirty="0">
              <a:latin typeface="Arial"/>
              <a:cs typeface="Arial"/>
            </a:endParaRPr>
          </a:p>
          <a:p>
            <a:pPr algn="just" eaLnBrk="1" hangingPunct="1">
              <a:lnSpc>
                <a:spcPct val="90000"/>
              </a:lnSpc>
            </a:pPr>
            <a:endParaRPr lang="el-GR" sz="2000" dirty="0">
              <a:latin typeface="Arial"/>
              <a:cs typeface="Arial"/>
            </a:endParaRPr>
          </a:p>
          <a:p>
            <a:pPr algn="just" eaLnBrk="1" hangingPunct="1">
              <a:lnSpc>
                <a:spcPct val="90000"/>
              </a:lnSpc>
            </a:pPr>
            <a:endParaRPr lang="el-GR" sz="2000" dirty="0">
              <a:latin typeface="Arial"/>
              <a:cs typeface="Arial"/>
            </a:endParaRPr>
          </a:p>
          <a:p>
            <a:pPr algn="just" eaLnBrk="1" hangingPunct="1">
              <a:lnSpc>
                <a:spcPct val="90000"/>
              </a:lnSpc>
            </a:pPr>
            <a:endParaRPr lang="el-GR" sz="2000" dirty="0">
              <a:latin typeface="Arial"/>
              <a:cs typeface="Arial"/>
            </a:endParaRPr>
          </a:p>
          <a:p>
            <a:pPr algn="just" eaLnBrk="1" hangingPunct="1">
              <a:lnSpc>
                <a:spcPct val="90000"/>
              </a:lnSpc>
            </a:pPr>
            <a:endParaRPr lang="el-GR" sz="2000" dirty="0">
              <a:latin typeface="Arial"/>
              <a:cs typeface="Arial"/>
            </a:endParaRPr>
          </a:p>
          <a:p>
            <a:pPr algn="just" eaLnBrk="1" hangingPunct="1">
              <a:lnSpc>
                <a:spcPct val="90000"/>
              </a:lnSpc>
            </a:pPr>
            <a:endParaRPr lang="el-GR" sz="2000" dirty="0">
              <a:latin typeface="Arial"/>
              <a:cs typeface="Arial"/>
            </a:endParaRPr>
          </a:p>
          <a:p>
            <a:pPr algn="just" eaLnBrk="1" hangingPunct="1">
              <a:lnSpc>
                <a:spcPct val="90000"/>
              </a:lnSpc>
            </a:pPr>
            <a:endParaRPr lang="el-GR" sz="2000" dirty="0">
              <a:latin typeface="Arial"/>
              <a:cs typeface="Arial"/>
            </a:endParaRPr>
          </a:p>
        </p:txBody>
      </p:sp>
      <p:sp>
        <p:nvSpPr>
          <p:cNvPr id="2063" name="Line 4"/>
          <p:cNvSpPr>
            <a:spLocks noChangeShapeType="1"/>
          </p:cNvSpPr>
          <p:nvPr/>
        </p:nvSpPr>
        <p:spPr bwMode="auto">
          <a:xfrm>
            <a:off x="395288" y="962025"/>
            <a:ext cx="8353425" cy="0"/>
          </a:xfrm>
          <a:prstGeom prst="lin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</p:spPr>
        <p:txBody>
          <a:bodyPr/>
          <a:lstStyle/>
          <a:p>
            <a:endParaRPr lang="el-GR">
              <a:latin typeface="Arial"/>
              <a:cs typeface="Arial"/>
            </a:endParaRPr>
          </a:p>
        </p:txBody>
      </p:sp>
      <p:graphicFrame>
        <p:nvGraphicFramePr>
          <p:cNvPr id="1946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3669130"/>
              </p:ext>
            </p:extLst>
          </p:nvPr>
        </p:nvGraphicFramePr>
        <p:xfrm>
          <a:off x="477838" y="2896394"/>
          <a:ext cx="4383087" cy="165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995" name="Visio" r:id="rId4" imgW="1575197" imgH="597991" progId="">
                  <p:embed/>
                </p:oleObj>
              </mc:Choice>
              <mc:Fallback>
                <p:oleObj name="Visio" r:id="rId4" imgW="1575197" imgH="597991" progId="">
                  <p:embed/>
                  <p:pic>
                    <p:nvPicPr>
                      <p:cNvPr id="1946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8" y="2896394"/>
                        <a:ext cx="4383087" cy="1658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9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1711428"/>
              </p:ext>
            </p:extLst>
          </p:nvPr>
        </p:nvGraphicFramePr>
        <p:xfrm>
          <a:off x="1765300" y="2797969"/>
          <a:ext cx="765175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996" name="Visio" r:id="rId6" imgW="235863" imgH="155853" progId="">
                  <p:embed/>
                </p:oleObj>
              </mc:Choice>
              <mc:Fallback>
                <p:oleObj name="Visio" r:id="rId6" imgW="235863" imgH="155853" progId="">
                  <p:embed/>
                  <p:pic>
                    <p:nvPicPr>
                      <p:cNvPr id="19479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5300" y="2797969"/>
                        <a:ext cx="765175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80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6884590"/>
              </p:ext>
            </p:extLst>
          </p:nvPr>
        </p:nvGraphicFramePr>
        <p:xfrm>
          <a:off x="3560763" y="3710782"/>
          <a:ext cx="1176337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997" name="Visio" r:id="rId8" imgW="375464" imgH="195441" progId="">
                  <p:embed/>
                </p:oleObj>
              </mc:Choice>
              <mc:Fallback>
                <p:oleObj name="Visio" r:id="rId8" imgW="375464" imgH="195441" progId="">
                  <p:embed/>
                  <p:pic>
                    <p:nvPicPr>
                      <p:cNvPr id="1948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0763" y="3710782"/>
                        <a:ext cx="1176337" cy="61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631269A2-C27C-DE47-9BD9-1DBDF56B3E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394730"/>
              </p:ext>
            </p:extLst>
          </p:nvPr>
        </p:nvGraphicFramePr>
        <p:xfrm>
          <a:off x="4860925" y="2227783"/>
          <a:ext cx="4181501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086">
                  <a:extLst>
                    <a:ext uri="{9D8B030D-6E8A-4147-A177-3AD203B41FA5}">
                      <a16:colId xmlns:a16="http://schemas.microsoft.com/office/drawing/2014/main" val="3240329073"/>
                    </a:ext>
                  </a:extLst>
                </a:gridCol>
                <a:gridCol w="504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15540716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Arial"/>
                          <a:ea typeface="+mn-ea"/>
                          <a:cs typeface="Arial"/>
                        </a:rPr>
                        <a:t>P</a:t>
                      </a: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Arial"/>
                          <a:ea typeface="+mn-ea"/>
                          <a:cs typeface="Arial"/>
                        </a:rPr>
                        <a:t>Q</a:t>
                      </a: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Arial"/>
                          <a:ea typeface="+mn-ea"/>
                          <a:cs typeface="Arial"/>
                        </a:rPr>
                        <a:t>R</a:t>
                      </a: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Arial"/>
                          <a:ea typeface="+mn-ea"/>
                          <a:cs typeface="Arial"/>
                        </a:rPr>
                        <a:t>(P+Q)'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Arial"/>
                          <a:ea typeface="+mn-ea"/>
                          <a:cs typeface="Arial"/>
                        </a:rPr>
                        <a:t>((P+Q)'</a:t>
                      </a:r>
                      <a:r>
                        <a:rPr lang="el-GR" sz="1800" b="1" kern="1200" dirty="0">
                          <a:solidFill>
                            <a:schemeClr val="lt1"/>
                          </a:solidFill>
                          <a:latin typeface="Arial"/>
                          <a:ea typeface="+mn-ea"/>
                          <a:cs typeface="Arial"/>
                        </a:rPr>
                        <a:t> •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Arial"/>
                          <a:ea typeface="+mn-ea"/>
                          <a:cs typeface="Arial"/>
                        </a:rPr>
                        <a:t> R)'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759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081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4538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038771"/>
                  </a:ext>
                </a:extLst>
              </a:tr>
            </a:tbl>
          </a:graphicData>
        </a:graphic>
      </p:graphicFrame>
      <p:sp>
        <p:nvSpPr>
          <p:cNvPr id="32" name="Rectangle 26">
            <a:extLst>
              <a:ext uri="{FF2B5EF4-FFF2-40B4-BE49-F238E27FC236}">
                <a16:creationId xmlns:a16="http://schemas.microsoft.com/office/drawing/2014/main" id="{BEED6494-F415-6D40-BD7F-50556D0AF6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4156" y="2621324"/>
            <a:ext cx="765174" cy="288861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dirty="0">
                <a:latin typeface="Arial"/>
                <a:cs typeface="Arial"/>
              </a:rPr>
              <a:t>«Α»</a:t>
            </a:r>
          </a:p>
        </p:txBody>
      </p:sp>
      <p:sp>
        <p:nvSpPr>
          <p:cNvPr id="33" name="Rectangle 27">
            <a:extLst>
              <a:ext uri="{FF2B5EF4-FFF2-40B4-BE49-F238E27FC236}">
                <a16:creationId xmlns:a16="http://schemas.microsoft.com/office/drawing/2014/main" id="{1D25C2EA-8D7B-C74C-8374-993A902DF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4627" y="2649105"/>
            <a:ext cx="1006154" cy="286083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dirty="0">
                <a:latin typeface="Arial"/>
                <a:cs typeface="Arial"/>
              </a:rPr>
              <a:t> «Β»</a:t>
            </a:r>
          </a:p>
        </p:txBody>
      </p:sp>
    </p:spTree>
    <p:extLst>
      <p:ext uri="{BB962C8B-B14F-4D97-AF65-F5344CB8AC3E}">
        <p14:creationId xmlns:p14="http://schemas.microsoft.com/office/powerpoint/2010/main" val="2836902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33" grpId="0" animBg="1"/>
      <p:bldP spid="33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Content Placeholder 2"/>
          <p:cNvSpPr>
            <a:spLocks noGrp="1"/>
          </p:cNvSpPr>
          <p:nvPr>
            <p:ph idx="1"/>
          </p:nvPr>
        </p:nvSpPr>
        <p:spPr>
          <a:xfrm>
            <a:off x="-35496" y="942896"/>
            <a:ext cx="9144000" cy="5438775"/>
          </a:xfrm>
        </p:spPr>
        <p:txBody>
          <a:bodyPr/>
          <a:lstStyle/>
          <a:p>
            <a:r>
              <a:rPr lang="el-GR" sz="2200" dirty="0">
                <a:latin typeface="Arial"/>
                <a:cs typeface="Arial"/>
              </a:rPr>
              <a:t>Δεδομένων των λειτουργικών προδιαγραφών που συνοψίζονται σε ένα πίνακα αληθείας να ευρεθούν οι σχετικές μαθηματικές λογικές συναρτήσεις και τα αντίστοιχα λογικά κυκλώματα που τις υλοποιούν</a:t>
            </a:r>
            <a:endParaRPr lang="en-US" sz="2200" dirty="0">
              <a:latin typeface="Arial"/>
              <a:cs typeface="Arial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-35496" y="2333546"/>
            <a:ext cx="3971925" cy="9144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1700" dirty="0">
                <a:latin typeface="Arial"/>
                <a:cs typeface="Arial"/>
              </a:rPr>
              <a:t>Να ευρεθεί το ψηφιακό κύκλωμα που υλοποιεί τον παρακάτω πίνακα αληθείας</a:t>
            </a:r>
            <a:endParaRPr lang="en-US" sz="1700" dirty="0">
              <a:latin typeface="Arial"/>
              <a:cs typeface="Arial"/>
            </a:endParaRPr>
          </a:p>
        </p:txBody>
      </p:sp>
      <p:sp>
        <p:nvSpPr>
          <p:cNvPr id="3084" name="Title 1"/>
          <p:cNvSpPr>
            <a:spLocks noGrp="1"/>
          </p:cNvSpPr>
          <p:nvPr>
            <p:ph type="title"/>
          </p:nvPr>
        </p:nvSpPr>
        <p:spPr>
          <a:xfrm>
            <a:off x="421704" y="9446"/>
            <a:ext cx="8229600" cy="981075"/>
          </a:xfrm>
        </p:spPr>
        <p:txBody>
          <a:bodyPr/>
          <a:lstStyle/>
          <a:p>
            <a:r>
              <a:rPr lang="el-GR" dirty="0">
                <a:latin typeface="Arial"/>
                <a:cs typeface="Arial"/>
              </a:rPr>
              <a:t>Παραδείγματα Σύνθεσης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08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17704" y="6365796"/>
            <a:ext cx="2133600" cy="365125"/>
          </a:xfrm>
          <a:noFill/>
        </p:spPr>
        <p:txBody>
          <a:bodyPr/>
          <a:lstStyle/>
          <a:p>
            <a:fld id="{0972FE65-693A-473C-BB6B-947860DCBDFC}" type="slidenum">
              <a:rPr lang="en-US" smtClean="0">
                <a:latin typeface="Arial"/>
                <a:cs typeface="Arial"/>
              </a:rPr>
              <a:pPr/>
              <a:t>11</a:t>
            </a:fld>
            <a:endParaRPr lang="en-US">
              <a:latin typeface="Arial"/>
              <a:cs typeface="Arial"/>
            </a:endParaRPr>
          </a:p>
        </p:txBody>
      </p:sp>
      <p:sp>
        <p:nvSpPr>
          <p:cNvPr id="3087" name="Line 4"/>
          <p:cNvSpPr>
            <a:spLocks noChangeShapeType="1"/>
          </p:cNvSpPr>
          <p:nvPr/>
        </p:nvSpPr>
        <p:spPr bwMode="auto">
          <a:xfrm>
            <a:off x="359792" y="971471"/>
            <a:ext cx="8353425" cy="0"/>
          </a:xfrm>
          <a:prstGeom prst="lin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</p:spPr>
        <p:txBody>
          <a:bodyPr/>
          <a:lstStyle/>
          <a:p>
            <a:endParaRPr lang="el-GR">
              <a:latin typeface="Arial"/>
              <a:cs typeface="Arial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-35496" y="3349546"/>
          <a:ext cx="174307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1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10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latin typeface="Times New Roman" pitchFamily="18" charset="0"/>
                          <a:cs typeface="Times New Roman" pitchFamily="18" charset="0"/>
                        </a:rPr>
                        <a:t>Α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latin typeface="Times New Roman" pitchFamily="18" charset="0"/>
                          <a:cs typeface="Times New Roman" pitchFamily="18" charset="0"/>
                        </a:rPr>
                        <a:t>Β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116904" y="4152821"/>
            <a:ext cx="1495425" cy="247650"/>
          </a:xfrm>
          <a:prstGeom prst="round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/>
              <a:cs typeface="Arial"/>
            </a:endParaRP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1710754" y="4109959"/>
          <a:ext cx="1149350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009" name="Equation" r:id="rId4" imgW="850680" imgH="253800" progId="">
                  <p:embed/>
                </p:oleObj>
              </mc:Choice>
              <mc:Fallback>
                <p:oleObj name="Equation" r:id="rId4" imgW="850680" imgH="2538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0754" y="4109959"/>
                        <a:ext cx="1149350" cy="344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2796604" y="4106784"/>
          <a:ext cx="995363" cy="27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010" name="Equation" r:id="rId6" imgW="736560" imgH="203040" progId="">
                  <p:embed/>
                </p:oleObj>
              </mc:Choice>
              <mc:Fallback>
                <p:oleObj name="Equation" r:id="rId6" imgW="736560" imgH="2030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6604" y="4106784"/>
                        <a:ext cx="995363" cy="274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99592" y="5486321"/>
            <a:ext cx="2090738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3161729" y="5713334"/>
          <a:ext cx="754063" cy="27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011" name="Equation" r:id="rId9" imgW="558720" imgH="203040" progId="">
                  <p:embed/>
                </p:oleObj>
              </mc:Choice>
              <mc:Fallback>
                <p:oleObj name="Equation" r:id="rId9" imgW="558720" imgH="2030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1729" y="5713334"/>
                        <a:ext cx="754063" cy="274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Line 7"/>
          <p:cNvSpPr>
            <a:spLocks noChangeShapeType="1"/>
          </p:cNvSpPr>
          <p:nvPr/>
        </p:nvSpPr>
        <p:spPr bwMode="auto">
          <a:xfrm rot="16200000">
            <a:off x="1943323" y="4313952"/>
            <a:ext cx="4114800" cy="14288"/>
          </a:xfrm>
          <a:prstGeom prst="line">
            <a:avLst/>
          </a:prstGeom>
          <a:noFill/>
          <a:ln w="38100">
            <a:solidFill>
              <a:srgbClr val="CC0099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>
              <a:latin typeface="Arial"/>
              <a:cs typeface="Arial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7365429" y="3330496"/>
          <a:ext cx="174307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1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10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</a:p>
                  </a:txBody>
                  <a:tcPr>
                    <a:solidFill>
                      <a:srgbClr val="8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" name="Rounded Rectangle 15"/>
          <p:cNvSpPr/>
          <p:nvPr/>
        </p:nvSpPr>
        <p:spPr>
          <a:xfrm>
            <a:off x="4088829" y="2314496"/>
            <a:ext cx="5019675" cy="914400"/>
          </a:xfrm>
          <a:prstGeom prst="round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000"/>
              </a:lnSpc>
              <a:defRPr/>
            </a:pPr>
            <a:r>
              <a:rPr lang="el-GR" dirty="0">
                <a:latin typeface="Arial"/>
                <a:cs typeface="Arial"/>
              </a:rPr>
              <a:t>Να ευρεθεί το ψηφιακό κύκλωμα που η έξοδός του </a:t>
            </a:r>
            <a:r>
              <a:rPr lang="en-US" sz="2400" b="1" i="1" dirty="0">
                <a:solidFill>
                  <a:srgbClr val="92D050"/>
                </a:solidFill>
                <a:latin typeface="Arial"/>
                <a:cs typeface="Arial"/>
              </a:rPr>
              <a:t>z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l-GR" dirty="0">
                <a:latin typeface="Arial"/>
                <a:cs typeface="Arial"/>
              </a:rPr>
              <a:t>είναι αληθής μόνο όταν οι 2 είσοδοί του </a:t>
            </a:r>
            <a:r>
              <a:rPr lang="en-US" dirty="0">
                <a:latin typeface="Arial"/>
                <a:cs typeface="Arial"/>
              </a:rPr>
              <a:t>(</a:t>
            </a:r>
            <a:r>
              <a:rPr lang="en-US" sz="2400" b="1" i="1" dirty="0" err="1">
                <a:solidFill>
                  <a:srgbClr val="92D050"/>
                </a:solidFill>
                <a:latin typeface="Arial"/>
                <a:cs typeface="Arial"/>
              </a:rPr>
              <a:t>x,y</a:t>
            </a:r>
            <a:r>
              <a:rPr lang="en-US" dirty="0">
                <a:latin typeface="Arial"/>
                <a:cs typeface="Arial"/>
              </a:rPr>
              <a:t>) </a:t>
            </a:r>
            <a:r>
              <a:rPr lang="el-GR" dirty="0">
                <a:latin typeface="Arial"/>
                <a:cs typeface="Arial"/>
              </a:rPr>
              <a:t>είναι ίσες (ΧΝΟ</a:t>
            </a:r>
            <a:r>
              <a:rPr lang="en-US" dirty="0">
                <a:latin typeface="Arial"/>
                <a:cs typeface="Arial"/>
              </a:rPr>
              <a:t>R)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7498779" y="3762296"/>
            <a:ext cx="1495425" cy="247650"/>
          </a:xfrm>
          <a:prstGeom prst="roundRect">
            <a:avLst/>
          </a:prstGeom>
          <a:solidFill>
            <a:srgbClr val="FFCCCC">
              <a:alpha val="6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/>
              <a:cs typeface="Arial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7498779" y="4867196"/>
            <a:ext cx="1495425" cy="247650"/>
          </a:xfrm>
          <a:prstGeom prst="roundRect">
            <a:avLst/>
          </a:prstGeom>
          <a:solidFill>
            <a:srgbClr val="FFCCCC">
              <a:alpha val="6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/>
              <a:cs typeface="Arial"/>
            </a:endParaRPr>
          </a:p>
        </p:txBody>
      </p:sp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6239892" y="3725784"/>
          <a:ext cx="1133475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012" name="Equation" r:id="rId11" imgW="838080" imgH="253800" progId="">
                  <p:embed/>
                </p:oleObj>
              </mc:Choice>
              <mc:Fallback>
                <p:oleObj name="Equation" r:id="rId11" imgW="838080" imgH="2538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9892" y="3725784"/>
                        <a:ext cx="1133475" cy="344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5" name="Object 7"/>
          <p:cNvGraphicFramePr>
            <a:graphicFrameLocks noChangeAspect="1"/>
          </p:cNvGraphicFramePr>
          <p:nvPr/>
        </p:nvGraphicFramePr>
        <p:xfrm>
          <a:off x="6289104" y="4827509"/>
          <a:ext cx="1065213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013" name="Equation" r:id="rId13" imgW="787320" imgH="253800" progId="">
                  <p:embed/>
                </p:oleObj>
              </mc:Choice>
              <mc:Fallback>
                <p:oleObj name="Equation" r:id="rId13" imgW="787320" imgH="2538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9104" y="4827509"/>
                        <a:ext cx="1065213" cy="344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6" name="Object 8"/>
          <p:cNvGraphicFramePr>
            <a:graphicFrameLocks noChangeAspect="1"/>
          </p:cNvGraphicFramePr>
          <p:nvPr/>
        </p:nvGraphicFramePr>
        <p:xfrm>
          <a:off x="5603304" y="3768646"/>
          <a:ext cx="6524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014" name="Equation" r:id="rId15" imgW="482400" imgH="190440" progId="">
                  <p:embed/>
                </p:oleObj>
              </mc:Choice>
              <mc:Fallback>
                <p:oleObj name="Equation" r:id="rId15" imgW="482400" imgH="1904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304" y="3768646"/>
                        <a:ext cx="652463" cy="25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7" name="Object 9"/>
          <p:cNvGraphicFramePr>
            <a:graphicFrameLocks noChangeAspect="1"/>
          </p:cNvGraphicFramePr>
          <p:nvPr/>
        </p:nvGraphicFramePr>
        <p:xfrm>
          <a:off x="5684267" y="4887834"/>
          <a:ext cx="636587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015" name="Equation" r:id="rId17" imgW="469800" imgH="177480" progId="">
                  <p:embed/>
                </p:oleObj>
              </mc:Choice>
              <mc:Fallback>
                <p:oleObj name="Equation" r:id="rId17" imgW="469800" imgH="177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4267" y="4887834"/>
                        <a:ext cx="636587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0"/>
          <p:cNvGraphicFramePr>
            <a:graphicFrameLocks noChangeAspect="1"/>
          </p:cNvGraphicFramePr>
          <p:nvPr/>
        </p:nvGraphicFramePr>
        <p:xfrm>
          <a:off x="3993579" y="4321096"/>
          <a:ext cx="1431925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016" name="Equation" r:id="rId19" imgW="914400" imgH="190440" progId="Equation.3">
                  <p:embed/>
                </p:oleObj>
              </mc:Choice>
              <mc:Fallback>
                <p:oleObj name="Equation" r:id="rId19" imgW="9144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3579" y="4321096"/>
                        <a:ext cx="1431925" cy="29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Left Brace 23"/>
          <p:cNvSpPr/>
          <p:nvPr/>
        </p:nvSpPr>
        <p:spPr>
          <a:xfrm>
            <a:off x="5393754" y="3971846"/>
            <a:ext cx="212725" cy="103822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/>
              <a:cs typeface="Arial"/>
            </a:endParaRPr>
          </a:p>
        </p:txBody>
      </p:sp>
      <p:pic>
        <p:nvPicPr>
          <p:cNvPr id="32781" name="Picture 13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4065017" y="5224384"/>
            <a:ext cx="3540125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Rounded Rectangle 27"/>
          <p:cNvSpPr/>
          <p:nvPr/>
        </p:nvSpPr>
        <p:spPr>
          <a:xfrm>
            <a:off x="4317429" y="5267246"/>
            <a:ext cx="3067050" cy="1476375"/>
          </a:xfrm>
          <a:prstGeom prst="roundRect">
            <a:avLst/>
          </a:prstGeom>
          <a:noFill/>
          <a:ln>
            <a:solidFill>
              <a:srgbClr val="8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 rot="19114087">
            <a:off x="5271323" y="2985778"/>
            <a:ext cx="3409455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sz="3600" dirty="0"/>
              <a:t>**ΑΘΡΟΙΣΜΑ ΓΙΝΟΜΕΝΩΝ**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239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3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8" grpId="0" animBg="1"/>
      <p:bldP spid="13" grpId="0" animBg="1"/>
      <p:bldP spid="16" grpId="0" animBg="1"/>
      <p:bldP spid="17" grpId="0" animBg="1"/>
      <p:bldP spid="18" grpId="0" animBg="1"/>
      <p:bldP spid="24" grpId="0" animBg="1"/>
      <p:bldP spid="28" grpId="0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52475"/>
          </a:xfrm>
        </p:spPr>
        <p:txBody>
          <a:bodyPr/>
          <a:lstStyle/>
          <a:p>
            <a:r>
              <a:rPr lang="el-GR" dirty="0">
                <a:latin typeface="Arial"/>
                <a:cs typeface="Arial"/>
              </a:rPr>
              <a:t>Άσκηση Σύνθεσης 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1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7C9DA5-7CA3-4C96-95F9-42E3328B6D1D}" type="slidenum">
              <a:rPr lang="en-US" smtClean="0">
                <a:latin typeface="Arial"/>
                <a:cs typeface="Arial"/>
              </a:rPr>
              <a:pPr/>
              <a:t>12</a:t>
            </a:fld>
            <a:endParaRPr lang="en-US">
              <a:latin typeface="Arial"/>
              <a:cs typeface="Arial"/>
            </a:endParaRPr>
          </a:p>
        </p:txBody>
      </p:sp>
      <p:sp>
        <p:nvSpPr>
          <p:cNvPr id="4105" name="Line 4"/>
          <p:cNvSpPr>
            <a:spLocks noChangeShapeType="1"/>
          </p:cNvSpPr>
          <p:nvPr/>
        </p:nvSpPr>
        <p:spPr bwMode="auto">
          <a:xfrm>
            <a:off x="395288" y="704850"/>
            <a:ext cx="8353425" cy="0"/>
          </a:xfrm>
          <a:prstGeom prst="lin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</p:spPr>
        <p:txBody>
          <a:bodyPr/>
          <a:lstStyle/>
          <a:p>
            <a:endParaRPr lang="el-GR">
              <a:latin typeface="Arial"/>
              <a:cs typeface="Arial"/>
            </a:endParaRPr>
          </a:p>
        </p:txBody>
      </p:sp>
      <p:sp>
        <p:nvSpPr>
          <p:cNvPr id="4106" name="Rectangle 2"/>
          <p:cNvSpPr>
            <a:spLocks noChangeArrowheads="1"/>
          </p:cNvSpPr>
          <p:nvPr/>
        </p:nvSpPr>
        <p:spPr bwMode="auto">
          <a:xfrm>
            <a:off x="0" y="-184666"/>
            <a:ext cx="1846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Arial"/>
              <a:cs typeface="Arial"/>
            </a:endParaRPr>
          </a:p>
        </p:txBody>
      </p:sp>
      <p:graphicFrame>
        <p:nvGraphicFramePr>
          <p:cNvPr id="4098" name="Object 1"/>
          <p:cNvGraphicFramePr>
            <a:graphicFrameLocks noChangeAspect="1"/>
          </p:cNvGraphicFramePr>
          <p:nvPr/>
        </p:nvGraphicFramePr>
        <p:xfrm>
          <a:off x="5191125" y="742950"/>
          <a:ext cx="4067175" cy="345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721" name="Visio" r:id="rId4" imgW="4619543" imgH="3903120" progId="">
                  <p:embed/>
                </p:oleObj>
              </mc:Choice>
              <mc:Fallback>
                <p:oleObj name="Visio" r:id="rId4" imgW="4619543" imgH="390312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25" y="742950"/>
                        <a:ext cx="4067175" cy="3457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7540625" y="5568950"/>
          <a:ext cx="97472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722" name="Equation" r:id="rId6" imgW="317160" imgH="164880" progId="">
                  <p:embed/>
                </p:oleObj>
              </mc:Choice>
              <mc:Fallback>
                <p:oleObj name="Equation" r:id="rId6" imgW="317160" imgH="1648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0625" y="5568950"/>
                        <a:ext cx="974725" cy="50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5489575" y="5641975"/>
          <a:ext cx="198755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723" name="Equation" r:id="rId8" imgW="647640" imgH="177480" progId="">
                  <p:embed/>
                </p:oleObj>
              </mc:Choice>
              <mc:Fallback>
                <p:oleObj name="Equation" r:id="rId8" imgW="647640" imgH="177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9575" y="5641975"/>
                        <a:ext cx="1987550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6164263" y="5518150"/>
          <a:ext cx="935037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724" name="Equation" r:id="rId10" imgW="304560" imgH="190440" progId="Equation.3">
                  <p:embed/>
                </p:oleObj>
              </mc:Choice>
              <mc:Fallback>
                <p:oleObj name="Equation" r:id="rId10" imgW="30456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4263" y="5518150"/>
                        <a:ext cx="935037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Freeform 13"/>
          <p:cNvSpPr/>
          <p:nvPr/>
        </p:nvSpPr>
        <p:spPr>
          <a:xfrm>
            <a:off x="1835696" y="2924944"/>
            <a:ext cx="5541417" cy="2685281"/>
          </a:xfrm>
          <a:custGeom>
            <a:avLst/>
            <a:gdLst>
              <a:gd name="connsiteX0" fmla="*/ 0 w 2366962"/>
              <a:gd name="connsiteY0" fmla="*/ 0 h 2019300"/>
              <a:gd name="connsiteX1" fmla="*/ 495300 w 2366962"/>
              <a:gd name="connsiteY1" fmla="*/ 762000 h 2019300"/>
              <a:gd name="connsiteX2" fmla="*/ 2066925 w 2366962"/>
              <a:gd name="connsiteY2" fmla="*/ 1495425 h 2019300"/>
              <a:gd name="connsiteX3" fmla="*/ 2295525 w 2366962"/>
              <a:gd name="connsiteY3" fmla="*/ 2019300 h 2019300"/>
              <a:gd name="connsiteX4" fmla="*/ 2295525 w 2366962"/>
              <a:gd name="connsiteY4" fmla="*/ 2019300 h 201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66962" h="2019300">
                <a:moveTo>
                  <a:pt x="0" y="0"/>
                </a:moveTo>
                <a:cubicBezTo>
                  <a:pt x="75406" y="256381"/>
                  <a:pt x="150813" y="512763"/>
                  <a:pt x="495300" y="762000"/>
                </a:cubicBezTo>
                <a:cubicBezTo>
                  <a:pt x="839787" y="1011237"/>
                  <a:pt x="1766888" y="1285875"/>
                  <a:pt x="2066925" y="1495425"/>
                </a:cubicBezTo>
                <a:cubicBezTo>
                  <a:pt x="2366962" y="1704975"/>
                  <a:pt x="2295525" y="2019300"/>
                  <a:pt x="2295525" y="2019300"/>
                </a:cubicBezTo>
                <a:lnTo>
                  <a:pt x="2295525" y="2019300"/>
                </a:lnTo>
              </a:path>
            </a:pathLst>
          </a:cu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/>
              <a:cs typeface="Arial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5076056" y="3501008"/>
            <a:ext cx="1694632" cy="2013967"/>
          </a:xfrm>
          <a:custGeom>
            <a:avLst/>
            <a:gdLst>
              <a:gd name="connsiteX0" fmla="*/ 0 w 1884363"/>
              <a:gd name="connsiteY0" fmla="*/ 0 h 1304925"/>
              <a:gd name="connsiteX1" fmla="*/ 638175 w 1884363"/>
              <a:gd name="connsiteY1" fmla="*/ 676275 h 1304925"/>
              <a:gd name="connsiteX2" fmla="*/ 1685925 w 1884363"/>
              <a:gd name="connsiteY2" fmla="*/ 1000125 h 1304925"/>
              <a:gd name="connsiteX3" fmla="*/ 1828800 w 1884363"/>
              <a:gd name="connsiteY3" fmla="*/ 1304925 h 1304925"/>
              <a:gd name="connsiteX4" fmla="*/ 1828800 w 1884363"/>
              <a:gd name="connsiteY4" fmla="*/ 1304925 h 130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4363" h="1304925">
                <a:moveTo>
                  <a:pt x="0" y="0"/>
                </a:moveTo>
                <a:cubicBezTo>
                  <a:pt x="178594" y="254794"/>
                  <a:pt x="357188" y="509588"/>
                  <a:pt x="638175" y="676275"/>
                </a:cubicBezTo>
                <a:cubicBezTo>
                  <a:pt x="919162" y="842962"/>
                  <a:pt x="1487488" y="895350"/>
                  <a:pt x="1685925" y="1000125"/>
                </a:cubicBezTo>
                <a:cubicBezTo>
                  <a:pt x="1884363" y="1104900"/>
                  <a:pt x="1828800" y="1304925"/>
                  <a:pt x="1828800" y="1304925"/>
                </a:cubicBezTo>
                <a:lnTo>
                  <a:pt x="1828800" y="1304925"/>
                </a:lnTo>
              </a:path>
            </a:pathLst>
          </a:custGeom>
          <a:ln w="19050">
            <a:solidFill>
              <a:srgbClr val="FF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/>
              <a:cs typeface="Arial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4355976" y="4077072"/>
            <a:ext cx="3645024" cy="2325316"/>
          </a:xfrm>
          <a:custGeom>
            <a:avLst/>
            <a:gdLst>
              <a:gd name="connsiteX0" fmla="*/ 0 w 3086100"/>
              <a:gd name="connsiteY0" fmla="*/ 0 h 1563687"/>
              <a:gd name="connsiteX1" fmla="*/ 533400 w 3086100"/>
              <a:gd name="connsiteY1" fmla="*/ 1190625 h 1563687"/>
              <a:gd name="connsiteX2" fmla="*/ 2533650 w 3086100"/>
              <a:gd name="connsiteY2" fmla="*/ 1552575 h 1563687"/>
              <a:gd name="connsiteX3" fmla="*/ 3086100 w 3086100"/>
              <a:gd name="connsiteY3" fmla="*/ 1257300 h 1563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86100" h="1563687">
                <a:moveTo>
                  <a:pt x="0" y="0"/>
                </a:moveTo>
                <a:cubicBezTo>
                  <a:pt x="55562" y="465931"/>
                  <a:pt x="111125" y="931863"/>
                  <a:pt x="533400" y="1190625"/>
                </a:cubicBezTo>
                <a:cubicBezTo>
                  <a:pt x="955675" y="1449387"/>
                  <a:pt x="2108200" y="1541463"/>
                  <a:pt x="2533650" y="1552575"/>
                </a:cubicBezTo>
                <a:cubicBezTo>
                  <a:pt x="2959100" y="1563687"/>
                  <a:pt x="3022600" y="1410493"/>
                  <a:pt x="3086100" y="1257300"/>
                </a:cubicBezTo>
              </a:path>
            </a:pathLst>
          </a:custGeom>
          <a:ln w="1905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/>
              <a:cs typeface="Arial"/>
            </a:endParaRPr>
          </a:p>
        </p:txBody>
      </p:sp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09625" y="4994275"/>
            <a:ext cx="3771900" cy="186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9" name="Picture 7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110413" y="2043113"/>
            <a:ext cx="1919287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5305425" cy="5440363"/>
          </a:xfrm>
        </p:spPr>
        <p:txBody>
          <a:bodyPr/>
          <a:lstStyle/>
          <a:p>
            <a:r>
              <a:rPr lang="el-GR" sz="1600" dirty="0">
                <a:latin typeface="Arial"/>
                <a:cs typeface="Arial"/>
              </a:rPr>
              <a:t>Στο σχήμα απεικονίζεται μιά διάταξη «ειδοποίησης οδηγού αυτοκινήτου» που χρησιμοποιείται για την ανίχνευση ορισμένων ανεπιθύμητων καταστάσεων. Οι 3 διακόπτες χρησιμοποιούνται για την ανίχνευση της κατάστασης της θύρας του οδηγού, την κατάσταση λειτουργίας του κινήτήρα και τα φώτα. Να σχεδιασθεί το λογικό κύκλωμα που με είσοδο αυτά τα 3 σήματα ενεργοποιεί κατάλληλα τον συναγερμό όταν συμβαίνει </a:t>
            </a:r>
            <a:r>
              <a:rPr lang="el-GR" sz="1600" dirty="0">
                <a:solidFill>
                  <a:srgbClr val="FF0000"/>
                </a:solidFill>
                <a:latin typeface="Arial"/>
                <a:cs typeface="Arial"/>
              </a:rPr>
              <a:t>κάποια</a:t>
            </a:r>
            <a:r>
              <a:rPr lang="el-GR" sz="1600" dirty="0">
                <a:latin typeface="Arial"/>
                <a:cs typeface="Arial"/>
              </a:rPr>
              <a:t> από τις παρακάτω ανεπιθύμητες καταστάσεις :</a:t>
            </a:r>
            <a:endParaRPr lang="en-US" sz="1600" dirty="0">
              <a:latin typeface="Arial"/>
              <a:cs typeface="Arial"/>
            </a:endParaRPr>
          </a:p>
          <a:p>
            <a:pPr lvl="1"/>
            <a:r>
              <a:rPr lang="en-US" sz="1600" dirty="0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lang="el-GR" sz="1600" dirty="0">
                <a:solidFill>
                  <a:srgbClr val="FF00FF"/>
                </a:solidFill>
                <a:latin typeface="Arial"/>
                <a:cs typeface="Arial"/>
              </a:rPr>
              <a:t>α φώτα είναι ανοικτά (ΟΝ) ενώ κινητήρας είναι ανενεργός (</a:t>
            </a:r>
            <a:r>
              <a:rPr lang="en-US" sz="1600" dirty="0">
                <a:solidFill>
                  <a:srgbClr val="FF00FF"/>
                </a:solidFill>
                <a:latin typeface="Arial"/>
                <a:cs typeface="Arial"/>
              </a:rPr>
              <a:t>OFF</a:t>
            </a:r>
            <a:r>
              <a:rPr lang="el-GR" sz="1600" dirty="0">
                <a:solidFill>
                  <a:srgbClr val="FF00FF"/>
                </a:solidFill>
                <a:latin typeface="Arial"/>
                <a:cs typeface="Arial"/>
              </a:rPr>
              <a:t>)</a:t>
            </a:r>
            <a:endParaRPr lang="en-US" sz="1600" dirty="0">
              <a:solidFill>
                <a:srgbClr val="FF00FF"/>
              </a:solidFill>
              <a:latin typeface="Arial"/>
              <a:cs typeface="Arial"/>
            </a:endParaRPr>
          </a:p>
          <a:p>
            <a:pPr lvl="1"/>
            <a:r>
              <a:rPr lang="el-GR" sz="1600" dirty="0">
                <a:solidFill>
                  <a:srgbClr val="0000FF"/>
                </a:solidFill>
                <a:latin typeface="Arial"/>
                <a:cs typeface="Arial"/>
              </a:rPr>
              <a:t>Η θύρα οδηγού είναι ανοικτή (</a:t>
            </a:r>
            <a:r>
              <a:rPr lang="en-US" sz="1600" dirty="0">
                <a:solidFill>
                  <a:srgbClr val="0000FF"/>
                </a:solidFill>
                <a:latin typeface="Arial"/>
                <a:cs typeface="Arial"/>
              </a:rPr>
              <a:t>OPEN</a:t>
            </a:r>
            <a:r>
              <a:rPr lang="el-GR" sz="1600" dirty="0">
                <a:solidFill>
                  <a:srgbClr val="0000FF"/>
                </a:solidFill>
                <a:latin typeface="Arial"/>
                <a:cs typeface="Arial"/>
              </a:rPr>
              <a:t>) ενώ ο κινητήρας είναι ενεργός (ΟΝ).</a:t>
            </a:r>
            <a:endParaRPr lang="en-US" sz="1600" dirty="0">
              <a:solidFill>
                <a:srgbClr val="0000FF"/>
              </a:solidFill>
              <a:latin typeface="Arial"/>
              <a:cs typeface="Arial"/>
            </a:endParaRPr>
          </a:p>
          <a:p>
            <a:endParaRPr lang="en-US" sz="2400" dirty="0">
              <a:latin typeface="Arial"/>
              <a:cs typeface="Arial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587DB44-5ECE-1440-9032-C4473299AC5B}"/>
              </a:ext>
            </a:extLst>
          </p:cNvPr>
          <p:cNvSpPr/>
          <p:nvPr/>
        </p:nvSpPr>
        <p:spPr>
          <a:xfrm>
            <a:off x="6164263" y="3896320"/>
            <a:ext cx="29851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dirty="0">
                <a:latin typeface="Arial"/>
                <a:cs typeface="Arial"/>
              </a:rPr>
              <a:t>Η συνάρτηση </a:t>
            </a:r>
            <a:r>
              <a:rPr lang="en-US" dirty="0">
                <a:latin typeface="Arial"/>
                <a:cs typeface="Arial"/>
              </a:rPr>
              <a:t>Z</a:t>
            </a:r>
            <a:r>
              <a:rPr lang="el-GR" dirty="0">
                <a:latin typeface="Arial"/>
                <a:cs typeface="Arial"/>
              </a:rPr>
              <a:t> βρέθηκε</a:t>
            </a:r>
          </a:p>
          <a:p>
            <a:pPr algn="ctr"/>
            <a:r>
              <a:rPr lang="el-GR" dirty="0">
                <a:latin typeface="Arial"/>
                <a:cs typeface="Arial"/>
              </a:rPr>
              <a:t>με «λογική» καταγραφή της</a:t>
            </a:r>
          </a:p>
          <a:p>
            <a:pPr algn="ctr"/>
            <a:r>
              <a:rPr lang="el-GR" dirty="0">
                <a:latin typeface="Arial"/>
                <a:cs typeface="Arial"/>
              </a:rPr>
              <a:t>αληθούς συνθήκης </a:t>
            </a:r>
          </a:p>
        </p:txBody>
      </p:sp>
    </p:spTree>
    <p:extLst>
      <p:ext uri="{BB962C8B-B14F-4D97-AF65-F5344CB8AC3E}">
        <p14:creationId xmlns:p14="http://schemas.microsoft.com/office/powerpoint/2010/main" val="1480698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7 L 0.59063 -0.49861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00" y="-24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3379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Title 1"/>
          <p:cNvSpPr>
            <a:spLocks noGrp="1"/>
          </p:cNvSpPr>
          <p:nvPr>
            <p:ph type="title"/>
          </p:nvPr>
        </p:nvSpPr>
        <p:spPr>
          <a:xfrm>
            <a:off x="-1" y="9446"/>
            <a:ext cx="9143999" cy="981075"/>
          </a:xfrm>
        </p:spPr>
        <p:txBody>
          <a:bodyPr/>
          <a:lstStyle/>
          <a:p>
            <a:r>
              <a:rPr lang="el-GR" dirty="0">
                <a:latin typeface="Arial"/>
                <a:cs typeface="Arial"/>
              </a:rPr>
              <a:t>Άθροισμα γινομένων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08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17704" y="6365796"/>
            <a:ext cx="2133600" cy="365125"/>
          </a:xfrm>
          <a:noFill/>
        </p:spPr>
        <p:txBody>
          <a:bodyPr/>
          <a:lstStyle/>
          <a:p>
            <a:fld id="{0972FE65-693A-473C-BB6B-947860DCBDFC}" type="slidenum">
              <a:rPr lang="en-US" smtClean="0">
                <a:latin typeface="Arial"/>
                <a:cs typeface="Arial"/>
              </a:rPr>
              <a:pPr/>
              <a:t>13</a:t>
            </a:fld>
            <a:endParaRPr lang="en-US">
              <a:latin typeface="Arial"/>
              <a:cs typeface="Arial"/>
            </a:endParaRPr>
          </a:p>
        </p:txBody>
      </p:sp>
      <p:sp>
        <p:nvSpPr>
          <p:cNvPr id="3087" name="Line 4"/>
          <p:cNvSpPr>
            <a:spLocks noChangeShapeType="1"/>
          </p:cNvSpPr>
          <p:nvPr/>
        </p:nvSpPr>
        <p:spPr bwMode="auto">
          <a:xfrm>
            <a:off x="359792" y="971471"/>
            <a:ext cx="8353425" cy="0"/>
          </a:xfrm>
          <a:prstGeom prst="lin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</p:spPr>
        <p:txBody>
          <a:bodyPr/>
          <a:lstStyle/>
          <a:p>
            <a:endParaRPr lang="el-GR"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1339885"/>
            <a:ext cx="5835775" cy="52629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l-GR" sz="1600" dirty="0"/>
              <a:t>Είναι μία γενική μέθοδος μετασχηματισμού πίνακα σε λογική έκφραση</a:t>
            </a:r>
          </a:p>
          <a:p>
            <a:pPr marL="342900" indent="-342900">
              <a:buFontTx/>
              <a:buChar char="-"/>
            </a:pPr>
            <a:r>
              <a:rPr lang="el-GR" sz="1600" dirty="0"/>
              <a:t>Κάθε πίνακας αληθείας με </a:t>
            </a:r>
            <a:r>
              <a:rPr lang="en-US" sz="1600" dirty="0"/>
              <a:t>n </a:t>
            </a:r>
            <a:r>
              <a:rPr lang="el-GR" sz="1600" dirty="0"/>
              <a:t>εισόδους (μεταβλητές) </a:t>
            </a:r>
            <a:r>
              <a:rPr lang="el-GR" sz="1600" dirty="0">
                <a:latin typeface="Arial"/>
                <a:cs typeface="Arial"/>
              </a:rPr>
              <a:t>έχει 2</a:t>
            </a:r>
            <a:r>
              <a:rPr lang="en-US" sz="1600" i="1" baseline="30000" dirty="0">
                <a:latin typeface="Arial"/>
                <a:cs typeface="Arial"/>
              </a:rPr>
              <a:t>n</a:t>
            </a:r>
            <a:r>
              <a:rPr lang="el-GR" sz="1600" dirty="0">
                <a:latin typeface="Arial"/>
                <a:cs typeface="Arial"/>
              </a:rPr>
              <a:t> γραμμές</a:t>
            </a:r>
            <a:endParaRPr lang="el-GR" sz="1600" dirty="0"/>
          </a:p>
          <a:p>
            <a:pPr marL="342900" indent="-342900">
              <a:buFontTx/>
              <a:buChar char="-"/>
            </a:pPr>
            <a:r>
              <a:rPr lang="el-GR" sz="1600" dirty="0"/>
              <a:t>Κάθε γραμμή του πίνακα είναι ένα μοναδικός συνδυασμός (0,1) των </a:t>
            </a:r>
            <a:r>
              <a:rPr lang="en-US" sz="1600" dirty="0"/>
              <a:t>n </a:t>
            </a:r>
            <a:r>
              <a:rPr lang="el-GR" sz="1600" dirty="0"/>
              <a:t>εισόδων του (μεταβλητών)</a:t>
            </a:r>
          </a:p>
          <a:p>
            <a:pPr marL="342900" indent="-342900">
              <a:buFontTx/>
              <a:buChar char="-"/>
            </a:pPr>
            <a:r>
              <a:rPr lang="el-GR" sz="1600" dirty="0" err="1"/>
              <a:t>Ελαχιστόρος</a:t>
            </a:r>
            <a:r>
              <a:rPr lang="el-GR" sz="1600" dirty="0"/>
              <a:t>  (</a:t>
            </a:r>
            <a:r>
              <a:rPr lang="en-GB" sz="1600" dirty="0" err="1"/>
              <a:t>minterm</a:t>
            </a:r>
            <a:r>
              <a:rPr lang="en-GB" sz="1600" dirty="0"/>
              <a:t>) </a:t>
            </a:r>
            <a:r>
              <a:rPr lang="el-GR" sz="1600" dirty="0"/>
              <a:t> είναι το γινόμενο (</a:t>
            </a:r>
            <a:r>
              <a:rPr lang="en-US" sz="1600" dirty="0"/>
              <a:t>AND, </a:t>
            </a:r>
            <a:r>
              <a:rPr lang="el-GR" sz="1600" b="1" dirty="0">
                <a:latin typeface="Arial"/>
                <a:cs typeface="Arial"/>
              </a:rPr>
              <a:t>•</a:t>
            </a:r>
            <a:r>
              <a:rPr lang="en-US" sz="1600" dirty="0"/>
              <a:t>) </a:t>
            </a:r>
            <a:r>
              <a:rPr lang="en-US" sz="1600" u="sng" dirty="0" err="1"/>
              <a:t>ό</a:t>
            </a:r>
            <a:r>
              <a:rPr lang="el-GR" sz="1600" u="sng" dirty="0" err="1"/>
              <a:t>λων</a:t>
            </a:r>
            <a:r>
              <a:rPr lang="el-GR" sz="1600" dirty="0"/>
              <a:t> των διαφορετικών μεταβλητών μιας συνάρτησης στην οποία κάθε μεταβλητή εμφανίζεται (ή αυτή ή το συμπλήρωμά της) μία φορά. Κάθε σειρά του πίνακα αποτελεί ένα </a:t>
            </a:r>
            <a:r>
              <a:rPr lang="el-GR" sz="1600" dirty="0" err="1"/>
              <a:t>ελαχιστόρο</a:t>
            </a:r>
            <a:r>
              <a:rPr lang="el-GR" sz="1600" dirty="0"/>
              <a:t>. Αν η τιμή της μεταβλητής είναι 0, τότε στο γινόμενο εμφανίζεται το συμπλήρωμά της.</a:t>
            </a:r>
          </a:p>
          <a:p>
            <a:pPr marL="342900" indent="-342900">
              <a:buFontTx/>
              <a:buChar char="-"/>
            </a:pPr>
            <a:r>
              <a:rPr lang="el-GR" sz="1600" dirty="0"/>
              <a:t>Πχ για δυο μεταβλητές, </a:t>
            </a:r>
            <a:r>
              <a:rPr lang="en-US" sz="1600" dirty="0">
                <a:solidFill>
                  <a:srgbClr val="FF0000"/>
                </a:solidFill>
              </a:rPr>
              <a:t>x</a:t>
            </a:r>
            <a:r>
              <a:rPr lang="el-GR" sz="1600" dirty="0"/>
              <a:t> &amp; </a:t>
            </a:r>
            <a:r>
              <a:rPr lang="en-US" sz="1600" dirty="0">
                <a:solidFill>
                  <a:srgbClr val="FF0000"/>
                </a:solidFill>
              </a:rPr>
              <a:t>y</a:t>
            </a:r>
            <a:r>
              <a:rPr lang="el-GR" sz="1600" dirty="0"/>
              <a:t>, οι </a:t>
            </a:r>
            <a:r>
              <a:rPr lang="el-GR" sz="1600" dirty="0" err="1"/>
              <a:t>ελαχιστόροι</a:t>
            </a:r>
            <a:r>
              <a:rPr lang="el-GR" sz="1600" dirty="0"/>
              <a:t> είναι </a:t>
            </a:r>
            <a:r>
              <a:rPr lang="en-US" sz="1600" dirty="0"/>
              <a:t>4: </a:t>
            </a:r>
          </a:p>
          <a:p>
            <a:pPr marL="342900" indent="-342900">
              <a:buFontTx/>
              <a:buChar char="-"/>
            </a:pPr>
            <a:r>
              <a:rPr lang="en-GB" sz="1600" dirty="0"/>
              <a:t>m0 = </a:t>
            </a:r>
            <a:r>
              <a:rPr lang="en-US" sz="1600" dirty="0">
                <a:solidFill>
                  <a:srgbClr val="FF0000"/>
                </a:solidFill>
              </a:rPr>
              <a:t>x</a:t>
            </a:r>
            <a:r>
              <a:rPr lang="el-GR" sz="1600" dirty="0">
                <a:solidFill>
                  <a:srgbClr val="FF0000"/>
                </a:solidFill>
              </a:rPr>
              <a:t>’</a:t>
            </a:r>
            <a:r>
              <a:rPr lang="el-GR" sz="1600" b="1"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r>
              <a:rPr lang="en-US" sz="1600" dirty="0">
                <a:solidFill>
                  <a:srgbClr val="FF0000"/>
                </a:solidFill>
              </a:rPr>
              <a:t>y</a:t>
            </a:r>
            <a:r>
              <a:rPr lang="el-GR" sz="1600" dirty="0">
                <a:solidFill>
                  <a:srgbClr val="FF0000"/>
                </a:solidFill>
              </a:rPr>
              <a:t>’</a:t>
            </a:r>
            <a:r>
              <a:rPr lang="el-GR" sz="1600" dirty="0"/>
              <a:t>, </a:t>
            </a:r>
            <a:r>
              <a:rPr lang="en-GB" sz="1600" dirty="0"/>
              <a:t>m1 = </a:t>
            </a:r>
            <a:r>
              <a:rPr lang="en-US" sz="1600" dirty="0">
                <a:solidFill>
                  <a:srgbClr val="FF0000"/>
                </a:solidFill>
              </a:rPr>
              <a:t>x</a:t>
            </a:r>
            <a:r>
              <a:rPr lang="el-GR" sz="1600" dirty="0">
                <a:solidFill>
                  <a:srgbClr val="FF0000"/>
                </a:solidFill>
              </a:rPr>
              <a:t>’</a:t>
            </a:r>
            <a:r>
              <a:rPr lang="el-GR" sz="1600" b="1" dirty="0">
                <a:solidFill>
                  <a:srgbClr val="FF0000"/>
                </a:solidFill>
                <a:latin typeface="Arial"/>
                <a:cs typeface="Arial"/>
              </a:rPr>
              <a:t> •</a:t>
            </a:r>
            <a:r>
              <a:rPr lang="en-US" sz="1600" dirty="0">
                <a:solidFill>
                  <a:srgbClr val="FF0000"/>
                </a:solidFill>
              </a:rPr>
              <a:t>y</a:t>
            </a:r>
            <a:r>
              <a:rPr lang="el-GR" sz="1600" dirty="0"/>
              <a:t>, </a:t>
            </a:r>
            <a:r>
              <a:rPr lang="en-GB" sz="1600" dirty="0"/>
              <a:t>m2 = </a:t>
            </a:r>
            <a:r>
              <a:rPr lang="en-US" sz="1600" dirty="0">
                <a:solidFill>
                  <a:srgbClr val="FF0000"/>
                </a:solidFill>
              </a:rPr>
              <a:t>x</a:t>
            </a:r>
            <a:r>
              <a:rPr lang="el-GR" sz="1600" b="1"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r>
              <a:rPr lang="en-US" sz="1600" dirty="0">
                <a:solidFill>
                  <a:srgbClr val="FF0000"/>
                </a:solidFill>
              </a:rPr>
              <a:t>y</a:t>
            </a:r>
            <a:r>
              <a:rPr lang="el-GR" sz="1600" dirty="0">
                <a:solidFill>
                  <a:srgbClr val="FF0000"/>
                </a:solidFill>
              </a:rPr>
              <a:t>’</a:t>
            </a:r>
            <a:r>
              <a:rPr lang="el-GR" sz="1600" dirty="0"/>
              <a:t>, </a:t>
            </a:r>
            <a:r>
              <a:rPr lang="en-GB" sz="1600" dirty="0"/>
              <a:t>m3 = </a:t>
            </a:r>
            <a:r>
              <a:rPr lang="en-US" sz="1600" dirty="0">
                <a:solidFill>
                  <a:srgbClr val="FF0000"/>
                </a:solidFill>
              </a:rPr>
              <a:t>x</a:t>
            </a:r>
            <a:r>
              <a:rPr lang="el-GR" sz="1600" b="1"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r>
              <a:rPr lang="en-US" sz="1600" dirty="0">
                <a:solidFill>
                  <a:srgbClr val="FF0000"/>
                </a:solidFill>
              </a:rPr>
              <a:t>y</a:t>
            </a:r>
            <a:endParaRPr lang="el-GR" sz="1600" dirty="0">
              <a:solidFill>
                <a:srgbClr val="FF0000"/>
              </a:solidFill>
            </a:endParaRPr>
          </a:p>
          <a:p>
            <a:pPr marL="342900" indent="-342900">
              <a:buFontTx/>
              <a:buChar char="-"/>
            </a:pPr>
            <a:endParaRPr lang="el-GR" sz="1600" dirty="0">
              <a:solidFill>
                <a:srgbClr val="FF0000"/>
              </a:solidFill>
            </a:endParaRPr>
          </a:p>
          <a:p>
            <a:pPr marL="342900" indent="-342900">
              <a:buFontTx/>
              <a:buChar char="-"/>
            </a:pPr>
            <a:r>
              <a:rPr lang="el-GR" sz="1600" dirty="0"/>
              <a:t>Μια λογική συνάρτηση μπορεί πάντα να εκφραστεί ως άθροισμα ελάχιστων όρων (άθροισμα γινομένων). </a:t>
            </a:r>
          </a:p>
          <a:p>
            <a:pPr marL="342900" indent="-342900">
              <a:buFontTx/>
              <a:buChar char="-"/>
            </a:pPr>
            <a:r>
              <a:rPr lang="el-GR" sz="1600" dirty="0"/>
              <a:t>Για τον μετασχηματισμό ενός πίνακα σε αναπαράσταση αθροίσματος γινομένων χρησιμοποιείται η εξής μέθοδος: </a:t>
            </a:r>
          </a:p>
          <a:p>
            <a:pPr marL="342900" indent="-342900">
              <a:buFontTx/>
              <a:buChar char="-"/>
            </a:pPr>
            <a:endParaRPr lang="el-GR" sz="1600" dirty="0">
              <a:solidFill>
                <a:srgbClr val="FF0000"/>
              </a:solidFill>
            </a:endParaRPr>
          </a:p>
          <a:p>
            <a:pPr marL="342900" indent="-342900">
              <a:buFontTx/>
              <a:buChar char="-"/>
            </a:pPr>
            <a:endParaRPr lang="el-GR" sz="1600" dirty="0">
              <a:solidFill>
                <a:srgbClr val="FF0000"/>
              </a:solidFill>
            </a:endParaRP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9DA3F9C5-BFC3-754A-8137-6865CC0C58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307806"/>
              </p:ext>
            </p:extLst>
          </p:nvPr>
        </p:nvGraphicFramePr>
        <p:xfrm>
          <a:off x="6500514" y="1484784"/>
          <a:ext cx="174307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1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10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</a:p>
                  </a:txBody>
                  <a:tcPr>
                    <a:solidFill>
                      <a:srgbClr val="8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10F0057D-64DF-984B-A007-CEE134E84AC4}"/>
              </a:ext>
            </a:extLst>
          </p:cNvPr>
          <p:cNvGrpSpPr/>
          <p:nvPr/>
        </p:nvGrpSpPr>
        <p:grpSpPr>
          <a:xfrm>
            <a:off x="6633864" y="1916584"/>
            <a:ext cx="1508521" cy="1352550"/>
            <a:chOff x="6633864" y="1916584"/>
            <a:chExt cx="1508521" cy="1352550"/>
          </a:xfrm>
        </p:grpSpPr>
        <p:sp>
          <p:nvSpPr>
            <p:cNvPr id="30" name="Rounded Rectangle 29">
              <a:extLst>
                <a:ext uri="{FF2B5EF4-FFF2-40B4-BE49-F238E27FC236}">
                  <a16:creationId xmlns:a16="http://schemas.microsoft.com/office/drawing/2014/main" id="{A3AD5B1C-37B9-2042-A7F6-F51550C7B352}"/>
                </a:ext>
              </a:extLst>
            </p:cNvPr>
            <p:cNvSpPr/>
            <p:nvPr/>
          </p:nvSpPr>
          <p:spPr>
            <a:xfrm>
              <a:off x="6633864" y="1916584"/>
              <a:ext cx="1495425" cy="247650"/>
            </a:xfrm>
            <a:prstGeom prst="roundRect">
              <a:avLst/>
            </a:prstGeom>
            <a:solidFill>
              <a:srgbClr val="FFCCCC">
                <a:alpha val="69804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Arial"/>
                <a:cs typeface="Arial"/>
              </a:endParaRPr>
            </a:p>
          </p:txBody>
        </p:sp>
        <p:sp>
          <p:nvSpPr>
            <p:cNvPr id="31" name="Rounded Rectangle 30">
              <a:extLst>
                <a:ext uri="{FF2B5EF4-FFF2-40B4-BE49-F238E27FC236}">
                  <a16:creationId xmlns:a16="http://schemas.microsoft.com/office/drawing/2014/main" id="{C956C6EB-AD20-6040-B94D-9B112D5CAD55}"/>
                </a:ext>
              </a:extLst>
            </p:cNvPr>
            <p:cNvSpPr/>
            <p:nvPr/>
          </p:nvSpPr>
          <p:spPr>
            <a:xfrm>
              <a:off x="6633864" y="3021484"/>
              <a:ext cx="1495425" cy="247650"/>
            </a:xfrm>
            <a:prstGeom prst="roundRect">
              <a:avLst/>
            </a:prstGeom>
            <a:solidFill>
              <a:srgbClr val="FFCCCC">
                <a:alpha val="69804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Arial"/>
                <a:cs typeface="Arial"/>
              </a:endParaRPr>
            </a:p>
          </p:txBody>
        </p:sp>
        <p:sp>
          <p:nvSpPr>
            <p:cNvPr id="32" name="Rounded Rectangle 31">
              <a:extLst>
                <a:ext uri="{FF2B5EF4-FFF2-40B4-BE49-F238E27FC236}">
                  <a16:creationId xmlns:a16="http://schemas.microsoft.com/office/drawing/2014/main" id="{E9109B3C-7CC2-B04E-A504-6BFF20609E21}"/>
                </a:ext>
              </a:extLst>
            </p:cNvPr>
            <p:cNvSpPr/>
            <p:nvPr/>
          </p:nvSpPr>
          <p:spPr>
            <a:xfrm>
              <a:off x="6646960" y="2296437"/>
              <a:ext cx="1495425" cy="247650"/>
            </a:xfrm>
            <a:prstGeom prst="roundRect">
              <a:avLst/>
            </a:prstGeom>
            <a:solidFill>
              <a:srgbClr val="FFCCCC">
                <a:alpha val="69804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Arial"/>
                <a:cs typeface="Arial"/>
              </a:endParaRPr>
            </a:p>
          </p:txBody>
        </p:sp>
        <p:sp>
          <p:nvSpPr>
            <p:cNvPr id="33" name="Rounded Rectangle 32">
              <a:extLst>
                <a:ext uri="{FF2B5EF4-FFF2-40B4-BE49-F238E27FC236}">
                  <a16:creationId xmlns:a16="http://schemas.microsoft.com/office/drawing/2014/main" id="{26F97CE2-AFC9-7843-A90A-DE887D8FD437}"/>
                </a:ext>
              </a:extLst>
            </p:cNvPr>
            <p:cNvSpPr/>
            <p:nvPr/>
          </p:nvSpPr>
          <p:spPr>
            <a:xfrm>
              <a:off x="6646959" y="2665649"/>
              <a:ext cx="1495425" cy="247650"/>
            </a:xfrm>
            <a:prstGeom prst="roundRect">
              <a:avLst/>
            </a:prstGeom>
            <a:solidFill>
              <a:srgbClr val="FFCCCC">
                <a:alpha val="69804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63C8890-4F66-F047-8488-16037A54759E}"/>
              </a:ext>
            </a:extLst>
          </p:cNvPr>
          <p:cNvGrpSpPr/>
          <p:nvPr/>
        </p:nvGrpSpPr>
        <p:grpSpPr>
          <a:xfrm>
            <a:off x="8278638" y="1794902"/>
            <a:ext cx="653769" cy="1546141"/>
            <a:chOff x="8278638" y="1794902"/>
            <a:chExt cx="653769" cy="154614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49A205D-A353-2C4A-B627-72EA682A5443}"/>
                </a:ext>
              </a:extLst>
            </p:cNvPr>
            <p:cNvSpPr/>
            <p:nvPr/>
          </p:nvSpPr>
          <p:spPr>
            <a:xfrm>
              <a:off x="8278638" y="1794902"/>
              <a:ext cx="65376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x</a:t>
              </a:r>
              <a:r>
                <a:rPr lang="el-GR" dirty="0">
                  <a:solidFill>
                    <a:srgbClr val="FF0000"/>
                  </a:solidFill>
                </a:rPr>
                <a:t>’</a:t>
              </a:r>
              <a:r>
                <a:rPr lang="el-GR" b="1" dirty="0">
                  <a:solidFill>
                    <a:srgbClr val="FF0000"/>
                  </a:solidFill>
                  <a:latin typeface="Arial"/>
                  <a:cs typeface="Arial"/>
                </a:rPr>
                <a:t>•</a:t>
              </a:r>
              <a:r>
                <a:rPr lang="en-US" dirty="0">
                  <a:solidFill>
                    <a:srgbClr val="FF0000"/>
                  </a:solidFill>
                </a:rPr>
                <a:t>y</a:t>
              </a:r>
              <a:r>
                <a:rPr lang="el-GR" dirty="0">
                  <a:solidFill>
                    <a:srgbClr val="FF0000"/>
                  </a:solidFill>
                </a:rPr>
                <a:t>’</a:t>
              </a:r>
              <a:r>
                <a:rPr lang="el-GR" dirty="0"/>
                <a:t> </a:t>
              </a:r>
              <a:endParaRPr lang="en-GR" dirty="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BAC5EB4F-16C9-4F4A-8E22-8AE14954B8E6}"/>
                </a:ext>
              </a:extLst>
            </p:cNvPr>
            <p:cNvSpPr/>
            <p:nvPr/>
          </p:nvSpPr>
          <p:spPr>
            <a:xfrm>
              <a:off x="8288831" y="2235596"/>
              <a:ext cx="61106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x</a:t>
              </a:r>
              <a:r>
                <a:rPr lang="el-GR" dirty="0">
                  <a:solidFill>
                    <a:srgbClr val="FF0000"/>
                  </a:solidFill>
                </a:rPr>
                <a:t>’</a:t>
              </a:r>
              <a:r>
                <a:rPr lang="el-GR" b="1" dirty="0">
                  <a:solidFill>
                    <a:srgbClr val="FF0000"/>
                  </a:solidFill>
                  <a:latin typeface="Arial"/>
                  <a:cs typeface="Arial"/>
                </a:rPr>
                <a:t>•</a:t>
              </a:r>
              <a:r>
                <a:rPr lang="en-US" dirty="0">
                  <a:solidFill>
                    <a:srgbClr val="FF0000"/>
                  </a:solidFill>
                </a:rPr>
                <a:t>y</a:t>
              </a:r>
              <a:r>
                <a:rPr lang="el-GR" dirty="0"/>
                <a:t> </a:t>
              </a:r>
              <a:endParaRPr lang="en-GR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FCA32C68-BEF0-9340-9902-30F0653AA2C3}"/>
                </a:ext>
              </a:extLst>
            </p:cNvPr>
            <p:cNvSpPr/>
            <p:nvPr/>
          </p:nvSpPr>
          <p:spPr>
            <a:xfrm>
              <a:off x="8288829" y="2604808"/>
              <a:ext cx="60247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x</a:t>
              </a:r>
              <a:r>
                <a:rPr lang="el-GR" b="1" dirty="0">
                  <a:solidFill>
                    <a:srgbClr val="FF0000"/>
                  </a:solidFill>
                  <a:latin typeface="Arial"/>
                  <a:cs typeface="Arial"/>
                </a:rPr>
                <a:t>•</a:t>
              </a:r>
              <a:r>
                <a:rPr lang="en-US" dirty="0">
                  <a:solidFill>
                    <a:srgbClr val="FF0000"/>
                  </a:solidFill>
                </a:rPr>
                <a:t>y</a:t>
              </a:r>
              <a:r>
                <a:rPr lang="el-GR" dirty="0">
                  <a:solidFill>
                    <a:srgbClr val="FF0000"/>
                  </a:solidFill>
                </a:rPr>
                <a:t>’</a:t>
              </a:r>
              <a:r>
                <a:rPr lang="el-GR" dirty="0"/>
                <a:t> </a:t>
              </a:r>
              <a:endParaRPr lang="en-GR" dirty="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5D3065CF-407E-B248-ADD4-C576CE90AA27}"/>
                </a:ext>
              </a:extLst>
            </p:cNvPr>
            <p:cNvSpPr/>
            <p:nvPr/>
          </p:nvSpPr>
          <p:spPr>
            <a:xfrm>
              <a:off x="8281357" y="2971711"/>
              <a:ext cx="55976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x</a:t>
              </a:r>
              <a:r>
                <a:rPr lang="el-GR" b="1" dirty="0">
                  <a:solidFill>
                    <a:srgbClr val="FF0000"/>
                  </a:solidFill>
                  <a:latin typeface="Arial"/>
                  <a:cs typeface="Arial"/>
                </a:rPr>
                <a:t>•</a:t>
              </a:r>
              <a:r>
                <a:rPr lang="en-US" dirty="0">
                  <a:solidFill>
                    <a:srgbClr val="FF0000"/>
                  </a:solidFill>
                </a:rPr>
                <a:t>y</a:t>
              </a:r>
              <a:r>
                <a:rPr lang="el-GR" dirty="0"/>
                <a:t> </a:t>
              </a:r>
              <a:endParaRPr lang="en-GR" dirty="0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91D914B4-1504-0B42-AF0D-D7A22F6C3E01}"/>
              </a:ext>
            </a:extLst>
          </p:cNvPr>
          <p:cNvSpPr/>
          <p:nvPr/>
        </p:nvSpPr>
        <p:spPr>
          <a:xfrm>
            <a:off x="6015286" y="3756748"/>
            <a:ext cx="282583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l-GR" sz="1600" dirty="0"/>
              <a:t>ΒΡΙΣΚΟΥΜΕ ΤΟΥΣ ΕΛΑΧΙΣΤΟΡΟΥΣ ΓΙΑ ΚΑΘΕ ΓΡΑΜΜΗ ΓΙΑ ΤΗΝ ΟΠΟΙΑ Η ΣΥΝΑΡΤΗΣΗ ΕΧΕΙ ΤΙΜΗ 1 </a:t>
            </a:r>
          </a:p>
          <a:p>
            <a:pPr marL="342900" indent="-342900">
              <a:buAutoNum type="arabicPeriod"/>
            </a:pPr>
            <a:r>
              <a:rPr lang="el-GR" sz="1600" dirty="0"/>
              <a:t>ΧΡΗΣΙΜΟΠΟΙΟΥΜΕ ΤΟ ΑΘΡΟΙΣΜΑ (</a:t>
            </a:r>
            <a:r>
              <a:rPr lang="en-US" sz="1600" dirty="0"/>
              <a:t>OR)</a:t>
            </a:r>
            <a:r>
              <a:rPr lang="el-GR" sz="1600" dirty="0"/>
              <a:t> ΤΩΝ ΟΡΩΝ ΓΙΑ ΝΑ ΔΗΜΙΟΥΡΓΗΣΟΥΜΕ ΤΗΝ ΣΥΝΑΡΤΗΣΗ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z = x</a:t>
            </a:r>
            <a:r>
              <a:rPr lang="el-GR" sz="2000" b="1"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r>
              <a:rPr lang="en-US" sz="2000" dirty="0">
                <a:solidFill>
                  <a:srgbClr val="FF0000"/>
                </a:solidFill>
              </a:rPr>
              <a:t>y</a:t>
            </a:r>
            <a:r>
              <a:rPr lang="el-GR" sz="2000" dirty="0"/>
              <a:t> </a:t>
            </a:r>
            <a:r>
              <a:rPr lang="en-US" sz="2000" dirty="0"/>
              <a:t>+ </a:t>
            </a:r>
            <a:r>
              <a:rPr lang="en-US" sz="2000" dirty="0">
                <a:solidFill>
                  <a:srgbClr val="FF0000"/>
                </a:solidFill>
              </a:rPr>
              <a:t>x</a:t>
            </a:r>
            <a:r>
              <a:rPr lang="el-GR" sz="2000" dirty="0">
                <a:solidFill>
                  <a:srgbClr val="FF0000"/>
                </a:solidFill>
              </a:rPr>
              <a:t>’</a:t>
            </a:r>
            <a:r>
              <a:rPr lang="el-GR" sz="2000" b="1"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r>
              <a:rPr lang="en-US" sz="2000" dirty="0">
                <a:solidFill>
                  <a:srgbClr val="FF0000"/>
                </a:solidFill>
              </a:rPr>
              <a:t>y</a:t>
            </a:r>
            <a:r>
              <a:rPr lang="el-GR" sz="2000" dirty="0">
                <a:solidFill>
                  <a:srgbClr val="FF0000"/>
                </a:solidFill>
              </a:rPr>
              <a:t>’</a:t>
            </a:r>
            <a:r>
              <a:rPr lang="el-GR" sz="2000" dirty="0"/>
              <a:t> </a:t>
            </a:r>
            <a:endParaRPr lang="en-GR" sz="2000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46E2316-3758-7443-895F-3C9380311400}"/>
              </a:ext>
            </a:extLst>
          </p:cNvPr>
          <p:cNvGrpSpPr/>
          <p:nvPr/>
        </p:nvGrpSpPr>
        <p:grpSpPr>
          <a:xfrm>
            <a:off x="7758357" y="1794902"/>
            <a:ext cx="1174050" cy="1570736"/>
            <a:chOff x="7758357" y="1794902"/>
            <a:chExt cx="1174050" cy="1570736"/>
          </a:xfrm>
        </p:grpSpPr>
        <p:sp>
          <p:nvSpPr>
            <p:cNvPr id="19" name="Rounded Rectangle 18">
              <a:extLst>
                <a:ext uri="{FF2B5EF4-FFF2-40B4-BE49-F238E27FC236}">
                  <a16:creationId xmlns:a16="http://schemas.microsoft.com/office/drawing/2014/main" id="{A9967B5C-9EC5-DC41-84B7-1C1412827104}"/>
                </a:ext>
              </a:extLst>
            </p:cNvPr>
            <p:cNvSpPr/>
            <p:nvPr/>
          </p:nvSpPr>
          <p:spPr>
            <a:xfrm>
              <a:off x="7758358" y="1794902"/>
              <a:ext cx="1174049" cy="440694"/>
            </a:xfrm>
            <a:prstGeom prst="roundRect">
              <a:avLst/>
            </a:prstGeom>
            <a:noFill/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/>
            </a:p>
          </p:txBody>
        </p:sp>
        <p:sp>
          <p:nvSpPr>
            <p:cNvPr id="42" name="Rounded Rectangle 41">
              <a:extLst>
                <a:ext uri="{FF2B5EF4-FFF2-40B4-BE49-F238E27FC236}">
                  <a16:creationId xmlns:a16="http://schemas.microsoft.com/office/drawing/2014/main" id="{CED07539-84A4-7844-BC48-6D56C233D071}"/>
                </a:ext>
              </a:extLst>
            </p:cNvPr>
            <p:cNvSpPr/>
            <p:nvPr/>
          </p:nvSpPr>
          <p:spPr>
            <a:xfrm>
              <a:off x="7758357" y="2924944"/>
              <a:ext cx="1174049" cy="440694"/>
            </a:xfrm>
            <a:prstGeom prst="roundRect">
              <a:avLst/>
            </a:prstGeom>
            <a:noFill/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/>
            </a:p>
          </p:txBody>
        </p:sp>
      </p:grpSp>
    </p:spTree>
    <p:extLst>
      <p:ext uri="{BB962C8B-B14F-4D97-AF65-F5344CB8AC3E}">
        <p14:creationId xmlns:p14="http://schemas.microsoft.com/office/powerpoint/2010/main" val="155744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utoUpdateAnimBg="0"/>
      <p:bldP spid="12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pPr eaLnBrk="1" hangingPunct="1"/>
            <a:r>
              <a:rPr lang="el-GR" sz="3600" dirty="0">
                <a:latin typeface="Arial"/>
                <a:cs typeface="Arial"/>
              </a:rPr>
              <a:t>Βήματα Σύνθεσης</a:t>
            </a:r>
            <a:endParaRPr lang="en-US" sz="3600" dirty="0">
              <a:latin typeface="Comic Sans MS" pitchFamily="66" charset="0"/>
            </a:endParaRPr>
          </a:p>
        </p:txBody>
      </p:sp>
      <p:sp>
        <p:nvSpPr>
          <p:cNvPr id="5127" name="Line 4"/>
          <p:cNvSpPr>
            <a:spLocks noChangeShapeType="1"/>
          </p:cNvSpPr>
          <p:nvPr/>
        </p:nvSpPr>
        <p:spPr bwMode="auto">
          <a:xfrm>
            <a:off x="357158" y="1071546"/>
            <a:ext cx="8353425" cy="0"/>
          </a:xfrm>
          <a:prstGeom prst="lin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3" name="Rectangle 32"/>
          <p:cNvSpPr/>
          <p:nvPr/>
        </p:nvSpPr>
        <p:spPr>
          <a:xfrm>
            <a:off x="504947" y="1412776"/>
            <a:ext cx="835342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500" dirty="0">
                <a:latin typeface="Comic Sans MS" pitchFamily="66" charset="0"/>
              </a:rPr>
              <a:t>Ανάλυση Προβλήματος (Ε</a:t>
            </a:r>
            <a:r>
              <a:rPr lang="en-US" sz="2500" dirty="0" err="1">
                <a:latin typeface="Comic Sans MS" pitchFamily="66" charset="0"/>
              </a:rPr>
              <a:t>ί</a:t>
            </a:r>
            <a:r>
              <a:rPr lang="el-GR" sz="2500" dirty="0" err="1">
                <a:latin typeface="Comic Sans MS" pitchFamily="66" charset="0"/>
              </a:rPr>
              <a:t>σοδοι</a:t>
            </a:r>
            <a:r>
              <a:rPr lang="el-GR" sz="2500" dirty="0">
                <a:latin typeface="Comic Sans MS" pitchFamily="66" charset="0"/>
              </a:rPr>
              <a:t> / ‘</a:t>
            </a:r>
            <a:r>
              <a:rPr lang="el-GR" sz="2500" dirty="0" err="1">
                <a:latin typeface="Comic Sans MS" pitchFamily="66" charset="0"/>
              </a:rPr>
              <a:t>Εξοδοι</a:t>
            </a:r>
            <a:r>
              <a:rPr lang="el-GR" sz="2500" dirty="0">
                <a:latin typeface="Comic Sans MS" pitchFamily="66" charset="0"/>
              </a:rPr>
              <a:t>)</a:t>
            </a:r>
            <a:endParaRPr lang="el-GR" sz="2500" dirty="0"/>
          </a:p>
        </p:txBody>
      </p:sp>
      <p:sp>
        <p:nvSpPr>
          <p:cNvPr id="13" name="Rectangle 32"/>
          <p:cNvSpPr/>
          <p:nvPr/>
        </p:nvSpPr>
        <p:spPr>
          <a:xfrm>
            <a:off x="330890" y="2309996"/>
            <a:ext cx="8527481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500" dirty="0">
                <a:latin typeface="Comic Sans MS" pitchFamily="66" charset="0"/>
              </a:rPr>
              <a:t>Πίνακας Αληθείας (όλες οι πιθανές καταστάσεις)</a:t>
            </a:r>
            <a:endParaRPr lang="el-GR" sz="2500" dirty="0"/>
          </a:p>
        </p:txBody>
      </p:sp>
      <p:sp>
        <p:nvSpPr>
          <p:cNvPr id="23" name="Rectangle 32"/>
          <p:cNvSpPr/>
          <p:nvPr/>
        </p:nvSpPr>
        <p:spPr>
          <a:xfrm>
            <a:off x="170094" y="3178417"/>
            <a:ext cx="88038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500" dirty="0"/>
              <a:t>Μετασχηματισμός πίνακα σε λογική συνάρτηση με Άθροισμα Γινομένων </a:t>
            </a:r>
            <a:r>
              <a:rPr lang="el-GR" sz="2500" dirty="0">
                <a:latin typeface="Comic Sans MS" pitchFamily="66" charset="0"/>
              </a:rPr>
              <a:t>(το Γινόμενο Αθροισμάτων είναι εκτός ύλης)</a:t>
            </a:r>
            <a:endParaRPr lang="el-GR" sz="2500" dirty="0"/>
          </a:p>
        </p:txBody>
      </p:sp>
      <p:sp>
        <p:nvSpPr>
          <p:cNvPr id="24" name="Rectangle 32"/>
          <p:cNvSpPr/>
          <p:nvPr/>
        </p:nvSpPr>
        <p:spPr>
          <a:xfrm>
            <a:off x="457200" y="4416454"/>
            <a:ext cx="851670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500" dirty="0">
                <a:latin typeface="Comic Sans MS" pitchFamily="66" charset="0"/>
              </a:rPr>
              <a:t>Απλοποίηση για λιγότερους όρους (π.χ. Μέθοδος </a:t>
            </a:r>
            <a:r>
              <a:rPr lang="en-US" sz="2500" dirty="0" err="1">
                <a:latin typeface="Comic Sans MS" pitchFamily="66" charset="0"/>
              </a:rPr>
              <a:t>Karnough</a:t>
            </a:r>
            <a:r>
              <a:rPr lang="en-US" sz="2500" dirty="0">
                <a:latin typeface="Comic Sans MS" pitchFamily="66" charset="0"/>
              </a:rPr>
              <a:t> - </a:t>
            </a:r>
            <a:r>
              <a:rPr lang="el-GR" sz="2500" dirty="0">
                <a:latin typeface="Comic Sans MS" pitchFamily="66" charset="0"/>
              </a:rPr>
              <a:t>εκτός ύλης)</a:t>
            </a:r>
            <a:endParaRPr lang="el-GR" sz="2500" dirty="0"/>
          </a:p>
        </p:txBody>
      </p:sp>
      <p:sp>
        <p:nvSpPr>
          <p:cNvPr id="26" name="Rectangle 32"/>
          <p:cNvSpPr/>
          <p:nvPr/>
        </p:nvSpPr>
        <p:spPr>
          <a:xfrm>
            <a:off x="782023" y="5591562"/>
            <a:ext cx="766697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500" dirty="0">
                <a:latin typeface="Comic Sans MS" pitchFamily="66" charset="0"/>
              </a:rPr>
              <a:t>Απλοποιημένη Λογική Συνάρτηση</a:t>
            </a:r>
          </a:p>
          <a:p>
            <a:pPr algn="ctr"/>
            <a:r>
              <a:rPr lang="el-GR" sz="2500" dirty="0">
                <a:latin typeface="Comic Sans MS" pitchFamily="66" charset="0"/>
              </a:rPr>
              <a:t>Λογικό Διάγραμμα / Κύκλωμα</a:t>
            </a:r>
            <a:endParaRPr lang="el-GR" sz="2500" dirty="0"/>
          </a:p>
        </p:txBody>
      </p:sp>
      <p:sp>
        <p:nvSpPr>
          <p:cNvPr id="2" name="Βέλος προς τα κάτω 1"/>
          <p:cNvSpPr/>
          <p:nvPr/>
        </p:nvSpPr>
        <p:spPr>
          <a:xfrm>
            <a:off x="4264060" y="1999287"/>
            <a:ext cx="628310" cy="2988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500"/>
          </a:p>
        </p:txBody>
      </p:sp>
      <p:sp>
        <p:nvSpPr>
          <p:cNvPr id="28" name="Βέλος προς τα κάτω 27"/>
          <p:cNvSpPr/>
          <p:nvPr/>
        </p:nvSpPr>
        <p:spPr>
          <a:xfrm>
            <a:off x="4303730" y="2869347"/>
            <a:ext cx="628310" cy="2988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500"/>
          </a:p>
        </p:txBody>
      </p:sp>
      <p:sp>
        <p:nvSpPr>
          <p:cNvPr id="29" name="Βέλος προς τα κάτω 28"/>
          <p:cNvSpPr/>
          <p:nvPr/>
        </p:nvSpPr>
        <p:spPr>
          <a:xfrm>
            <a:off x="4303730" y="4087519"/>
            <a:ext cx="628310" cy="2988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500"/>
          </a:p>
        </p:txBody>
      </p:sp>
      <p:sp>
        <p:nvSpPr>
          <p:cNvPr id="30" name="Βέλος προς τα κάτω 29"/>
          <p:cNvSpPr/>
          <p:nvPr/>
        </p:nvSpPr>
        <p:spPr>
          <a:xfrm>
            <a:off x="4303730" y="5228814"/>
            <a:ext cx="628310" cy="2988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500"/>
          </a:p>
        </p:txBody>
      </p:sp>
    </p:spTree>
    <p:extLst>
      <p:ext uri="{BB962C8B-B14F-4D97-AF65-F5344CB8AC3E}">
        <p14:creationId xmlns:p14="http://schemas.microsoft.com/office/powerpoint/2010/main" val="12355321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52475"/>
          </a:xfrm>
        </p:spPr>
        <p:txBody>
          <a:bodyPr/>
          <a:lstStyle/>
          <a:p>
            <a:r>
              <a:rPr lang="el-GR" dirty="0">
                <a:latin typeface="Arial"/>
                <a:cs typeface="Arial"/>
              </a:rPr>
              <a:t>Άσκηση Σύνθεσης 2 (</a:t>
            </a:r>
            <a:r>
              <a:rPr lang="el-GR" dirty="0" err="1">
                <a:latin typeface="Arial"/>
                <a:cs typeface="Arial"/>
              </a:rPr>
              <a:t>Αθρ</a:t>
            </a:r>
            <a:r>
              <a:rPr lang="el-GR" dirty="0">
                <a:latin typeface="Arial"/>
                <a:cs typeface="Arial"/>
              </a:rPr>
              <a:t>. Γιν)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105" name="Line 4"/>
          <p:cNvSpPr>
            <a:spLocks noChangeShapeType="1"/>
          </p:cNvSpPr>
          <p:nvPr/>
        </p:nvSpPr>
        <p:spPr bwMode="auto">
          <a:xfrm>
            <a:off x="395288" y="704850"/>
            <a:ext cx="8353425" cy="0"/>
          </a:xfrm>
          <a:prstGeom prst="lin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</p:spPr>
        <p:txBody>
          <a:bodyPr/>
          <a:lstStyle/>
          <a:p>
            <a:endParaRPr lang="el-GR">
              <a:latin typeface="Arial"/>
              <a:cs typeface="Arial"/>
            </a:endParaRPr>
          </a:p>
        </p:txBody>
      </p:sp>
      <p:sp>
        <p:nvSpPr>
          <p:cNvPr id="4106" name="Rectangle 2"/>
          <p:cNvSpPr>
            <a:spLocks noChangeArrowheads="1"/>
          </p:cNvSpPr>
          <p:nvPr/>
        </p:nvSpPr>
        <p:spPr bwMode="auto">
          <a:xfrm>
            <a:off x="0" y="-184666"/>
            <a:ext cx="1846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Arial"/>
              <a:cs typeface="Arial"/>
            </a:endParaRPr>
          </a:p>
        </p:txBody>
      </p:sp>
      <p:sp>
        <p:nvSpPr>
          <p:cNvPr id="411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676456" cy="5440363"/>
          </a:xfrm>
        </p:spPr>
        <p:txBody>
          <a:bodyPr/>
          <a:lstStyle/>
          <a:p>
            <a:pPr marL="0" indent="0">
              <a:buNone/>
            </a:pPr>
            <a:r>
              <a:rPr lang="el-GR" sz="2400" dirty="0">
                <a:latin typeface="Arial"/>
                <a:cs typeface="Arial"/>
              </a:rPr>
              <a:t>«Θέλω να αποφασίσω </a:t>
            </a:r>
            <a:r>
              <a:rPr lang="el-GR" sz="2400" dirty="0">
                <a:solidFill>
                  <a:srgbClr val="FF0000"/>
                </a:solidFill>
                <a:latin typeface="Arial"/>
                <a:cs typeface="Arial"/>
              </a:rPr>
              <a:t>άμα θα πάρω ομπρέλα</a:t>
            </a:r>
            <a:r>
              <a:rPr lang="en-US" sz="2400" dirty="0">
                <a:solidFill>
                  <a:srgbClr val="FF0000"/>
                </a:solidFill>
                <a:latin typeface="Arial"/>
                <a:cs typeface="Arial"/>
              </a:rPr>
              <a:t> (U</a:t>
            </a:r>
            <a:r>
              <a:rPr lang="el-GR" sz="2400" dirty="0">
                <a:solidFill>
                  <a:srgbClr val="FF0000"/>
                </a:solidFill>
                <a:latin typeface="Arial"/>
                <a:cs typeface="Arial"/>
              </a:rPr>
              <a:t>, 1:παίρνω,</a:t>
            </a:r>
            <a:r>
              <a:rPr lang="en-US" sz="2400" dirty="0">
                <a:solidFill>
                  <a:srgbClr val="FF0000"/>
                </a:solidFill>
                <a:latin typeface="Arial"/>
                <a:cs typeface="Arial"/>
              </a:rPr>
              <a:t>)</a:t>
            </a:r>
            <a:r>
              <a:rPr lang="el-GR" sz="2400" dirty="0">
                <a:latin typeface="Arial"/>
                <a:cs typeface="Arial"/>
              </a:rPr>
              <a:t>. Βλέπω άμα </a:t>
            </a:r>
            <a:r>
              <a:rPr lang="el-GR" sz="2400" dirty="0">
                <a:solidFill>
                  <a:srgbClr val="FF0000"/>
                </a:solidFill>
                <a:latin typeface="Arial"/>
                <a:cs typeface="Arial"/>
              </a:rPr>
              <a:t>βρέχει (</a:t>
            </a:r>
            <a:r>
              <a:rPr lang="en-US" sz="240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el-GR" sz="2400" dirty="0">
                <a:solidFill>
                  <a:srgbClr val="FF0000"/>
                </a:solidFill>
                <a:latin typeface="Arial"/>
                <a:cs typeface="Arial"/>
              </a:rPr>
              <a:t>, 1:βρέχει</a:t>
            </a:r>
            <a:r>
              <a:rPr lang="en-US" sz="2400" dirty="0">
                <a:solidFill>
                  <a:srgbClr val="FF0000"/>
                </a:solidFill>
                <a:latin typeface="Arial"/>
                <a:cs typeface="Arial"/>
              </a:rPr>
              <a:t>)</a:t>
            </a:r>
            <a:r>
              <a:rPr lang="el-GR" sz="2400" dirty="0">
                <a:latin typeface="Arial"/>
                <a:cs typeface="Arial"/>
              </a:rPr>
              <a:t> και το </a:t>
            </a:r>
            <a:r>
              <a:rPr lang="el-GR" sz="2400" dirty="0">
                <a:solidFill>
                  <a:srgbClr val="FF0000"/>
                </a:solidFill>
                <a:latin typeface="Arial"/>
                <a:cs typeface="Arial"/>
              </a:rPr>
              <a:t>δελτίο καιρού (</a:t>
            </a:r>
            <a:r>
              <a:rPr lang="en-US" sz="2400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lang="el-GR" sz="2400" dirty="0">
                <a:solidFill>
                  <a:srgbClr val="FF0000"/>
                </a:solidFill>
                <a:latin typeface="Arial"/>
                <a:cs typeface="Arial"/>
              </a:rPr>
              <a:t>, 1:βροχή</a:t>
            </a:r>
            <a:r>
              <a:rPr lang="en-US" sz="2400" dirty="0">
                <a:solidFill>
                  <a:srgbClr val="FF0000"/>
                </a:solidFill>
                <a:latin typeface="Arial"/>
                <a:cs typeface="Arial"/>
              </a:rPr>
              <a:t>). </a:t>
            </a:r>
            <a:r>
              <a:rPr lang="el-GR" sz="2400" dirty="0">
                <a:latin typeface="Arial"/>
                <a:cs typeface="Arial"/>
              </a:rPr>
              <a:t>Στην δουλειά μπορώ να πάω </a:t>
            </a:r>
            <a:r>
              <a:rPr lang="el-GR" sz="2400" dirty="0">
                <a:solidFill>
                  <a:srgbClr val="FF0000"/>
                </a:solidFill>
                <a:latin typeface="Arial"/>
                <a:cs typeface="Arial"/>
              </a:rPr>
              <a:t>είτε με αμάξι</a:t>
            </a:r>
            <a:r>
              <a:rPr lang="en-US" sz="2400" dirty="0">
                <a:solidFill>
                  <a:srgbClr val="FF0000"/>
                </a:solidFill>
                <a:latin typeface="Arial"/>
                <a:cs typeface="Arial"/>
              </a:rPr>
              <a:t> (C)</a:t>
            </a:r>
            <a:r>
              <a:rPr lang="el-GR" sz="24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sz="2400" dirty="0">
                <a:latin typeface="Arial"/>
                <a:cs typeface="Arial"/>
              </a:rPr>
              <a:t>είτε με τα πόδια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/>
                <a:cs typeface="Arial"/>
              </a:rPr>
              <a:t>NOT(C)</a:t>
            </a:r>
            <a:r>
              <a:rPr lang="el-GR" sz="2400" dirty="0">
                <a:latin typeface="Arial"/>
                <a:cs typeface="Arial"/>
              </a:rPr>
              <a:t>.  Άμα πάρω αμάξι, δεν χρειάζομαι ομπρέλα»</a:t>
            </a:r>
          </a:p>
          <a:p>
            <a:pPr marL="0" indent="0">
              <a:buNone/>
            </a:pPr>
            <a:r>
              <a:rPr lang="el-GR" sz="2400" b="1" i="1" dirty="0">
                <a:latin typeface="Arial"/>
                <a:cs typeface="Arial"/>
              </a:rPr>
              <a:t>Θέλω το λογικό κύκλωμα για το άμα θα πάρω ομπρέλα</a:t>
            </a:r>
          </a:p>
          <a:p>
            <a:pPr marL="0" indent="0">
              <a:buNone/>
            </a:pPr>
            <a:r>
              <a:rPr lang="el-GR" sz="2400" dirty="0">
                <a:latin typeface="Arial"/>
                <a:cs typeface="Arial"/>
              </a:rPr>
              <a:t>Θέλω </a:t>
            </a:r>
            <a:r>
              <a:rPr lang="en-US" sz="2400" dirty="0">
                <a:latin typeface="Arial"/>
                <a:cs typeface="Arial"/>
              </a:rPr>
              <a:t>U =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n-US" sz="2400" i="1" dirty="0">
                <a:latin typeface="Arial"/>
                <a:cs typeface="Arial"/>
              </a:rPr>
              <a:t>f</a:t>
            </a:r>
            <a:r>
              <a:rPr lang="en-US" sz="2400" dirty="0">
                <a:latin typeface="Arial"/>
                <a:cs typeface="Arial"/>
              </a:rPr>
              <a:t> (Rain, Forecast, Car)</a:t>
            </a:r>
          </a:p>
          <a:p>
            <a:pPr marL="0" indent="0">
              <a:buNone/>
            </a:pPr>
            <a:endParaRPr lang="en-US" sz="24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400" dirty="0">
                <a:latin typeface="Arial"/>
                <a:cs typeface="Arial"/>
              </a:rPr>
              <a:t>U (UMBRELLA) =1 (</a:t>
            </a:r>
            <a:r>
              <a:rPr lang="el-GR" sz="2400" dirty="0">
                <a:latin typeface="Arial"/>
                <a:cs typeface="Arial"/>
              </a:rPr>
              <a:t>παίρνω ομπρέλα)</a:t>
            </a:r>
          </a:p>
          <a:p>
            <a:pPr marL="0" indent="0">
              <a:buNone/>
            </a:pPr>
            <a:r>
              <a:rPr lang="en-US" sz="2400" dirty="0">
                <a:latin typeface="Arial"/>
                <a:cs typeface="Arial"/>
              </a:rPr>
              <a:t>R</a:t>
            </a:r>
            <a:r>
              <a:rPr lang="el-GR" sz="2400" dirty="0">
                <a:latin typeface="Arial"/>
                <a:cs typeface="Arial"/>
              </a:rPr>
              <a:t> (</a:t>
            </a:r>
            <a:r>
              <a:rPr lang="en-US" sz="2400" dirty="0">
                <a:latin typeface="Arial"/>
                <a:cs typeface="Arial"/>
              </a:rPr>
              <a:t>RAIN</a:t>
            </a:r>
            <a:r>
              <a:rPr lang="el-GR" sz="2400" dirty="0">
                <a:latin typeface="Arial"/>
                <a:cs typeface="Arial"/>
              </a:rPr>
              <a:t>) </a:t>
            </a:r>
            <a:r>
              <a:rPr lang="en-US" sz="2400" dirty="0">
                <a:latin typeface="Arial"/>
                <a:cs typeface="Arial"/>
              </a:rPr>
              <a:t>=1 </a:t>
            </a:r>
            <a:r>
              <a:rPr lang="en-US" sz="2400" dirty="0">
                <a:latin typeface="Arial"/>
                <a:cs typeface="Arial"/>
                <a:sym typeface="Wingdings"/>
              </a:rPr>
              <a:t> </a:t>
            </a:r>
            <a:r>
              <a:rPr lang="el-GR" sz="2400" dirty="0">
                <a:latin typeface="Arial"/>
                <a:cs typeface="Arial"/>
                <a:sym typeface="Wingdings"/>
              </a:rPr>
              <a:t>Βροχή</a:t>
            </a:r>
          </a:p>
          <a:p>
            <a:pPr marL="0" indent="0">
              <a:buNone/>
            </a:pPr>
            <a:r>
              <a:rPr lang="en-US" sz="2400" dirty="0">
                <a:latin typeface="Arial"/>
                <a:cs typeface="Arial"/>
                <a:sym typeface="Wingdings"/>
              </a:rPr>
              <a:t>F (BAD FORECAST) =1  </a:t>
            </a:r>
            <a:r>
              <a:rPr lang="el-GR" sz="2400" dirty="0">
                <a:latin typeface="Arial"/>
                <a:cs typeface="Arial"/>
                <a:sym typeface="Wingdings"/>
              </a:rPr>
              <a:t>Βροχή</a:t>
            </a:r>
          </a:p>
          <a:p>
            <a:pPr marL="0" indent="0">
              <a:buNone/>
            </a:pPr>
            <a:r>
              <a:rPr lang="en-US" sz="2400" dirty="0">
                <a:latin typeface="Arial"/>
                <a:cs typeface="Arial"/>
                <a:sym typeface="Wingdings"/>
              </a:rPr>
              <a:t>C (TAKE CAR) =1  </a:t>
            </a:r>
            <a:r>
              <a:rPr lang="el-GR" sz="2400" dirty="0">
                <a:latin typeface="Arial"/>
                <a:cs typeface="Arial"/>
                <a:sym typeface="Wingdings"/>
              </a:rPr>
              <a:t>Με αυτοκίνητο</a:t>
            </a:r>
            <a:endParaRPr lang="el-GR" sz="2400" dirty="0">
              <a:latin typeface="Arial"/>
              <a:cs typeface="Arial"/>
            </a:endParaRPr>
          </a:p>
          <a:p>
            <a:pPr marL="0" indent="0">
              <a:buNone/>
            </a:pPr>
            <a:endParaRPr lang="el-GR" sz="24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400" dirty="0">
                <a:latin typeface="Arial"/>
                <a:cs typeface="Arial"/>
              </a:rPr>
              <a:t>Βρείτε την συνάρτηση και κάντε το λογικό κύκλωμα</a:t>
            </a:r>
          </a:p>
        </p:txBody>
      </p:sp>
      <p:sp>
        <p:nvSpPr>
          <p:cNvPr id="2" name="Rectangle 1"/>
          <p:cNvSpPr/>
          <p:nvPr/>
        </p:nvSpPr>
        <p:spPr>
          <a:xfrm>
            <a:off x="6827283" y="3645024"/>
            <a:ext cx="936104" cy="936104"/>
          </a:xfrm>
          <a:prstGeom prst="rect">
            <a:avLst/>
          </a:prstGeom>
          <a:solidFill>
            <a:srgbClr val="FFFFFF"/>
          </a:solidFill>
          <a:ln w="762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891179" y="3429000"/>
            <a:ext cx="48102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R</a:t>
            </a:r>
          </a:p>
          <a:p>
            <a:r>
              <a:rPr lang="en-US" sz="3200" dirty="0"/>
              <a:t>F</a:t>
            </a:r>
          </a:p>
          <a:p>
            <a:r>
              <a:rPr lang="en-US" sz="3200" dirty="0"/>
              <a:t>C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395235" y="3717032"/>
            <a:ext cx="432048" cy="1440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3" idx="3"/>
            <a:endCxn id="2" idx="1"/>
          </p:cNvCxnSpPr>
          <p:nvPr/>
        </p:nvCxnSpPr>
        <p:spPr>
          <a:xfrm flipV="1">
            <a:off x="6372200" y="4113076"/>
            <a:ext cx="455083" cy="1007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6395235" y="4365104"/>
            <a:ext cx="432048" cy="2880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7763387" y="4077072"/>
            <a:ext cx="432048" cy="287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195435" y="3789040"/>
            <a:ext cx="4810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10881733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52475"/>
          </a:xfrm>
        </p:spPr>
        <p:txBody>
          <a:bodyPr/>
          <a:lstStyle/>
          <a:p>
            <a:r>
              <a:rPr lang="el-GR" dirty="0">
                <a:latin typeface="Arial"/>
                <a:cs typeface="Arial"/>
              </a:rPr>
              <a:t>Άσκηση Σύνθεσης 2 (</a:t>
            </a:r>
            <a:r>
              <a:rPr lang="el-GR" dirty="0" err="1">
                <a:latin typeface="Arial"/>
                <a:cs typeface="Arial"/>
              </a:rPr>
              <a:t>Αθρ</a:t>
            </a:r>
            <a:r>
              <a:rPr lang="el-GR" dirty="0">
                <a:latin typeface="Arial"/>
                <a:cs typeface="Arial"/>
              </a:rPr>
              <a:t>. Γιν)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105" name="Line 4"/>
          <p:cNvSpPr>
            <a:spLocks noChangeShapeType="1"/>
          </p:cNvSpPr>
          <p:nvPr/>
        </p:nvSpPr>
        <p:spPr bwMode="auto">
          <a:xfrm>
            <a:off x="395288" y="704850"/>
            <a:ext cx="8353425" cy="0"/>
          </a:xfrm>
          <a:prstGeom prst="lin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</p:spPr>
        <p:txBody>
          <a:bodyPr/>
          <a:lstStyle/>
          <a:p>
            <a:endParaRPr lang="el-GR">
              <a:latin typeface="Arial"/>
              <a:cs typeface="Arial"/>
            </a:endParaRPr>
          </a:p>
        </p:txBody>
      </p:sp>
      <p:sp>
        <p:nvSpPr>
          <p:cNvPr id="4106" name="Rectangle 2"/>
          <p:cNvSpPr>
            <a:spLocks noChangeArrowheads="1"/>
          </p:cNvSpPr>
          <p:nvPr/>
        </p:nvSpPr>
        <p:spPr bwMode="auto">
          <a:xfrm>
            <a:off x="0" y="-184666"/>
            <a:ext cx="1846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Arial"/>
              <a:cs typeface="Arial"/>
            </a:endParaRPr>
          </a:p>
        </p:txBody>
      </p:sp>
      <p:sp>
        <p:nvSpPr>
          <p:cNvPr id="411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676456" cy="5440363"/>
          </a:xfrm>
        </p:spPr>
        <p:txBody>
          <a:bodyPr/>
          <a:lstStyle/>
          <a:p>
            <a:pPr marL="0" indent="0">
              <a:buNone/>
            </a:pPr>
            <a:r>
              <a:rPr lang="el-GR" sz="1800" dirty="0">
                <a:latin typeface="Arial"/>
                <a:cs typeface="Arial"/>
              </a:rPr>
              <a:t>Θέλω </a:t>
            </a:r>
            <a:r>
              <a:rPr lang="en-US" sz="1800" dirty="0">
                <a:latin typeface="Arial"/>
                <a:cs typeface="Arial"/>
              </a:rPr>
              <a:t>U =</a:t>
            </a:r>
            <a:r>
              <a:rPr lang="el-GR" sz="1800" dirty="0">
                <a:latin typeface="Arial"/>
                <a:cs typeface="Arial"/>
              </a:rPr>
              <a:t> </a:t>
            </a:r>
            <a:r>
              <a:rPr lang="en-US" sz="1800" i="1" dirty="0">
                <a:latin typeface="Arial"/>
                <a:cs typeface="Arial"/>
              </a:rPr>
              <a:t>f</a:t>
            </a:r>
            <a:r>
              <a:rPr lang="en-US" sz="1800" dirty="0">
                <a:latin typeface="Arial"/>
                <a:cs typeface="Arial"/>
              </a:rPr>
              <a:t> (Rain, Forecast, Car)</a:t>
            </a:r>
          </a:p>
          <a:p>
            <a:pPr marL="0" indent="0">
              <a:buNone/>
            </a:pPr>
            <a:r>
              <a:rPr lang="en-US" sz="1800" dirty="0">
                <a:latin typeface="Arial"/>
                <a:cs typeface="Arial"/>
              </a:rPr>
              <a:t>U (UMBRELLA) =1 (</a:t>
            </a:r>
            <a:r>
              <a:rPr lang="el-GR" sz="1800" dirty="0">
                <a:latin typeface="Arial"/>
                <a:cs typeface="Arial"/>
              </a:rPr>
              <a:t>παίρνω ομπρέλα)</a:t>
            </a:r>
          </a:p>
          <a:p>
            <a:pPr marL="0" indent="0">
              <a:buNone/>
            </a:pPr>
            <a:r>
              <a:rPr lang="en-US" sz="1800" dirty="0">
                <a:latin typeface="Arial"/>
                <a:cs typeface="Arial"/>
              </a:rPr>
              <a:t>R</a:t>
            </a:r>
            <a:r>
              <a:rPr lang="el-GR" sz="1800" dirty="0">
                <a:latin typeface="Arial"/>
                <a:cs typeface="Arial"/>
              </a:rPr>
              <a:t> (</a:t>
            </a:r>
            <a:r>
              <a:rPr lang="en-US" sz="1800" dirty="0">
                <a:latin typeface="Arial"/>
                <a:cs typeface="Arial"/>
              </a:rPr>
              <a:t>RAIN</a:t>
            </a:r>
            <a:r>
              <a:rPr lang="el-GR" sz="1800" dirty="0">
                <a:latin typeface="Arial"/>
                <a:cs typeface="Arial"/>
              </a:rPr>
              <a:t>) </a:t>
            </a:r>
            <a:r>
              <a:rPr lang="en-US" sz="1800" dirty="0">
                <a:latin typeface="Arial"/>
                <a:cs typeface="Arial"/>
              </a:rPr>
              <a:t>=1 </a:t>
            </a:r>
            <a:r>
              <a:rPr lang="en-US" sz="1800" dirty="0">
                <a:latin typeface="Arial"/>
                <a:cs typeface="Arial"/>
                <a:sym typeface="Wingdings"/>
              </a:rPr>
              <a:t> </a:t>
            </a:r>
            <a:r>
              <a:rPr lang="el-GR" sz="1800" dirty="0">
                <a:latin typeface="Arial"/>
                <a:cs typeface="Arial"/>
                <a:sym typeface="Wingdings"/>
              </a:rPr>
              <a:t>Βροχή</a:t>
            </a:r>
          </a:p>
          <a:p>
            <a:pPr marL="0" indent="0">
              <a:buNone/>
            </a:pPr>
            <a:r>
              <a:rPr lang="en-US" sz="1800" dirty="0">
                <a:latin typeface="Arial"/>
                <a:cs typeface="Arial"/>
                <a:sym typeface="Wingdings"/>
              </a:rPr>
              <a:t>F (FORECAST) =1  </a:t>
            </a:r>
            <a:r>
              <a:rPr lang="el-GR" sz="1800" dirty="0">
                <a:latin typeface="Arial"/>
                <a:cs typeface="Arial"/>
                <a:sym typeface="Wingdings"/>
              </a:rPr>
              <a:t>Βροχή</a:t>
            </a:r>
          </a:p>
          <a:p>
            <a:pPr marL="0" indent="0">
              <a:buNone/>
            </a:pPr>
            <a:r>
              <a:rPr lang="en-US" sz="1800" dirty="0">
                <a:latin typeface="Arial"/>
                <a:cs typeface="Arial"/>
                <a:sym typeface="Wingdings"/>
              </a:rPr>
              <a:t>C (TAKE CAR) =1  </a:t>
            </a:r>
            <a:r>
              <a:rPr lang="el-GR" sz="1800" dirty="0">
                <a:latin typeface="Arial"/>
                <a:cs typeface="Arial"/>
                <a:sym typeface="Wingdings"/>
              </a:rPr>
              <a:t>Με αυτοκίνητο</a:t>
            </a:r>
            <a:endParaRPr lang="el-GR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>
                <a:latin typeface="Arial"/>
                <a:cs typeface="Arial"/>
              </a:rPr>
              <a:t>Βρείτε την συνάρτηση και κάντε το λογικό κύκλωμα</a:t>
            </a:r>
          </a:p>
        </p:txBody>
      </p:sp>
      <p:sp>
        <p:nvSpPr>
          <p:cNvPr id="2" name="Rectangle 1"/>
          <p:cNvSpPr/>
          <p:nvPr/>
        </p:nvSpPr>
        <p:spPr>
          <a:xfrm>
            <a:off x="6828449" y="1457325"/>
            <a:ext cx="936104" cy="936104"/>
          </a:xfrm>
          <a:prstGeom prst="rect">
            <a:avLst/>
          </a:prstGeom>
          <a:solidFill>
            <a:srgbClr val="FFFFFF"/>
          </a:solidFill>
          <a:ln w="762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892345" y="1241301"/>
            <a:ext cx="48102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R</a:t>
            </a:r>
          </a:p>
          <a:p>
            <a:r>
              <a:rPr lang="en-US" sz="3200" dirty="0"/>
              <a:t>F</a:t>
            </a:r>
          </a:p>
          <a:p>
            <a:r>
              <a:rPr lang="en-US" sz="3200" dirty="0"/>
              <a:t>C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396401" y="1529333"/>
            <a:ext cx="432048" cy="1440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3" idx="3"/>
            <a:endCxn id="2" idx="1"/>
          </p:cNvCxnSpPr>
          <p:nvPr/>
        </p:nvCxnSpPr>
        <p:spPr>
          <a:xfrm flipV="1">
            <a:off x="6373366" y="1925377"/>
            <a:ext cx="455083" cy="1007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6396401" y="2177405"/>
            <a:ext cx="432048" cy="2880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7764553" y="1889373"/>
            <a:ext cx="432048" cy="287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196601" y="1601341"/>
            <a:ext cx="4810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95AF2D0E-624E-2546-B39B-0DAF176B56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401284"/>
              </p:ext>
            </p:extLst>
          </p:nvPr>
        </p:nvGraphicFramePr>
        <p:xfrm>
          <a:off x="395288" y="3155539"/>
          <a:ext cx="4829821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320">
                  <a:extLst>
                    <a:ext uri="{9D8B030D-6E8A-4147-A177-3AD203B41FA5}">
                      <a16:colId xmlns:a16="http://schemas.microsoft.com/office/drawing/2014/main" val="324032907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3555">
                  <a:extLst>
                    <a:ext uri="{9D8B030D-6E8A-4147-A177-3AD203B41FA5}">
                      <a16:colId xmlns:a16="http://schemas.microsoft.com/office/drawing/2014/main" val="1155407166"/>
                    </a:ext>
                  </a:extLst>
                </a:gridCol>
                <a:gridCol w="1829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Arial"/>
                          <a:ea typeface="+mn-ea"/>
                          <a:cs typeface="Arial"/>
                        </a:rPr>
                        <a:t>Car</a:t>
                      </a: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Arial"/>
                          <a:ea typeface="+mn-ea"/>
                          <a:cs typeface="Arial"/>
                        </a:rPr>
                        <a:t>Rain</a:t>
                      </a: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Arial"/>
                          <a:ea typeface="+mn-ea"/>
                          <a:cs typeface="Arial"/>
                        </a:rPr>
                        <a:t>F</a:t>
                      </a: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Arial"/>
                          <a:ea typeface="+mn-ea"/>
                          <a:cs typeface="Arial"/>
                        </a:rPr>
                        <a:t>Um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err="1">
                          <a:solidFill>
                            <a:schemeClr val="lt1"/>
                          </a:solidFill>
                          <a:latin typeface="Arial"/>
                          <a:ea typeface="+mn-ea"/>
                          <a:cs typeface="Arial"/>
                        </a:rPr>
                        <a:t>minterms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C’ </a:t>
                      </a:r>
                      <a:r>
                        <a:rPr lang="el-GR" sz="1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1" i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</a:t>
                      </a:r>
                      <a:r>
                        <a:rPr lang="el-GR" sz="1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’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l-GR" sz="1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</a:t>
                      </a:r>
                      <a:endParaRPr lang="en-US" sz="1800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C’ </a:t>
                      </a:r>
                      <a:r>
                        <a:rPr lang="el-GR" sz="1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1" i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l-GR" sz="1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F’</a:t>
                      </a:r>
                      <a:endParaRPr lang="en-US" sz="1800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C’ </a:t>
                      </a:r>
                      <a:r>
                        <a:rPr lang="el-GR" sz="1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1" i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l-GR" sz="1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</a:t>
                      </a:r>
                      <a:endParaRPr lang="en-US" sz="1800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759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081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4538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038771"/>
                  </a:ext>
                </a:extLst>
              </a:tr>
            </a:tbl>
          </a:graphicData>
        </a:graphic>
      </p:graphicFrame>
      <p:sp>
        <p:nvSpPr>
          <p:cNvPr id="14" name="Rectangle 26">
            <a:extLst>
              <a:ext uri="{FF2B5EF4-FFF2-40B4-BE49-F238E27FC236}">
                <a16:creationId xmlns:a16="http://schemas.microsoft.com/office/drawing/2014/main" id="{D4F28EDC-A2E1-CC48-9E40-DC4E6E909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3768" y="3584466"/>
            <a:ext cx="837182" cy="288861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dirty="0">
                <a:latin typeface="Arial"/>
                <a:cs typeface="Arial"/>
              </a:rPr>
              <a:t>Γράψτε</a:t>
            </a:r>
          </a:p>
          <a:p>
            <a:pPr algn="ctr"/>
            <a:r>
              <a:rPr lang="el-GR" dirty="0">
                <a:latin typeface="Arial"/>
                <a:cs typeface="Arial"/>
              </a:rPr>
              <a:t>τις</a:t>
            </a:r>
          </a:p>
          <a:p>
            <a:pPr algn="ctr"/>
            <a:r>
              <a:rPr lang="el-GR" dirty="0" err="1">
                <a:latin typeface="Arial"/>
                <a:cs typeface="Arial"/>
              </a:rPr>
              <a:t>καταστά</a:t>
            </a:r>
            <a:endParaRPr lang="el-GR" dirty="0">
              <a:latin typeface="Arial"/>
              <a:cs typeface="Arial"/>
            </a:endParaRPr>
          </a:p>
          <a:p>
            <a:pPr algn="ctr"/>
            <a:r>
              <a:rPr lang="el-GR" dirty="0">
                <a:latin typeface="Arial"/>
                <a:cs typeface="Arial"/>
              </a:rPr>
              <a:t>-σεις</a:t>
            </a:r>
          </a:p>
          <a:p>
            <a:pPr algn="ctr"/>
            <a:r>
              <a:rPr lang="el-GR" dirty="0">
                <a:latin typeface="Arial"/>
                <a:cs typeface="Arial"/>
              </a:rPr>
              <a:t>του</a:t>
            </a:r>
          </a:p>
          <a:p>
            <a:pPr algn="ctr"/>
            <a:r>
              <a:rPr lang="el-GR" dirty="0" err="1">
                <a:latin typeface="Arial"/>
                <a:cs typeface="Arial"/>
              </a:rPr>
              <a:t>συστή</a:t>
            </a:r>
            <a:r>
              <a:rPr lang="el-GR" dirty="0">
                <a:latin typeface="Arial"/>
                <a:cs typeface="Arial"/>
              </a:rPr>
              <a:t>-</a:t>
            </a:r>
          </a:p>
          <a:p>
            <a:pPr algn="ctr"/>
            <a:r>
              <a:rPr lang="el-GR" dirty="0" err="1">
                <a:latin typeface="Arial"/>
                <a:cs typeface="Arial"/>
              </a:rPr>
              <a:t>ματος</a:t>
            </a:r>
            <a:endParaRPr lang="el-GR" dirty="0">
              <a:latin typeface="Arial"/>
              <a:cs typeface="Arial"/>
            </a:endParaRPr>
          </a:p>
          <a:p>
            <a:pPr algn="ctr"/>
            <a:r>
              <a:rPr lang="el-GR" dirty="0">
                <a:latin typeface="Arial"/>
                <a:cs typeface="Arial"/>
              </a:rPr>
              <a:t>0/1</a:t>
            </a:r>
          </a:p>
          <a:p>
            <a:pPr algn="ctr"/>
            <a:endParaRPr lang="el-GR" dirty="0">
              <a:latin typeface="Arial"/>
              <a:cs typeface="Arial"/>
            </a:endParaRPr>
          </a:p>
        </p:txBody>
      </p:sp>
      <p:sp>
        <p:nvSpPr>
          <p:cNvPr id="15" name="Rectangle 27">
            <a:extLst>
              <a:ext uri="{FF2B5EF4-FFF2-40B4-BE49-F238E27FC236}">
                <a16:creationId xmlns:a16="http://schemas.microsoft.com/office/drawing/2014/main" id="{58D74003-8211-B048-9E10-FBE0856D78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3843" y="3598356"/>
            <a:ext cx="1252237" cy="286083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dirty="0">
                <a:latin typeface="Arial"/>
                <a:cs typeface="Arial"/>
              </a:rPr>
              <a:t> Ποια </a:t>
            </a:r>
          </a:p>
          <a:p>
            <a:pPr algn="ctr"/>
            <a:r>
              <a:rPr lang="el-GR" dirty="0">
                <a:latin typeface="Arial"/>
                <a:cs typeface="Arial"/>
              </a:rPr>
              <a:t>είναι </a:t>
            </a:r>
          </a:p>
          <a:p>
            <a:pPr algn="ctr"/>
            <a:r>
              <a:rPr lang="el-GR" dirty="0">
                <a:latin typeface="Arial"/>
                <a:cs typeface="Arial"/>
              </a:rPr>
              <a:t>τα </a:t>
            </a:r>
          </a:p>
          <a:p>
            <a:pPr algn="ctr"/>
            <a:r>
              <a:rPr lang="en-US" dirty="0" err="1">
                <a:latin typeface="Arial"/>
                <a:cs typeface="Arial"/>
              </a:rPr>
              <a:t>minterms</a:t>
            </a:r>
            <a:endParaRPr lang="en-US" dirty="0">
              <a:latin typeface="Arial"/>
              <a:cs typeface="Arial"/>
            </a:endParaRPr>
          </a:p>
          <a:p>
            <a:pPr algn="ctr"/>
            <a:r>
              <a:rPr lang="el-GR" dirty="0">
                <a:latin typeface="Arial"/>
                <a:cs typeface="Arial"/>
              </a:rPr>
              <a:t>που</a:t>
            </a:r>
          </a:p>
          <a:p>
            <a:pPr algn="ctr"/>
            <a:r>
              <a:rPr lang="el-GR" dirty="0">
                <a:latin typeface="Arial"/>
                <a:cs typeface="Arial"/>
              </a:rPr>
              <a:t>θα </a:t>
            </a:r>
          </a:p>
          <a:p>
            <a:pPr algn="ctr"/>
            <a:r>
              <a:rPr lang="el-GR" dirty="0" err="1">
                <a:latin typeface="Arial"/>
                <a:cs typeface="Arial"/>
              </a:rPr>
              <a:t>Χρησιμο</a:t>
            </a:r>
            <a:r>
              <a:rPr lang="el-GR" dirty="0">
                <a:latin typeface="Arial"/>
                <a:cs typeface="Arial"/>
              </a:rPr>
              <a:t>-</a:t>
            </a:r>
          </a:p>
          <a:p>
            <a:pPr algn="ctr"/>
            <a:r>
              <a:rPr lang="el-GR" dirty="0">
                <a:latin typeface="Arial"/>
                <a:cs typeface="Arial"/>
              </a:rPr>
              <a:t>ποιήσουμε?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73E1A6-71A5-E640-9B9F-CD5FDD687EA5}"/>
              </a:ext>
            </a:extLst>
          </p:cNvPr>
          <p:cNvSpPr/>
          <p:nvPr/>
        </p:nvSpPr>
        <p:spPr>
          <a:xfrm>
            <a:off x="5720494" y="4121115"/>
            <a:ext cx="313547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 = C’</a:t>
            </a:r>
            <a:r>
              <a:rPr lang="el-GR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l-GR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’•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 + C’</a:t>
            </a:r>
            <a:r>
              <a:rPr lang="el-GR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l-GR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F’ + C’</a:t>
            </a:r>
            <a:r>
              <a:rPr lang="el-GR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l-GR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5" grpId="1" animBg="1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7C9DA5-7CA3-4C96-95F9-42E3328B6D1D}" type="slidenum">
              <a:rPr lang="en-US" smtClean="0">
                <a:latin typeface="Arial"/>
                <a:cs typeface="Arial"/>
              </a:rPr>
              <a:pPr/>
              <a:t>17</a:t>
            </a:fld>
            <a:endParaRPr lang="en-US">
              <a:latin typeface="Arial"/>
              <a:cs typeface="Arial"/>
            </a:endParaRPr>
          </a:p>
        </p:txBody>
      </p:sp>
      <p:sp>
        <p:nvSpPr>
          <p:cNvPr id="4105" name="Line 4"/>
          <p:cNvSpPr>
            <a:spLocks noChangeShapeType="1"/>
          </p:cNvSpPr>
          <p:nvPr/>
        </p:nvSpPr>
        <p:spPr bwMode="auto">
          <a:xfrm>
            <a:off x="395288" y="704850"/>
            <a:ext cx="8353425" cy="0"/>
          </a:xfrm>
          <a:prstGeom prst="lin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</p:spPr>
        <p:txBody>
          <a:bodyPr/>
          <a:lstStyle/>
          <a:p>
            <a:endParaRPr lang="el-GR">
              <a:latin typeface="Arial"/>
              <a:cs typeface="Arial"/>
            </a:endParaRPr>
          </a:p>
        </p:txBody>
      </p:sp>
      <p:sp>
        <p:nvSpPr>
          <p:cNvPr id="4106" name="Rectangle 2"/>
          <p:cNvSpPr>
            <a:spLocks noChangeArrowheads="1"/>
          </p:cNvSpPr>
          <p:nvPr/>
        </p:nvSpPr>
        <p:spPr bwMode="auto">
          <a:xfrm>
            <a:off x="0" y="-184666"/>
            <a:ext cx="1846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Arial"/>
              <a:cs typeface="Arial"/>
            </a:endParaRPr>
          </a:p>
        </p:txBody>
      </p:sp>
      <p:sp>
        <p:nvSpPr>
          <p:cNvPr id="411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08504" cy="5440363"/>
          </a:xfrm>
        </p:spPr>
        <p:txBody>
          <a:bodyPr/>
          <a:lstStyle/>
          <a:p>
            <a:r>
              <a:rPr lang="en-US" sz="1600" dirty="0">
                <a:latin typeface="Arial"/>
                <a:cs typeface="Arial"/>
              </a:rPr>
              <a:t>M</a:t>
            </a:r>
            <a:r>
              <a:rPr lang="el-GR" sz="1600" dirty="0" err="1">
                <a:latin typeface="Arial"/>
                <a:cs typeface="Arial"/>
              </a:rPr>
              <a:t>ιά</a:t>
            </a:r>
            <a:r>
              <a:rPr lang="el-GR" sz="1600" dirty="0">
                <a:latin typeface="Arial"/>
                <a:cs typeface="Arial"/>
              </a:rPr>
              <a:t> διάταξη «συναγερμού» αυτοκινήτου που χρησιμοποιείται για την ανίχνευση ορισμένων ανεπιθύμητων καταστάσεων. Οι 3 διακόπτες χρησιμοποιούνται για την ανίχνευση της κατάστασης της θύρας του οδηγού, την κατάσταση λειτουργίας του κινήτήρα και τα φώτα. Να σχεδιασθεί </a:t>
            </a:r>
            <a:r>
              <a:rPr lang="el-GR" sz="1600" dirty="0">
                <a:latin typeface="Comic Sans MS" pitchFamily="66" charset="0"/>
              </a:rPr>
              <a:t>με </a:t>
            </a:r>
            <a:r>
              <a:rPr lang="el-GR" sz="1600" u="sng" dirty="0">
                <a:latin typeface="Comic Sans MS" pitchFamily="66" charset="0"/>
              </a:rPr>
              <a:t>την μ</a:t>
            </a:r>
            <a:r>
              <a:rPr lang="en-US" sz="1600" u="sng" dirty="0" err="1">
                <a:latin typeface="Comic Sans MS" pitchFamily="66" charset="0"/>
              </a:rPr>
              <a:t>έ</a:t>
            </a:r>
            <a:r>
              <a:rPr lang="el-GR" sz="1600" u="sng" dirty="0" err="1">
                <a:latin typeface="Comic Sans MS" pitchFamily="66" charset="0"/>
              </a:rPr>
              <a:t>θοδο</a:t>
            </a:r>
            <a:r>
              <a:rPr lang="el-GR" sz="1600" u="sng" dirty="0">
                <a:latin typeface="Comic Sans MS" pitchFamily="66" charset="0"/>
              </a:rPr>
              <a:t> του ΑΘΡΟΙΣΜΑΤΟΣ ΓΙΝΟΜΕΝΩΝ </a:t>
            </a:r>
            <a:r>
              <a:rPr lang="el-GR" sz="1600" dirty="0">
                <a:latin typeface="Arial"/>
                <a:cs typeface="Arial"/>
              </a:rPr>
              <a:t>το λογικό κύκλωμα που με είσοδο αυτά τα 3 σήματα ενεργοποιεί κατάλληλα τον συναγερμό όταν συμβαίνει </a:t>
            </a:r>
            <a:r>
              <a:rPr lang="el-GR" sz="1600" dirty="0">
                <a:solidFill>
                  <a:srgbClr val="FF0000"/>
                </a:solidFill>
                <a:latin typeface="Arial"/>
                <a:cs typeface="Arial"/>
              </a:rPr>
              <a:t>κάποια</a:t>
            </a:r>
            <a:r>
              <a:rPr lang="el-GR" sz="1600" dirty="0">
                <a:latin typeface="Arial"/>
                <a:cs typeface="Arial"/>
              </a:rPr>
              <a:t> από τις παρακάτω ανεπιθύμητες καταστάσεις :</a:t>
            </a:r>
            <a:r>
              <a:rPr lang="en-US" sz="1600" dirty="0">
                <a:latin typeface="Arial"/>
                <a:cs typeface="Arial"/>
              </a:rPr>
              <a:t> (</a:t>
            </a:r>
            <a:r>
              <a:rPr lang="en-US" sz="1600" dirty="0" err="1">
                <a:latin typeface="Arial"/>
                <a:cs typeface="Arial"/>
              </a:rPr>
              <a:t>i</a:t>
            </a:r>
            <a:r>
              <a:rPr lang="en-US" sz="1600" dirty="0">
                <a:latin typeface="Arial"/>
                <a:cs typeface="Arial"/>
              </a:rPr>
              <a:t>) </a:t>
            </a:r>
            <a:r>
              <a:rPr lang="en-US" sz="1600" dirty="0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lang="el-GR" sz="1600" dirty="0">
                <a:solidFill>
                  <a:srgbClr val="FF00FF"/>
                </a:solidFill>
                <a:latin typeface="Arial"/>
                <a:cs typeface="Arial"/>
              </a:rPr>
              <a:t>α φώτα είναι ανοικτά (ΟΝ) ενώ κινητήρας είναι ανενεργός (</a:t>
            </a:r>
            <a:r>
              <a:rPr lang="en-US" sz="1600" dirty="0">
                <a:solidFill>
                  <a:srgbClr val="FF00FF"/>
                </a:solidFill>
                <a:latin typeface="Arial"/>
                <a:cs typeface="Arial"/>
              </a:rPr>
              <a:t>OFF</a:t>
            </a:r>
            <a:r>
              <a:rPr lang="el-GR" sz="1600" dirty="0">
                <a:solidFill>
                  <a:srgbClr val="FF00FF"/>
                </a:solidFill>
                <a:latin typeface="Arial"/>
                <a:cs typeface="Arial"/>
              </a:rPr>
              <a:t>)</a:t>
            </a:r>
            <a:r>
              <a:rPr lang="en-US" sz="1600" dirty="0">
                <a:solidFill>
                  <a:srgbClr val="0000FF"/>
                </a:solidFill>
                <a:latin typeface="Arial"/>
                <a:cs typeface="Arial"/>
              </a:rPr>
              <a:t> (ii) </a:t>
            </a:r>
            <a:r>
              <a:rPr lang="el-GR" sz="1600" dirty="0">
                <a:solidFill>
                  <a:srgbClr val="0000FF"/>
                </a:solidFill>
                <a:latin typeface="Arial"/>
                <a:cs typeface="Arial"/>
              </a:rPr>
              <a:t>Η θύρα οδηγού είναι ανοικτή (</a:t>
            </a:r>
            <a:r>
              <a:rPr lang="en-US" sz="1600" dirty="0">
                <a:solidFill>
                  <a:srgbClr val="0000FF"/>
                </a:solidFill>
                <a:latin typeface="Arial"/>
                <a:cs typeface="Arial"/>
              </a:rPr>
              <a:t>OPEN</a:t>
            </a:r>
            <a:r>
              <a:rPr lang="el-GR" sz="1600" dirty="0">
                <a:solidFill>
                  <a:srgbClr val="0000FF"/>
                </a:solidFill>
                <a:latin typeface="Arial"/>
                <a:cs typeface="Arial"/>
              </a:rPr>
              <a:t>) ενώ ο κινητήρας είναι ενεργός (ΟΝ).</a:t>
            </a:r>
            <a:endParaRPr lang="en-US" sz="1600" dirty="0">
              <a:solidFill>
                <a:srgbClr val="0000FF"/>
              </a:solidFill>
              <a:latin typeface="Arial"/>
              <a:cs typeface="Arial"/>
            </a:endParaRPr>
          </a:p>
          <a:p>
            <a:endParaRPr lang="en-US" sz="2400" dirty="0">
              <a:latin typeface="Arial"/>
              <a:cs typeface="Arial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421704" y="-27384"/>
            <a:ext cx="8686800" cy="725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l-GR" sz="3600" dirty="0">
                <a:latin typeface="Arial"/>
                <a:cs typeface="Arial"/>
              </a:rPr>
              <a:t>Άσκηση Σύνθεσης 3 (</a:t>
            </a:r>
            <a:r>
              <a:rPr lang="el-GR" sz="3600" dirty="0" err="1">
                <a:latin typeface="Arial"/>
                <a:cs typeface="Arial"/>
              </a:rPr>
              <a:t>Αθρ</a:t>
            </a:r>
            <a:r>
              <a:rPr lang="el-GR" sz="3600" dirty="0">
                <a:latin typeface="Arial"/>
                <a:cs typeface="Arial"/>
              </a:rPr>
              <a:t>. Γιν)</a:t>
            </a:r>
            <a:endParaRPr lang="el-GR" sz="36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46EFBF-6A5D-1F4F-8606-7844FDA72DD3}"/>
              </a:ext>
            </a:extLst>
          </p:cNvPr>
          <p:cNvSpPr/>
          <p:nvPr/>
        </p:nvSpPr>
        <p:spPr>
          <a:xfrm>
            <a:off x="1142639" y="2492896"/>
            <a:ext cx="72449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Door 1:ON, 0:OFF,  Ignition 1:ON, 0:OFF,  Lamp 1:ON, 0:OFF </a:t>
            </a:r>
            <a:endParaRPr lang="en-GR" dirty="0"/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04C1A51C-9088-D746-B9B6-682EB050C1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402490"/>
              </p:ext>
            </p:extLst>
          </p:nvPr>
        </p:nvGraphicFramePr>
        <p:xfrm>
          <a:off x="395288" y="3155539"/>
          <a:ext cx="4829821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320">
                  <a:extLst>
                    <a:ext uri="{9D8B030D-6E8A-4147-A177-3AD203B41FA5}">
                      <a16:colId xmlns:a16="http://schemas.microsoft.com/office/drawing/2014/main" val="324032907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3555">
                  <a:extLst>
                    <a:ext uri="{9D8B030D-6E8A-4147-A177-3AD203B41FA5}">
                      <a16:colId xmlns:a16="http://schemas.microsoft.com/office/drawing/2014/main" val="1155407166"/>
                    </a:ext>
                  </a:extLst>
                </a:gridCol>
                <a:gridCol w="1829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Arial"/>
                          <a:ea typeface="+mn-ea"/>
                          <a:cs typeface="Arial"/>
                        </a:rPr>
                        <a:t>D</a:t>
                      </a: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err="1">
                          <a:solidFill>
                            <a:schemeClr val="lt1"/>
                          </a:solidFill>
                          <a:latin typeface="Arial"/>
                          <a:ea typeface="+mn-ea"/>
                          <a:cs typeface="Arial"/>
                        </a:rPr>
                        <a:t>Ign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Arial"/>
                          <a:ea typeface="+mn-ea"/>
                          <a:cs typeface="Arial"/>
                        </a:rPr>
                        <a:t>L</a:t>
                      </a: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Arial"/>
                          <a:ea typeface="+mn-ea"/>
                          <a:cs typeface="Arial"/>
                        </a:rPr>
                        <a:t>Alarm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err="1">
                          <a:solidFill>
                            <a:schemeClr val="lt1"/>
                          </a:solidFill>
                          <a:latin typeface="Arial"/>
                          <a:ea typeface="+mn-ea"/>
                          <a:cs typeface="Arial"/>
                        </a:rPr>
                        <a:t>minterms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highlight>
                            <a:srgbClr val="FF00FF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1 (</a:t>
                      </a:r>
                      <a:r>
                        <a:rPr lang="en-US" i="0" dirty="0" err="1">
                          <a:highlight>
                            <a:srgbClr val="FF00FF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i="0" dirty="0">
                          <a:highlight>
                            <a:srgbClr val="FF00FF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D’ </a:t>
                      </a:r>
                      <a:r>
                        <a:rPr lang="el-GR" sz="1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</a:t>
                      </a:r>
                      <a:r>
                        <a:rPr lang="el-GR" sz="1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’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l-GR" sz="1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</a:t>
                      </a:r>
                      <a:endParaRPr lang="en-US" sz="1800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759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highlight>
                            <a:srgbClr val="FF00FF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1 (</a:t>
                      </a:r>
                      <a:r>
                        <a:rPr lang="en-US" i="0" dirty="0" err="1">
                          <a:highlight>
                            <a:srgbClr val="FF00FF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i="0" dirty="0">
                          <a:highlight>
                            <a:srgbClr val="FF00FF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 </a:t>
                      </a:r>
                      <a:r>
                        <a:rPr lang="el-GR" sz="1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</a:t>
                      </a:r>
                      <a:r>
                        <a:rPr lang="el-GR" sz="1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’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l-GR" sz="1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</a:t>
                      </a:r>
                      <a:endParaRPr lang="en-US" sz="1800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081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solidFill>
                            <a:schemeClr val="bg1"/>
                          </a:solidFill>
                          <a:highlight>
                            <a:srgbClr val="0000FF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1 (ii)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 </a:t>
                      </a:r>
                      <a:r>
                        <a:rPr lang="el-GR" sz="1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 </a:t>
                      </a:r>
                      <a:r>
                        <a:rPr lang="el-GR" sz="1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4538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solidFill>
                            <a:schemeClr val="bg1"/>
                          </a:solidFill>
                          <a:highlight>
                            <a:srgbClr val="0000FF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1 (ii)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 </a:t>
                      </a:r>
                      <a:r>
                        <a:rPr lang="el-GR" sz="1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 </a:t>
                      </a:r>
                      <a:r>
                        <a:rPr lang="el-GR" sz="1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</a:t>
                      </a:r>
                      <a:endParaRPr lang="en-US" sz="1800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038771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76D59C06-184F-7241-B368-F5DDD039746A}"/>
              </a:ext>
            </a:extLst>
          </p:cNvPr>
          <p:cNvSpPr/>
          <p:nvPr/>
        </p:nvSpPr>
        <p:spPr>
          <a:xfrm>
            <a:off x="5512516" y="3349442"/>
            <a:ext cx="3379964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highlight>
                  <a:srgbClr val="FF00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D’</a:t>
            </a:r>
            <a:r>
              <a:rPr lang="el-GR" b="1" dirty="0">
                <a:highlight>
                  <a:srgbClr val="FF00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en-US" b="1" dirty="0">
                <a:highlight>
                  <a:srgbClr val="FF00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l-GR" b="1" dirty="0">
                <a:highlight>
                  <a:srgbClr val="FF00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’•</a:t>
            </a:r>
            <a:r>
              <a:rPr lang="en-US" b="1" dirty="0">
                <a:highlight>
                  <a:srgbClr val="FF00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L+D</a:t>
            </a:r>
            <a:r>
              <a:rPr lang="el-GR" b="1" dirty="0">
                <a:highlight>
                  <a:srgbClr val="FF00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en-US" b="1" dirty="0">
                <a:highlight>
                  <a:srgbClr val="FF00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l-GR" b="1" dirty="0">
                <a:highlight>
                  <a:srgbClr val="FF00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’•</a:t>
            </a:r>
            <a:r>
              <a:rPr lang="en-US" b="1" dirty="0">
                <a:highlight>
                  <a:srgbClr val="FF00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  </a:t>
            </a:r>
            <a:r>
              <a:rPr lang="en-US" b="1" dirty="0"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b="1" dirty="0">
                <a:solidFill>
                  <a:schemeClr val="bg1"/>
                </a:solidFill>
                <a:highlight>
                  <a:srgbClr val="0000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D</a:t>
            </a:r>
            <a:r>
              <a:rPr lang="el-GR" b="1" dirty="0">
                <a:solidFill>
                  <a:schemeClr val="bg1"/>
                </a:solidFill>
                <a:highlight>
                  <a:srgbClr val="0000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en-US" b="1" dirty="0">
                <a:solidFill>
                  <a:schemeClr val="bg1"/>
                </a:solidFill>
                <a:highlight>
                  <a:srgbClr val="0000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l-GR" b="1" dirty="0">
                <a:solidFill>
                  <a:schemeClr val="bg1"/>
                </a:solidFill>
                <a:highlight>
                  <a:srgbClr val="0000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en-US" b="1" dirty="0">
                <a:solidFill>
                  <a:schemeClr val="bg1"/>
                </a:solidFill>
                <a:highlight>
                  <a:srgbClr val="0000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L’+ D</a:t>
            </a:r>
            <a:r>
              <a:rPr lang="el-GR" b="1" dirty="0">
                <a:solidFill>
                  <a:schemeClr val="bg1"/>
                </a:solidFill>
                <a:highlight>
                  <a:srgbClr val="0000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en-US" b="1" dirty="0">
                <a:solidFill>
                  <a:schemeClr val="bg1"/>
                </a:solidFill>
                <a:highlight>
                  <a:srgbClr val="0000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l-GR" b="1" dirty="0">
                <a:solidFill>
                  <a:schemeClr val="bg1"/>
                </a:solidFill>
                <a:highlight>
                  <a:srgbClr val="0000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en-US" b="1" dirty="0">
                <a:solidFill>
                  <a:schemeClr val="bg1"/>
                </a:solidFill>
                <a:highlight>
                  <a:srgbClr val="0000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=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highlight>
                  <a:srgbClr val="FF00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(D’+D)</a:t>
            </a:r>
            <a:r>
              <a:rPr lang="el-GR" b="1" dirty="0">
                <a:highlight>
                  <a:srgbClr val="FF00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en-US" b="1" dirty="0">
                <a:highlight>
                  <a:srgbClr val="FF00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l-GR" b="1" dirty="0">
                <a:highlight>
                  <a:srgbClr val="FF00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’•</a:t>
            </a:r>
            <a:r>
              <a:rPr lang="en-US" b="1" dirty="0">
                <a:highlight>
                  <a:srgbClr val="FF00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  </a:t>
            </a:r>
            <a:r>
              <a:rPr lang="en-US" b="1" dirty="0"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b="1" dirty="0">
                <a:solidFill>
                  <a:schemeClr val="bg1"/>
                </a:solidFill>
                <a:highlight>
                  <a:srgbClr val="0000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D</a:t>
            </a:r>
            <a:r>
              <a:rPr lang="el-GR" b="1" dirty="0">
                <a:solidFill>
                  <a:schemeClr val="bg1"/>
                </a:solidFill>
                <a:highlight>
                  <a:srgbClr val="0000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en-US" b="1" dirty="0">
                <a:solidFill>
                  <a:schemeClr val="bg1"/>
                </a:solidFill>
                <a:highlight>
                  <a:srgbClr val="0000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l-GR" b="1" dirty="0">
                <a:solidFill>
                  <a:schemeClr val="bg1"/>
                </a:solidFill>
                <a:highlight>
                  <a:srgbClr val="0000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en-US" b="1" dirty="0">
                <a:solidFill>
                  <a:schemeClr val="bg1"/>
                </a:solidFill>
                <a:highlight>
                  <a:srgbClr val="0000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(L’+L)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=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highlight>
                  <a:srgbClr val="FF00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l-GR" b="1" dirty="0">
                <a:highlight>
                  <a:srgbClr val="FF00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’•</a:t>
            </a:r>
            <a:r>
              <a:rPr lang="en-US" b="1" dirty="0">
                <a:highlight>
                  <a:srgbClr val="FF00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  </a:t>
            </a:r>
            <a:r>
              <a:rPr lang="en-US" b="1" dirty="0"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b="1" dirty="0">
                <a:solidFill>
                  <a:schemeClr val="bg1"/>
                </a:solidFill>
                <a:highlight>
                  <a:srgbClr val="0000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D</a:t>
            </a:r>
            <a:r>
              <a:rPr lang="el-GR" b="1" dirty="0">
                <a:solidFill>
                  <a:schemeClr val="bg1"/>
                </a:solidFill>
                <a:highlight>
                  <a:srgbClr val="0000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en-US" b="1" dirty="0">
                <a:solidFill>
                  <a:schemeClr val="bg1"/>
                </a:solidFill>
                <a:highlight>
                  <a:srgbClr val="0000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= 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highlight>
                <a:srgbClr val="FF00FF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7D1305DE-FD93-5545-B8EC-7DFE995D773A}"/>
              </a:ext>
            </a:extLst>
          </p:cNvPr>
          <p:cNvSpPr/>
          <p:nvPr/>
        </p:nvSpPr>
        <p:spPr>
          <a:xfrm rot="5400000">
            <a:off x="5987065" y="3526103"/>
            <a:ext cx="194206" cy="432048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  <p:sp>
        <p:nvSpPr>
          <p:cNvPr id="24" name="Right Brace 23">
            <a:extLst>
              <a:ext uri="{FF2B5EF4-FFF2-40B4-BE49-F238E27FC236}">
                <a16:creationId xmlns:a16="http://schemas.microsoft.com/office/drawing/2014/main" id="{4128F5F7-D108-FB4F-8A0D-866A7024BB4B}"/>
              </a:ext>
            </a:extLst>
          </p:cNvPr>
          <p:cNvSpPr/>
          <p:nvPr/>
        </p:nvSpPr>
        <p:spPr>
          <a:xfrm rot="5400000">
            <a:off x="6707145" y="3547921"/>
            <a:ext cx="194206" cy="432048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  <p:sp>
        <p:nvSpPr>
          <p:cNvPr id="26" name="Right Brace 25">
            <a:extLst>
              <a:ext uri="{FF2B5EF4-FFF2-40B4-BE49-F238E27FC236}">
                <a16:creationId xmlns:a16="http://schemas.microsoft.com/office/drawing/2014/main" id="{FC111EDF-8254-E141-9212-2BC16EB62994}"/>
              </a:ext>
            </a:extLst>
          </p:cNvPr>
          <p:cNvSpPr/>
          <p:nvPr/>
        </p:nvSpPr>
        <p:spPr>
          <a:xfrm rot="5400000">
            <a:off x="7283209" y="3526103"/>
            <a:ext cx="194206" cy="432048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  <p:sp>
        <p:nvSpPr>
          <p:cNvPr id="27" name="Right Brace 26">
            <a:extLst>
              <a:ext uri="{FF2B5EF4-FFF2-40B4-BE49-F238E27FC236}">
                <a16:creationId xmlns:a16="http://schemas.microsoft.com/office/drawing/2014/main" id="{1576624D-89CC-2441-84A1-FE230FF700AB}"/>
              </a:ext>
            </a:extLst>
          </p:cNvPr>
          <p:cNvSpPr/>
          <p:nvPr/>
        </p:nvSpPr>
        <p:spPr>
          <a:xfrm rot="5400000">
            <a:off x="8075297" y="3547921"/>
            <a:ext cx="194206" cy="432048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  <p:sp>
        <p:nvSpPr>
          <p:cNvPr id="28" name="Right Brace 27">
            <a:extLst>
              <a:ext uri="{FF2B5EF4-FFF2-40B4-BE49-F238E27FC236}">
                <a16:creationId xmlns:a16="http://schemas.microsoft.com/office/drawing/2014/main" id="{8BE5ECF1-C23B-344E-9409-2B5DBD6F94BC}"/>
              </a:ext>
            </a:extLst>
          </p:cNvPr>
          <p:cNvSpPr/>
          <p:nvPr/>
        </p:nvSpPr>
        <p:spPr>
          <a:xfrm rot="5400000">
            <a:off x="6165336" y="4433493"/>
            <a:ext cx="194206" cy="432048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  <p:sp>
        <p:nvSpPr>
          <p:cNvPr id="29" name="Right Brace 28">
            <a:extLst>
              <a:ext uri="{FF2B5EF4-FFF2-40B4-BE49-F238E27FC236}">
                <a16:creationId xmlns:a16="http://schemas.microsoft.com/office/drawing/2014/main" id="{07C5D058-49DE-3747-8B39-29412B52A8C9}"/>
              </a:ext>
            </a:extLst>
          </p:cNvPr>
          <p:cNvSpPr/>
          <p:nvPr/>
        </p:nvSpPr>
        <p:spPr>
          <a:xfrm rot="5400000">
            <a:off x="7868798" y="4433493"/>
            <a:ext cx="194206" cy="432048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  <p:sp>
        <p:nvSpPr>
          <p:cNvPr id="30" name="Rectangle 26">
            <a:extLst>
              <a:ext uri="{FF2B5EF4-FFF2-40B4-BE49-F238E27FC236}">
                <a16:creationId xmlns:a16="http://schemas.microsoft.com/office/drawing/2014/main" id="{C41D33A0-E54E-6D4B-BE24-3AC59A196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2429" y="3584466"/>
            <a:ext cx="999329" cy="288861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dirty="0">
                <a:latin typeface="Arial"/>
                <a:cs typeface="Arial"/>
              </a:rPr>
              <a:t>Γράψτε</a:t>
            </a:r>
          </a:p>
          <a:p>
            <a:pPr algn="ctr"/>
            <a:r>
              <a:rPr lang="el-GR" dirty="0">
                <a:latin typeface="Arial"/>
                <a:cs typeface="Arial"/>
              </a:rPr>
              <a:t>τις</a:t>
            </a:r>
          </a:p>
          <a:p>
            <a:pPr algn="ctr"/>
            <a:r>
              <a:rPr lang="el-GR" dirty="0" err="1">
                <a:latin typeface="Arial"/>
                <a:cs typeface="Arial"/>
              </a:rPr>
              <a:t>καταστά</a:t>
            </a:r>
            <a:endParaRPr lang="el-GR" dirty="0">
              <a:latin typeface="Arial"/>
              <a:cs typeface="Arial"/>
            </a:endParaRPr>
          </a:p>
          <a:p>
            <a:pPr algn="ctr"/>
            <a:r>
              <a:rPr lang="el-GR" dirty="0">
                <a:latin typeface="Arial"/>
                <a:cs typeface="Arial"/>
              </a:rPr>
              <a:t>-σεις</a:t>
            </a:r>
          </a:p>
          <a:p>
            <a:pPr algn="ctr"/>
            <a:r>
              <a:rPr lang="el-GR" dirty="0">
                <a:latin typeface="Arial"/>
                <a:cs typeface="Arial"/>
              </a:rPr>
              <a:t>του</a:t>
            </a:r>
          </a:p>
          <a:p>
            <a:pPr algn="ctr"/>
            <a:r>
              <a:rPr lang="el-GR" dirty="0" err="1">
                <a:latin typeface="Arial"/>
                <a:cs typeface="Arial"/>
              </a:rPr>
              <a:t>συνα</a:t>
            </a:r>
            <a:endParaRPr lang="el-GR" dirty="0">
              <a:latin typeface="Arial"/>
              <a:cs typeface="Arial"/>
            </a:endParaRPr>
          </a:p>
          <a:p>
            <a:pPr algn="ctr"/>
            <a:r>
              <a:rPr lang="el-GR" dirty="0">
                <a:latin typeface="Arial"/>
                <a:cs typeface="Arial"/>
              </a:rPr>
              <a:t>-</a:t>
            </a:r>
            <a:r>
              <a:rPr lang="el-GR" dirty="0" err="1">
                <a:latin typeface="Arial"/>
                <a:cs typeface="Arial"/>
              </a:rPr>
              <a:t>γερμού</a:t>
            </a:r>
            <a:endParaRPr lang="el-GR" dirty="0">
              <a:latin typeface="Arial"/>
              <a:cs typeface="Arial"/>
            </a:endParaRPr>
          </a:p>
          <a:p>
            <a:pPr algn="ctr"/>
            <a:r>
              <a:rPr lang="el-GR" dirty="0">
                <a:latin typeface="Arial"/>
                <a:cs typeface="Arial"/>
              </a:rPr>
              <a:t>0/1</a:t>
            </a:r>
          </a:p>
        </p:txBody>
      </p:sp>
      <p:sp>
        <p:nvSpPr>
          <p:cNvPr id="31" name="Rectangle 27">
            <a:extLst>
              <a:ext uri="{FF2B5EF4-FFF2-40B4-BE49-F238E27FC236}">
                <a16:creationId xmlns:a16="http://schemas.microsoft.com/office/drawing/2014/main" id="{C8301984-FCDB-FF43-AAA1-E795DB2F74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3843" y="3598356"/>
            <a:ext cx="1252237" cy="286083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dirty="0">
                <a:latin typeface="Arial"/>
                <a:cs typeface="Arial"/>
              </a:rPr>
              <a:t> Ποια </a:t>
            </a:r>
          </a:p>
          <a:p>
            <a:pPr algn="ctr"/>
            <a:r>
              <a:rPr lang="el-GR" dirty="0">
                <a:latin typeface="Arial"/>
                <a:cs typeface="Arial"/>
              </a:rPr>
              <a:t>είναι </a:t>
            </a:r>
          </a:p>
          <a:p>
            <a:pPr algn="ctr"/>
            <a:r>
              <a:rPr lang="el-GR" dirty="0">
                <a:latin typeface="Arial"/>
                <a:cs typeface="Arial"/>
              </a:rPr>
              <a:t>τα </a:t>
            </a:r>
          </a:p>
          <a:p>
            <a:pPr algn="ctr"/>
            <a:r>
              <a:rPr lang="en-US" dirty="0" err="1">
                <a:latin typeface="Arial"/>
                <a:cs typeface="Arial"/>
              </a:rPr>
              <a:t>minterms</a:t>
            </a:r>
            <a:endParaRPr lang="en-US" dirty="0">
              <a:latin typeface="Arial"/>
              <a:cs typeface="Arial"/>
            </a:endParaRPr>
          </a:p>
          <a:p>
            <a:pPr algn="ctr"/>
            <a:r>
              <a:rPr lang="el-GR" dirty="0">
                <a:latin typeface="Arial"/>
                <a:cs typeface="Arial"/>
              </a:rPr>
              <a:t>που</a:t>
            </a:r>
          </a:p>
          <a:p>
            <a:pPr algn="ctr"/>
            <a:r>
              <a:rPr lang="el-GR" dirty="0">
                <a:latin typeface="Arial"/>
                <a:cs typeface="Arial"/>
              </a:rPr>
              <a:t>θα </a:t>
            </a:r>
          </a:p>
          <a:p>
            <a:pPr algn="ctr"/>
            <a:r>
              <a:rPr lang="el-GR" dirty="0" err="1">
                <a:latin typeface="Arial"/>
                <a:cs typeface="Arial"/>
              </a:rPr>
              <a:t>Χρησιμο</a:t>
            </a:r>
            <a:r>
              <a:rPr lang="el-GR" dirty="0">
                <a:latin typeface="Arial"/>
                <a:cs typeface="Arial"/>
              </a:rPr>
              <a:t>-</a:t>
            </a:r>
          </a:p>
          <a:p>
            <a:pPr algn="ctr"/>
            <a:r>
              <a:rPr lang="el-GR" dirty="0">
                <a:latin typeface="Arial"/>
                <a:cs typeface="Arial"/>
              </a:rPr>
              <a:t>ποιήσουμε?</a:t>
            </a:r>
          </a:p>
        </p:txBody>
      </p:sp>
      <p:sp>
        <p:nvSpPr>
          <p:cNvPr id="32" name="Rectangle 27">
            <a:extLst>
              <a:ext uri="{FF2B5EF4-FFF2-40B4-BE49-F238E27FC236}">
                <a16:creationId xmlns:a16="http://schemas.microsoft.com/office/drawing/2014/main" id="{7ED7F44B-C062-874F-A905-62ABA95D9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7194" y="3265329"/>
            <a:ext cx="3395286" cy="73044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dirty="0">
                <a:latin typeface="Arial"/>
                <a:cs typeface="Arial"/>
              </a:rPr>
              <a:t> Δώστε την συνάρτηση </a:t>
            </a:r>
            <a:r>
              <a:rPr lang="en-US" dirty="0">
                <a:latin typeface="Arial"/>
                <a:cs typeface="Arial"/>
              </a:rPr>
              <a:t>Z</a:t>
            </a:r>
            <a:r>
              <a:rPr lang="el-GR" dirty="0">
                <a:latin typeface="Arial"/>
                <a:cs typeface="Arial"/>
              </a:rPr>
              <a:t> </a:t>
            </a:r>
          </a:p>
        </p:txBody>
      </p:sp>
      <p:sp>
        <p:nvSpPr>
          <p:cNvPr id="33" name="Rectangle 27">
            <a:extLst>
              <a:ext uri="{FF2B5EF4-FFF2-40B4-BE49-F238E27FC236}">
                <a16:creationId xmlns:a16="http://schemas.microsoft.com/office/drawing/2014/main" id="{A5A65170-C096-A845-A615-608FBD219B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5479" y="4136560"/>
            <a:ext cx="3395286" cy="181271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dirty="0">
                <a:latin typeface="Arial"/>
                <a:cs typeface="Arial"/>
              </a:rPr>
              <a:t> Απλοποιήστε</a:t>
            </a:r>
          </a:p>
          <a:p>
            <a:pPr algn="ctr"/>
            <a:r>
              <a:rPr lang="el-GR" dirty="0">
                <a:latin typeface="Arial"/>
                <a:cs typeface="Arial"/>
              </a:rPr>
              <a:t>(εκτός ύλης)</a:t>
            </a:r>
          </a:p>
        </p:txBody>
      </p:sp>
    </p:spTree>
    <p:extLst>
      <p:ext uri="{BB962C8B-B14F-4D97-AF65-F5344CB8AC3E}">
        <p14:creationId xmlns:p14="http://schemas.microsoft.com/office/powerpoint/2010/main" val="3724945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1F5F3E-D6B1-4D23-96E1-BDA27B2AC2E2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6896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rgbClr val="008000"/>
                </a:solidFill>
                <a:latin typeface="Calibri"/>
                <a:cs typeface="Calibri"/>
              </a:rPr>
              <a:t>END</a:t>
            </a:r>
          </a:p>
        </p:txBody>
      </p:sp>
      <p:sp>
        <p:nvSpPr>
          <p:cNvPr id="13336" name="Line 34"/>
          <p:cNvSpPr>
            <a:spLocks noChangeShapeType="1"/>
          </p:cNvSpPr>
          <p:nvPr/>
        </p:nvSpPr>
        <p:spPr bwMode="auto">
          <a:xfrm>
            <a:off x="395288" y="4207197"/>
            <a:ext cx="8353425" cy="0"/>
          </a:xfrm>
          <a:prstGeom prst="line">
            <a:avLst/>
          </a:prstGeom>
          <a:noFill/>
          <a:ln w="38100">
            <a:solidFill>
              <a:srgbClr val="FF99FF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381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1E340D-A94B-4F5A-95B0-457730B1F7D5}" type="slidenum">
              <a:rPr lang="en-US" smtClean="0">
                <a:latin typeface="Arial" pitchFamily="34" charset="0"/>
              </a:rPr>
              <a:pPr/>
              <a:t>2</a:t>
            </a:fld>
            <a:endParaRPr lang="en-US">
              <a:latin typeface="Arial" pitchFamily="34" charset="0"/>
            </a:endParaRP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0953" y="188640"/>
            <a:ext cx="8496944" cy="64807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l-GR" sz="2800" dirty="0">
                <a:latin typeface="Arial"/>
                <a:cs typeface="Arial"/>
              </a:rPr>
              <a:t>Σ</a:t>
            </a:r>
            <a:r>
              <a:rPr lang="en-US" sz="2800" dirty="0" err="1">
                <a:latin typeface="Arial"/>
                <a:cs typeface="Arial"/>
              </a:rPr>
              <a:t>ύ</a:t>
            </a:r>
            <a:r>
              <a:rPr lang="el-GR" sz="2800" dirty="0" err="1">
                <a:latin typeface="Arial"/>
                <a:cs typeface="Arial"/>
              </a:rPr>
              <a:t>νοψη</a:t>
            </a:r>
            <a:r>
              <a:rPr lang="el-GR" sz="2800" dirty="0">
                <a:latin typeface="Arial"/>
                <a:cs typeface="Arial"/>
              </a:rPr>
              <a:t> Μέχρι Σήμερα:</a:t>
            </a:r>
            <a:endParaRPr lang="en-US" sz="2800" dirty="0">
              <a:latin typeface="Arial"/>
              <a:cs typeface="Arial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1200" dirty="0">
              <a:cs typeface="Arial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l-GR" sz="2400" b="1" dirty="0">
                <a:solidFill>
                  <a:srgbClr val="FF0000"/>
                </a:solidFill>
                <a:latin typeface="Arial"/>
                <a:cs typeface="Arial"/>
              </a:rPr>
              <a:t>Δυαδικό Σύστημα </a:t>
            </a:r>
            <a:endParaRPr lang="en-US" sz="2400" b="1" dirty="0">
              <a:solidFill>
                <a:srgbClr val="FF0000"/>
              </a:solidFill>
              <a:latin typeface="Arial"/>
              <a:cs typeface="Arial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à"/>
            </a:pPr>
            <a:r>
              <a:rPr lang="el-GR" sz="2400" dirty="0">
                <a:cs typeface="Arial"/>
              </a:rPr>
              <a:t>Κωδικοποίηση </a:t>
            </a:r>
            <a:r>
              <a:rPr lang="en-US" sz="2400" dirty="0">
                <a:cs typeface="Arial"/>
              </a:rPr>
              <a:t>–</a:t>
            </a:r>
            <a:r>
              <a:rPr lang="el-GR" sz="2400" dirty="0">
                <a:cs typeface="Arial"/>
              </a:rPr>
              <a:t> Επεξεργασία – Αποκωδικοποίηση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à"/>
            </a:pPr>
            <a:r>
              <a:rPr lang="en-US" sz="2400" dirty="0">
                <a:cs typeface="Arial"/>
              </a:rPr>
              <a:t>Bit/Byte/Word</a:t>
            </a:r>
            <a:endParaRPr lang="el-GR" sz="2400" dirty="0">
              <a:cs typeface="Arial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à"/>
            </a:pPr>
            <a:r>
              <a:rPr lang="el-GR" sz="2400" dirty="0">
                <a:cs typeface="Arial"/>
              </a:rPr>
              <a:t>Κωδικοποίηση αριθμών</a:t>
            </a:r>
            <a:r>
              <a:rPr lang="en-US" sz="2400" dirty="0">
                <a:cs typeface="Arial"/>
              </a:rPr>
              <a:t>&amp; </a:t>
            </a:r>
            <a:r>
              <a:rPr lang="el-GR" sz="2400" dirty="0">
                <a:cs typeface="Arial"/>
              </a:rPr>
              <a:t>άλλων δεδομένων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à"/>
            </a:pPr>
            <a:r>
              <a:rPr lang="el-GR" sz="2400" dirty="0">
                <a:cs typeface="Arial"/>
              </a:rPr>
              <a:t>Μετατροπή Αναλογικού Σήματος σε Ψηφιακό (</a:t>
            </a:r>
            <a:r>
              <a:rPr lang="en-GB" sz="2400" dirty="0">
                <a:cs typeface="Arial"/>
              </a:rPr>
              <a:t>ADC/DAC)</a:t>
            </a:r>
            <a:r>
              <a:rPr lang="el-GR" sz="2400" dirty="0">
                <a:cs typeface="Arial"/>
              </a:rPr>
              <a:t>, </a:t>
            </a:r>
            <a:r>
              <a:rPr lang="el" sz="2400" dirty="0">
                <a:cs typeface="Arial"/>
              </a:rPr>
              <a:t>Μέθοδοι Επαλήθευσης Δεδομένων</a:t>
            </a:r>
            <a:endParaRPr lang="en-US" sz="2400" dirty="0">
              <a:cs typeface="Arial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b="1" dirty="0">
                <a:solidFill>
                  <a:srgbClr val="FF0000"/>
                </a:solidFill>
                <a:latin typeface="Arial"/>
                <a:cs typeface="Arial"/>
              </a:rPr>
              <a:t>Hardware:</a:t>
            </a:r>
            <a:endParaRPr lang="el-GR" sz="2400" b="1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 algn="just" eaLnBrk="1" hangingPunct="1">
              <a:lnSpc>
                <a:spcPct val="80000"/>
              </a:lnSpc>
              <a:buNone/>
            </a:pPr>
            <a:r>
              <a:rPr lang="en-US" sz="2400" dirty="0">
                <a:cs typeface="Arial"/>
                <a:sym typeface="Wingdings" pitchFamily="2" charset="2"/>
              </a:rPr>
              <a:t> </a:t>
            </a:r>
            <a:r>
              <a:rPr lang="en-US" sz="2400" dirty="0">
                <a:cs typeface="Arial"/>
              </a:rPr>
              <a:t>Transistors, </a:t>
            </a:r>
            <a:r>
              <a:rPr lang="el-GR" sz="2400" dirty="0">
                <a:cs typeface="Arial"/>
              </a:rPr>
              <a:t>Υλοποίηση</a:t>
            </a:r>
            <a:r>
              <a:rPr lang="en-US" sz="2400" dirty="0">
                <a:cs typeface="Arial"/>
              </a:rPr>
              <a:t> Boolean logic </a:t>
            </a:r>
            <a:r>
              <a:rPr lang="el-GR" sz="2400" dirty="0">
                <a:cs typeface="Arial"/>
              </a:rPr>
              <a:t>με </a:t>
            </a:r>
            <a:r>
              <a:rPr lang="en-GB" sz="2400" dirty="0">
                <a:cs typeface="Arial"/>
              </a:rPr>
              <a:t>Transistor</a:t>
            </a:r>
            <a:endParaRPr lang="el-GR" sz="2400" dirty="0">
              <a:cs typeface="Arial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à"/>
            </a:pPr>
            <a:r>
              <a:rPr lang="el-GR" sz="2400" dirty="0">
                <a:cs typeface="Arial"/>
              </a:rPr>
              <a:t>Κατασκευή </a:t>
            </a:r>
            <a:r>
              <a:rPr lang="en-GB" sz="2400" dirty="0">
                <a:cs typeface="Arial"/>
              </a:rPr>
              <a:t>Transistor</a:t>
            </a:r>
            <a:r>
              <a:rPr lang="en-US" sz="2400" dirty="0">
                <a:cs typeface="Arial"/>
              </a:rPr>
              <a:t>s</a:t>
            </a:r>
            <a:r>
              <a:rPr lang="el-GR" sz="2400" dirty="0">
                <a:cs typeface="Arial"/>
              </a:rPr>
              <a:t> </a:t>
            </a:r>
            <a:r>
              <a:rPr lang="en-US" sz="2400" dirty="0">
                <a:cs typeface="Arial"/>
              </a:rPr>
              <a:t>(</a:t>
            </a:r>
            <a:r>
              <a:rPr lang="el-GR" sz="2400" dirty="0">
                <a:cs typeface="Arial"/>
              </a:rPr>
              <a:t>εκτός ύλης)</a:t>
            </a:r>
            <a:endParaRPr lang="en-US" sz="2400" b="1" dirty="0">
              <a:solidFill>
                <a:srgbClr val="FF0000"/>
              </a:solidFill>
              <a:cs typeface="Arial"/>
            </a:endParaRPr>
          </a:p>
          <a:p>
            <a:pPr marL="0" indent="0" algn="just" eaLnBrk="1" hangingPunct="1">
              <a:lnSpc>
                <a:spcPct val="80000"/>
              </a:lnSpc>
              <a:buNone/>
            </a:pPr>
            <a:r>
              <a:rPr lang="el-GR" sz="2400" b="1" dirty="0">
                <a:solidFill>
                  <a:srgbClr val="FF0000"/>
                </a:solidFill>
                <a:cs typeface="Arial"/>
              </a:rPr>
              <a:t>ΣΗΜΕΡΑ</a:t>
            </a:r>
          </a:p>
          <a:p>
            <a:pPr marL="0" indent="0" algn="just" eaLnBrk="1" hangingPunct="1">
              <a:lnSpc>
                <a:spcPct val="80000"/>
              </a:lnSpc>
              <a:buNone/>
            </a:pPr>
            <a:r>
              <a:rPr lang="el-GR" sz="2400" dirty="0">
                <a:solidFill>
                  <a:srgbClr val="FF0000"/>
                </a:solidFill>
                <a:cs typeface="Arial"/>
                <a:sym typeface="Wingdings" pitchFamily="2" charset="2"/>
              </a:rPr>
              <a:t> Άλγεβρα </a:t>
            </a:r>
            <a:r>
              <a:rPr lang="el-GR" sz="2400" dirty="0" err="1">
                <a:solidFill>
                  <a:srgbClr val="FF0000"/>
                </a:solidFill>
                <a:cs typeface="Arial"/>
                <a:sym typeface="Wingdings" pitchFamily="2" charset="2"/>
              </a:rPr>
              <a:t>Μπουλ</a:t>
            </a:r>
            <a:endParaRPr lang="el-GR" sz="2400" dirty="0">
              <a:cs typeface="Arial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à"/>
            </a:pPr>
            <a:r>
              <a:rPr lang="el-GR" sz="2400" dirty="0">
                <a:solidFill>
                  <a:srgbClr val="FF0000"/>
                </a:solidFill>
                <a:cs typeface="Arial"/>
              </a:rPr>
              <a:t>Λογικές μεταβλητές, πύλες, συναρτήσεις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à"/>
            </a:pPr>
            <a:r>
              <a:rPr lang="el-GR" sz="2400" dirty="0">
                <a:solidFill>
                  <a:srgbClr val="FF0000"/>
                </a:solidFill>
                <a:cs typeface="Arial"/>
              </a:rPr>
              <a:t>Πίνακας αληθείας, Σύνθεση/ Ανάλυση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à"/>
            </a:pPr>
            <a:r>
              <a:rPr lang="el-GR" sz="2400" dirty="0">
                <a:solidFill>
                  <a:srgbClr val="FF0000"/>
                </a:solidFill>
              </a:rPr>
              <a:t>Συνδυαστικά Κυκλώματα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à"/>
            </a:pPr>
            <a:r>
              <a:rPr lang="el-GR" sz="2400" dirty="0" err="1">
                <a:solidFill>
                  <a:srgbClr val="FF0000"/>
                </a:solidFill>
              </a:rPr>
              <a:t>Ακολουθιακά</a:t>
            </a:r>
            <a:r>
              <a:rPr lang="el-GR" sz="2400" dirty="0">
                <a:solidFill>
                  <a:srgbClr val="FF0000"/>
                </a:solidFill>
              </a:rPr>
              <a:t> Λογικά Κυκλώματα. </a:t>
            </a:r>
            <a:r>
              <a:rPr lang="en-US" sz="2400" dirty="0">
                <a:solidFill>
                  <a:srgbClr val="FF0000"/>
                </a:solidFill>
              </a:rPr>
              <a:t>RS Flip-Flop</a:t>
            </a:r>
            <a:endParaRPr lang="el-GR" sz="2400" dirty="0">
              <a:solidFill>
                <a:srgbClr val="FF0000"/>
              </a:solidFill>
              <a:cs typeface="Arial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à"/>
            </a:pPr>
            <a:r>
              <a:rPr lang="el-GR" sz="2400" dirty="0">
                <a:solidFill>
                  <a:srgbClr val="FF0000"/>
                </a:solidFill>
                <a:cs typeface="Arial"/>
              </a:rPr>
              <a:t>Παραδείγματα / Ασκήσεις </a:t>
            </a:r>
            <a:endParaRPr lang="en-US" sz="2400" dirty="0">
              <a:solidFill>
                <a:srgbClr val="FF0000"/>
              </a:solidFill>
              <a:cs typeface="Arial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>
              <a:cs typeface="Arial"/>
            </a:endParaRPr>
          </a:p>
        </p:txBody>
      </p:sp>
      <p:sp>
        <p:nvSpPr>
          <p:cNvPr id="6" name="Line 34">
            <a:extLst>
              <a:ext uri="{FF2B5EF4-FFF2-40B4-BE49-F238E27FC236}">
                <a16:creationId xmlns:a16="http://schemas.microsoft.com/office/drawing/2014/main" id="{52AF3F29-01CC-914A-81D6-4125BAC44563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7" y="764704"/>
            <a:ext cx="8353425" cy="0"/>
          </a:xfrm>
          <a:prstGeom prst="line">
            <a:avLst/>
          </a:prstGeom>
          <a:noFill/>
          <a:ln w="38100">
            <a:solidFill>
              <a:srgbClr val="FF99FF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153B14D-FFCF-0A47-AA84-F7DE8783DD40}"/>
              </a:ext>
            </a:extLst>
          </p:cNvPr>
          <p:cNvSpPr/>
          <p:nvPr/>
        </p:nvSpPr>
        <p:spPr>
          <a:xfrm>
            <a:off x="7085423" y="836712"/>
            <a:ext cx="20585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>
                <a:latin typeface="Arial"/>
                <a:cs typeface="Arial"/>
              </a:rPr>
              <a:t>Σήμερα: </a:t>
            </a:r>
            <a:r>
              <a:rPr lang="en-US" dirty="0" err="1">
                <a:latin typeface="Arial"/>
                <a:cs typeface="Arial"/>
              </a:rPr>
              <a:t>Forouzan</a:t>
            </a:r>
            <a:endParaRPr lang="en-US" dirty="0">
              <a:latin typeface="Arial"/>
              <a:cs typeface="Arial"/>
            </a:endParaRPr>
          </a:p>
          <a:p>
            <a:r>
              <a:rPr lang="el-GR" dirty="0">
                <a:latin typeface="Arial"/>
                <a:cs typeface="Arial"/>
              </a:rPr>
              <a:t>Παράρτημα Ε</a:t>
            </a: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868620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EC717C-D77C-41AD-88CF-4AAD34CDB35A}" type="slidenum">
              <a:rPr lang="en-US" smtClean="0">
                <a:latin typeface=""/>
                <a:cs typeface=""/>
              </a:rPr>
              <a:pPr/>
              <a:t>3</a:t>
            </a:fld>
            <a:endParaRPr lang="en-US">
              <a:latin typeface=""/>
              <a:cs typeface=""/>
            </a:endParaRPr>
          </a:p>
        </p:txBody>
      </p:sp>
      <p:sp>
        <p:nvSpPr>
          <p:cNvPr id="410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/>
          <a:lstStyle/>
          <a:p>
            <a:pPr eaLnBrk="1" hangingPunct="1"/>
            <a:r>
              <a:rPr lang="el-GR" sz="3000" dirty="0">
                <a:latin typeface=""/>
                <a:cs typeface=""/>
              </a:rPr>
              <a:t>Λογικές Μεταβλητές, Πύλες, Πράξεις, Συναρτήσεις</a:t>
            </a:r>
            <a:endParaRPr lang="en-US" sz="3000" dirty="0">
              <a:latin typeface=""/>
              <a:cs typeface="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764704"/>
            <a:ext cx="8229600" cy="4935538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None/>
            </a:pPr>
            <a:endParaRPr lang="el-GR" sz="2000" dirty="0">
              <a:latin typeface=""/>
              <a:cs typeface="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l-GR" sz="2000" b="1" dirty="0">
                <a:solidFill>
                  <a:srgbClr val="CC0099"/>
                </a:solidFill>
                <a:latin typeface=""/>
                <a:cs typeface=""/>
              </a:rPr>
              <a:t>Λογικές μεταβλητές: </a:t>
            </a:r>
            <a:r>
              <a:rPr lang="en-US" sz="2000" b="1" dirty="0">
                <a:solidFill>
                  <a:srgbClr val="CC0099"/>
                </a:solidFill>
                <a:latin typeface=""/>
                <a:cs typeface=""/>
              </a:rPr>
              <a:t>x</a:t>
            </a:r>
            <a:r>
              <a:rPr lang="en-US" sz="2000" b="1" baseline="-25000" dirty="0">
                <a:solidFill>
                  <a:srgbClr val="CC0099"/>
                </a:solidFill>
                <a:latin typeface=""/>
                <a:cs typeface=""/>
              </a:rPr>
              <a:t>i</a:t>
            </a:r>
            <a:r>
              <a:rPr lang="en-US" sz="2000" b="1" dirty="0">
                <a:solidFill>
                  <a:srgbClr val="CC0099"/>
                </a:solidFill>
                <a:latin typeface=""/>
                <a:cs typeface=""/>
              </a:rPr>
              <a:t>  </a:t>
            </a:r>
            <a:r>
              <a:rPr lang="en-US" sz="2000" b="1" dirty="0" err="1">
                <a:solidFill>
                  <a:srgbClr val="CC0099"/>
                </a:solidFill>
                <a:latin typeface=""/>
                <a:cs typeface=""/>
              </a:rPr>
              <a:t>ό</a:t>
            </a:r>
            <a:r>
              <a:rPr lang="el-GR" sz="2000" b="1" dirty="0">
                <a:solidFill>
                  <a:srgbClr val="CC0099"/>
                </a:solidFill>
                <a:latin typeface=""/>
                <a:cs typeface=""/>
              </a:rPr>
              <a:t>που  </a:t>
            </a:r>
            <a:r>
              <a:rPr lang="en-US" sz="2000" b="1" dirty="0">
                <a:solidFill>
                  <a:srgbClr val="CC0099"/>
                </a:solidFill>
                <a:latin typeface=""/>
                <a:cs typeface=""/>
              </a:rPr>
              <a:t>x</a:t>
            </a:r>
            <a:r>
              <a:rPr lang="en-US" sz="2000" b="1" baseline="-25000" dirty="0">
                <a:solidFill>
                  <a:srgbClr val="CC0099"/>
                </a:solidFill>
                <a:latin typeface=""/>
                <a:cs typeface=""/>
              </a:rPr>
              <a:t>i</a:t>
            </a:r>
            <a:r>
              <a:rPr lang="el-GR" sz="2000" b="1" dirty="0">
                <a:solidFill>
                  <a:srgbClr val="CC0099"/>
                </a:solidFill>
                <a:latin typeface=""/>
                <a:cs typeface=""/>
              </a:rPr>
              <a:t> </a:t>
            </a:r>
            <a:r>
              <a:rPr lang="en-US" sz="2000" b="1" dirty="0">
                <a:solidFill>
                  <a:srgbClr val="CC0099"/>
                </a:solidFill>
                <a:latin typeface=""/>
                <a:cs typeface=""/>
              </a:rPr>
              <a:t> </a:t>
            </a:r>
            <a:r>
              <a:rPr lang="el-GR" sz="2000" b="1" dirty="0">
                <a:latin typeface=""/>
                <a:cs typeface=""/>
              </a:rPr>
              <a:t>0</a:t>
            </a:r>
            <a:r>
              <a:rPr lang="el-GR" sz="2000" dirty="0">
                <a:latin typeface=""/>
                <a:cs typeface=""/>
              </a:rPr>
              <a:t> </a:t>
            </a:r>
            <a:r>
              <a:rPr lang="en-US" sz="2000" dirty="0" err="1">
                <a:latin typeface=""/>
                <a:cs typeface=""/>
              </a:rPr>
              <a:t>ή</a:t>
            </a:r>
            <a:r>
              <a:rPr lang="el-GR" sz="2000" dirty="0">
                <a:latin typeface=""/>
                <a:cs typeface=""/>
              </a:rPr>
              <a:t> </a:t>
            </a:r>
            <a:r>
              <a:rPr lang="el-GR" sz="2000" b="1" dirty="0">
                <a:latin typeface=""/>
                <a:cs typeface=""/>
              </a:rPr>
              <a:t>1</a:t>
            </a:r>
            <a:endParaRPr lang="el-GR" sz="2000" b="1" dirty="0">
              <a:solidFill>
                <a:srgbClr val="CC0099"/>
              </a:solidFill>
              <a:latin typeface=""/>
              <a:cs typeface=""/>
            </a:endParaRPr>
          </a:p>
          <a:p>
            <a:pPr algn="just" eaLnBrk="1" hangingPunct="1">
              <a:lnSpc>
                <a:spcPct val="80000"/>
              </a:lnSpc>
            </a:pPr>
            <a:endParaRPr lang="el-GR" sz="2000" b="1" dirty="0">
              <a:solidFill>
                <a:srgbClr val="CC0099"/>
              </a:solidFill>
              <a:latin typeface=""/>
              <a:cs typeface="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l-GR" sz="2000" b="1" dirty="0">
                <a:solidFill>
                  <a:srgbClr val="CC0099"/>
                </a:solidFill>
                <a:latin typeface=""/>
                <a:cs typeface=""/>
              </a:rPr>
              <a:t>Λογικές πύλες: </a:t>
            </a:r>
            <a:r>
              <a:rPr lang="el-GR" sz="2000" b="1" u="sng" dirty="0">
                <a:latin typeface=""/>
                <a:cs typeface=""/>
              </a:rPr>
              <a:t>απλές</a:t>
            </a:r>
            <a:r>
              <a:rPr lang="el-GR" sz="2000" dirty="0">
                <a:latin typeface=""/>
                <a:cs typeface=""/>
              </a:rPr>
              <a:t> και </a:t>
            </a:r>
            <a:r>
              <a:rPr lang="el-GR" sz="2000" b="1" u="sng" dirty="0">
                <a:latin typeface=""/>
                <a:cs typeface=""/>
              </a:rPr>
              <a:t>παράγωγες</a:t>
            </a:r>
            <a:r>
              <a:rPr lang="el-GR" sz="2000" dirty="0">
                <a:latin typeface=""/>
                <a:cs typeface=""/>
              </a:rPr>
              <a:t>.</a:t>
            </a:r>
          </a:p>
          <a:p>
            <a:pPr algn="just" eaLnBrk="1" hangingPunct="1">
              <a:lnSpc>
                <a:spcPct val="80000"/>
              </a:lnSpc>
            </a:pPr>
            <a:endParaRPr lang="el-GR" sz="2000" b="1" dirty="0">
              <a:solidFill>
                <a:srgbClr val="CC0099"/>
              </a:solidFill>
              <a:latin typeface=""/>
              <a:cs typeface="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l-GR" sz="2000" b="1" dirty="0">
                <a:solidFill>
                  <a:srgbClr val="CC0099"/>
                </a:solidFill>
                <a:latin typeface=""/>
                <a:cs typeface=""/>
              </a:rPr>
              <a:t>Λογικές πράξεις</a:t>
            </a:r>
            <a:r>
              <a:rPr lang="el-GR" sz="2000" dirty="0">
                <a:solidFill>
                  <a:srgbClr val="CC0099"/>
                </a:solidFill>
                <a:latin typeface=""/>
                <a:cs typeface=""/>
              </a:rPr>
              <a:t>:</a:t>
            </a:r>
            <a:r>
              <a:rPr lang="el-GR" sz="2000" dirty="0">
                <a:latin typeface=""/>
                <a:cs typeface=""/>
              </a:rPr>
              <a:t> απλές λογικές συναρτήσεις της μαθηματικής λογικής στις οποίες ανάγονται όλες οι λογικές συναρτήσεις. </a:t>
            </a:r>
            <a:endParaRPr lang="en-US" sz="2000" dirty="0">
              <a:latin typeface=""/>
              <a:cs typeface=""/>
            </a:endParaRPr>
          </a:p>
          <a:p>
            <a:pPr algn="just" eaLnBrk="1" hangingPunct="1">
              <a:lnSpc>
                <a:spcPct val="80000"/>
              </a:lnSpc>
            </a:pPr>
            <a:endParaRPr lang="el-GR" sz="2000" b="1" dirty="0">
              <a:solidFill>
                <a:srgbClr val="339933"/>
              </a:solidFill>
              <a:latin typeface=""/>
              <a:cs typeface="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l-GR" sz="2000" b="1" dirty="0">
                <a:solidFill>
                  <a:srgbClr val="339933"/>
                </a:solidFill>
                <a:latin typeface=""/>
                <a:cs typeface=""/>
              </a:rPr>
              <a:t>Λογικές συναρτήσεις:</a:t>
            </a:r>
            <a:r>
              <a:rPr lang="el-GR" sz="2000" dirty="0">
                <a:latin typeface=""/>
                <a:cs typeface=""/>
              </a:rPr>
              <a:t> συναρτήσεις όπου τόσο οι ανεξάρτητες μεταβλητές όσο και η εξαρτημένη μεταβλητή είναι όλες λογικές μεταβλητές, δηλαδή</a:t>
            </a:r>
          </a:p>
          <a:p>
            <a:pPr algn="just" eaLnBrk="1" hangingPunct="1">
              <a:lnSpc>
                <a:spcPct val="80000"/>
              </a:lnSpc>
            </a:pPr>
            <a:endParaRPr lang="el-GR" sz="2000" dirty="0">
              <a:latin typeface=""/>
              <a:cs typeface=""/>
            </a:endParaRPr>
          </a:p>
          <a:p>
            <a:pPr algn="just" eaLnBrk="1" hangingPunct="1">
              <a:lnSpc>
                <a:spcPct val="80000"/>
              </a:lnSpc>
            </a:pPr>
            <a:endParaRPr lang="el-GR" sz="2000" dirty="0">
              <a:latin typeface=""/>
              <a:cs typeface="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l-GR" sz="2000" dirty="0">
                <a:latin typeface=""/>
                <a:cs typeface=""/>
              </a:rPr>
              <a:t>Επειδή κάθε μεταβλητή</a:t>
            </a:r>
            <a:r>
              <a:rPr lang="en-US" sz="2000" dirty="0">
                <a:latin typeface=""/>
                <a:cs typeface=""/>
              </a:rPr>
              <a:t> x</a:t>
            </a:r>
            <a:r>
              <a:rPr lang="el-GR" sz="2000" dirty="0">
                <a:latin typeface=""/>
                <a:cs typeface=""/>
              </a:rPr>
              <a:t> μπορεί να λάβει 2 τιμές, η λογική συνάρτηση </a:t>
            </a:r>
            <a:r>
              <a:rPr lang="en-US" sz="2000" i="1" dirty="0">
                <a:latin typeface=""/>
                <a:cs typeface=""/>
              </a:rPr>
              <a:t>z </a:t>
            </a:r>
            <a:r>
              <a:rPr lang="el-GR" sz="2000" dirty="0">
                <a:latin typeface=""/>
                <a:cs typeface=""/>
              </a:rPr>
              <a:t>των</a:t>
            </a:r>
            <a:r>
              <a:rPr lang="en-US" sz="2000" dirty="0">
                <a:latin typeface=""/>
                <a:cs typeface=""/>
              </a:rPr>
              <a:t>  </a:t>
            </a:r>
            <a:r>
              <a:rPr lang="en-US" sz="2000" i="1" dirty="0">
                <a:latin typeface=""/>
                <a:cs typeface=""/>
              </a:rPr>
              <a:t>n</a:t>
            </a:r>
            <a:r>
              <a:rPr lang="el-GR" sz="2000" dirty="0">
                <a:latin typeface=""/>
                <a:cs typeface=""/>
              </a:rPr>
              <a:t> </a:t>
            </a:r>
            <a:r>
              <a:rPr lang="en-US" sz="2000" dirty="0">
                <a:latin typeface=""/>
                <a:cs typeface=""/>
              </a:rPr>
              <a:t> </a:t>
            </a:r>
            <a:r>
              <a:rPr lang="el-GR" sz="2000" dirty="0">
                <a:latin typeface=""/>
                <a:cs typeface=""/>
              </a:rPr>
              <a:t>μεταβλητών ορίζεται σε  </a:t>
            </a:r>
            <a:r>
              <a:rPr lang="en-US" sz="2000" dirty="0">
                <a:latin typeface=""/>
                <a:cs typeface=""/>
              </a:rPr>
              <a:t>    </a:t>
            </a:r>
            <a:r>
              <a:rPr lang="el-GR" sz="2000" dirty="0">
                <a:latin typeface=""/>
                <a:cs typeface=""/>
              </a:rPr>
              <a:t>σημεία. </a:t>
            </a:r>
          </a:p>
          <a:p>
            <a:pPr algn="just" eaLnBrk="1" hangingPunct="1">
              <a:lnSpc>
                <a:spcPct val="90000"/>
              </a:lnSpc>
            </a:pPr>
            <a:endParaRPr lang="el-GR" sz="2000" b="1" dirty="0">
              <a:solidFill>
                <a:schemeClr val="accent2"/>
              </a:solidFill>
              <a:latin typeface=""/>
              <a:cs typeface="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l-GR" sz="2000" b="1" dirty="0">
                <a:solidFill>
                  <a:schemeClr val="accent2"/>
                </a:solidFill>
                <a:latin typeface=""/>
                <a:cs typeface=""/>
              </a:rPr>
              <a:t>Πίνακας αληθείας</a:t>
            </a:r>
            <a:r>
              <a:rPr lang="el-GR" sz="2000" dirty="0">
                <a:solidFill>
                  <a:schemeClr val="accent2"/>
                </a:solidFill>
                <a:latin typeface=""/>
                <a:cs typeface=""/>
              </a:rPr>
              <a:t>:</a:t>
            </a:r>
            <a:r>
              <a:rPr lang="el-GR" sz="2000" dirty="0">
                <a:latin typeface=""/>
                <a:cs typeface=""/>
              </a:rPr>
              <a:t> εργαλείο συστηματικής παράστασης όλων των    τιμών μιας λογικής συνάρτησης που αντιστοιχούν στους</a:t>
            </a:r>
            <a:r>
              <a:rPr lang="en-US" sz="2000" dirty="0">
                <a:latin typeface=""/>
                <a:cs typeface=""/>
              </a:rPr>
              <a:t> </a:t>
            </a:r>
            <a:r>
              <a:rPr lang="el-GR" sz="2000" dirty="0">
                <a:latin typeface=""/>
                <a:cs typeface=""/>
              </a:rPr>
              <a:t>   συνδυασμούς των</a:t>
            </a:r>
            <a:r>
              <a:rPr lang="en-US" sz="2000" dirty="0">
                <a:latin typeface=""/>
                <a:cs typeface=""/>
              </a:rPr>
              <a:t> </a:t>
            </a:r>
            <a:r>
              <a:rPr lang="el-GR" sz="2000" dirty="0">
                <a:latin typeface=""/>
                <a:cs typeface=""/>
              </a:rPr>
              <a:t>  </a:t>
            </a:r>
            <a:r>
              <a:rPr lang="en-US" sz="2000" dirty="0">
                <a:latin typeface=""/>
                <a:cs typeface=""/>
              </a:rPr>
              <a:t> </a:t>
            </a:r>
            <a:r>
              <a:rPr lang="el-GR" sz="2000" dirty="0">
                <a:latin typeface=""/>
                <a:cs typeface=""/>
              </a:rPr>
              <a:t>μεταβλητών της.</a:t>
            </a:r>
            <a:endParaRPr lang="el-GR" sz="2000" b="1" dirty="0">
              <a:latin typeface=""/>
              <a:cs typeface=""/>
            </a:endParaRPr>
          </a:p>
          <a:p>
            <a:pPr algn="just" eaLnBrk="1" hangingPunct="1">
              <a:lnSpc>
                <a:spcPct val="80000"/>
              </a:lnSpc>
            </a:pPr>
            <a:endParaRPr lang="el-GR" sz="2000" b="1" dirty="0">
              <a:solidFill>
                <a:srgbClr val="CC0099"/>
              </a:solidFill>
              <a:latin typeface=""/>
              <a:cs typeface=""/>
            </a:endParaRPr>
          </a:p>
        </p:txBody>
      </p:sp>
      <p:sp>
        <p:nvSpPr>
          <p:cNvPr id="4110" name="Line 4"/>
          <p:cNvSpPr>
            <a:spLocks noChangeShapeType="1"/>
          </p:cNvSpPr>
          <p:nvPr/>
        </p:nvSpPr>
        <p:spPr bwMode="auto">
          <a:xfrm>
            <a:off x="395536" y="764704"/>
            <a:ext cx="8353425" cy="0"/>
          </a:xfrm>
          <a:prstGeom prst="lin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</p:spPr>
        <p:txBody>
          <a:bodyPr/>
          <a:lstStyle/>
          <a:p>
            <a:endParaRPr lang="el-GR">
              <a:latin typeface=""/>
              <a:cs typeface=""/>
            </a:endParaRPr>
          </a:p>
        </p:txBody>
      </p:sp>
      <p:sp>
        <p:nvSpPr>
          <p:cNvPr id="4111" name="Rectangle 6"/>
          <p:cNvSpPr>
            <a:spLocks noChangeArrowheads="1"/>
          </p:cNvSpPr>
          <p:nvPr/>
        </p:nvSpPr>
        <p:spPr bwMode="auto">
          <a:xfrm>
            <a:off x="0" y="-184666"/>
            <a:ext cx="1846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"/>
              <a:cs typeface=""/>
            </a:endParaRPr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2246461" y="3939749"/>
          <a:ext cx="534987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381" name="Equation" r:id="rId4" imgW="3162300" imgH="292100" progId="Equation.3">
                  <p:embed/>
                </p:oleObj>
              </mc:Choice>
              <mc:Fallback>
                <p:oleObj name="Equation" r:id="rId4" imgW="3162300" imgH="292100" progId="Equation.3">
                  <p:embed/>
                  <p:pic>
                    <p:nvPicPr>
                      <p:cNvPr id="614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6461" y="3939749"/>
                        <a:ext cx="5349875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2" name="Rectangle 8"/>
          <p:cNvSpPr>
            <a:spLocks noChangeArrowheads="1"/>
          </p:cNvSpPr>
          <p:nvPr/>
        </p:nvSpPr>
        <p:spPr bwMode="auto">
          <a:xfrm>
            <a:off x="0" y="-184666"/>
            <a:ext cx="1846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"/>
              <a:cs typeface=""/>
            </a:endParaRPr>
          </a:p>
        </p:txBody>
      </p:sp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2966541" y="5976515"/>
          <a:ext cx="26987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382" name="Equation" r:id="rId6" imgW="152334" imgH="228501" progId="">
                  <p:embed/>
                </p:oleObj>
              </mc:Choice>
              <mc:Fallback>
                <p:oleObj name="Equation" r:id="rId6" imgW="152334" imgH="228501" progId="">
                  <p:embed/>
                  <p:pic>
                    <p:nvPicPr>
                      <p:cNvPr id="615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6541" y="5976515"/>
                        <a:ext cx="269875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3" name="Rectangle 10"/>
          <p:cNvSpPr>
            <a:spLocks noChangeArrowheads="1"/>
          </p:cNvSpPr>
          <p:nvPr/>
        </p:nvSpPr>
        <p:spPr bwMode="auto">
          <a:xfrm>
            <a:off x="0" y="-184666"/>
            <a:ext cx="1846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"/>
              <a:cs typeface=""/>
            </a:endParaRPr>
          </a:p>
        </p:txBody>
      </p:sp>
      <p:sp>
        <p:nvSpPr>
          <p:cNvPr id="4114" name="Rectangle 12"/>
          <p:cNvSpPr>
            <a:spLocks noChangeArrowheads="1"/>
          </p:cNvSpPr>
          <p:nvPr/>
        </p:nvSpPr>
        <p:spPr bwMode="auto">
          <a:xfrm>
            <a:off x="0" y="-184666"/>
            <a:ext cx="1846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"/>
              <a:cs typeface=""/>
            </a:endParaRPr>
          </a:p>
        </p:txBody>
      </p:sp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5988967" y="4725144"/>
          <a:ext cx="36195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383" name="Equation" r:id="rId8" imgW="177646" imgH="190335" progId="">
                  <p:embed/>
                </p:oleObj>
              </mc:Choice>
              <mc:Fallback>
                <p:oleObj name="Equation" r:id="rId8" imgW="177646" imgH="190335" progId="">
                  <p:embed/>
                  <p:pic>
                    <p:nvPicPr>
                      <p:cNvPr id="615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8967" y="4725144"/>
                        <a:ext cx="361950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211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DD3427-5323-4B07-8156-2AD9FBC2FABC}" type="slidenum">
              <a:rPr lang="en-US" smtClean="0">
                <a:latin typeface="Arial"/>
                <a:cs typeface="Arial"/>
              </a:rPr>
              <a:pPr/>
              <a:t>4</a:t>
            </a:fld>
            <a:endParaRPr lang="en-US">
              <a:latin typeface="Arial"/>
              <a:cs typeface="Arial"/>
            </a:endParaRPr>
          </a:p>
        </p:txBody>
      </p:sp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725470"/>
          </a:xfrm>
        </p:spPr>
        <p:txBody>
          <a:bodyPr/>
          <a:lstStyle/>
          <a:p>
            <a:pPr eaLnBrk="1" hangingPunct="1"/>
            <a:r>
              <a:rPr lang="el-GR" sz="3600" dirty="0">
                <a:latin typeface="Arial"/>
                <a:cs typeface="Arial"/>
              </a:rPr>
              <a:t>Λογικές Συναρτήσεις σε λογικό διάγραμμα</a:t>
            </a:r>
            <a:endParaRPr lang="en-US" sz="3600" dirty="0">
              <a:latin typeface="Arial"/>
              <a:cs typeface="Arial"/>
            </a:endParaRPr>
          </a:p>
        </p:txBody>
      </p:sp>
      <p:sp>
        <p:nvSpPr>
          <p:cNvPr id="5127" name="Line 4"/>
          <p:cNvSpPr>
            <a:spLocks noChangeShapeType="1"/>
          </p:cNvSpPr>
          <p:nvPr/>
        </p:nvSpPr>
        <p:spPr bwMode="auto">
          <a:xfrm>
            <a:off x="357158" y="1071546"/>
            <a:ext cx="8353425" cy="0"/>
          </a:xfrm>
          <a:prstGeom prst="lin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</p:spPr>
        <p:txBody>
          <a:bodyPr/>
          <a:lstStyle/>
          <a:p>
            <a:endParaRPr lang="el-GR">
              <a:latin typeface="Arial"/>
              <a:cs typeface="Arial"/>
            </a:endParaRPr>
          </a:p>
        </p:txBody>
      </p:sp>
      <p:graphicFrame>
        <p:nvGraphicFramePr>
          <p:cNvPr id="3" name="Αντικείμενο 2"/>
          <p:cNvGraphicFramePr>
            <a:graphicFrameLocks noChangeAspect="1"/>
          </p:cNvGraphicFramePr>
          <p:nvPr/>
        </p:nvGraphicFramePr>
        <p:xfrm>
          <a:off x="1907704" y="2636912"/>
          <a:ext cx="5951538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381" name="Equation" r:id="rId4" imgW="3517900" imgH="292100" progId="Equation.3">
                  <p:embed/>
                </p:oleObj>
              </mc:Choice>
              <mc:Fallback>
                <p:oleObj name="Equation" r:id="rId4" imgW="3517900" imgH="292100" progId="Equation.3">
                  <p:embed/>
                  <p:pic>
                    <p:nvPicPr>
                      <p:cNvPr id="3" name="Αντικείμενο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636912"/>
                        <a:ext cx="5951538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Ορθογώνιο 4"/>
          <p:cNvSpPr/>
          <p:nvPr/>
        </p:nvSpPr>
        <p:spPr>
          <a:xfrm>
            <a:off x="395536" y="5805264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latin typeface="Arial"/>
                <a:cs typeface="Arial"/>
              </a:rPr>
              <a:t>Η λογική συνάρτηση </a:t>
            </a:r>
            <a:r>
              <a:rPr lang="en-US" i="1" dirty="0">
                <a:latin typeface="Arial"/>
                <a:cs typeface="Arial"/>
              </a:rPr>
              <a:t>z </a:t>
            </a:r>
            <a:r>
              <a:rPr lang="el-GR" dirty="0">
                <a:latin typeface="Arial"/>
                <a:cs typeface="Arial"/>
              </a:rPr>
              <a:t>των </a:t>
            </a:r>
            <a:r>
              <a:rPr lang="en-US" i="1" dirty="0">
                <a:latin typeface="Arial"/>
                <a:cs typeface="Arial"/>
              </a:rPr>
              <a:t>n</a:t>
            </a:r>
            <a:r>
              <a:rPr lang="el-GR" dirty="0">
                <a:latin typeface="Arial"/>
                <a:cs typeface="Arial"/>
              </a:rPr>
              <a:t> μεταβλητών ορίζεται σε </a:t>
            </a:r>
            <a:r>
              <a:rPr lang="en-US" dirty="0">
                <a:latin typeface="Arial"/>
                <a:cs typeface="Arial"/>
              </a:rPr>
              <a:t>2^n </a:t>
            </a:r>
            <a:r>
              <a:rPr lang="el-GR" dirty="0">
                <a:latin typeface="Arial"/>
                <a:cs typeface="Arial"/>
              </a:rPr>
              <a:t>σημεία που αντιστοιχούν στους </a:t>
            </a:r>
            <a:r>
              <a:rPr lang="en-US" i="1" dirty="0">
                <a:latin typeface="Arial"/>
                <a:cs typeface="Arial"/>
              </a:rPr>
              <a:t>n</a:t>
            </a:r>
            <a:r>
              <a:rPr lang="el-GR" dirty="0">
                <a:latin typeface="Arial"/>
                <a:cs typeface="Arial"/>
              </a:rPr>
              <a:t> συνδυασμούς τους.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6"/>
          <a:srcRect l="4406" r="4588"/>
          <a:stretch/>
        </p:blipFill>
        <p:spPr>
          <a:xfrm>
            <a:off x="2411760" y="3789040"/>
            <a:ext cx="4455243" cy="179739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052054" y="3645024"/>
            <a:ext cx="428460" cy="17543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x1</a:t>
            </a:r>
          </a:p>
          <a:p>
            <a:r>
              <a:rPr lang="en-US" dirty="0">
                <a:latin typeface="Arial"/>
                <a:cs typeface="Arial"/>
              </a:rPr>
              <a:t>x2</a:t>
            </a:r>
          </a:p>
          <a:p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x3</a:t>
            </a:r>
          </a:p>
          <a:p>
            <a:r>
              <a:rPr lang="en-US" dirty="0">
                <a:latin typeface="Arial"/>
                <a:cs typeface="Arial"/>
              </a:rPr>
              <a:t>x4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876590" y="407707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z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924262" y="3861048"/>
            <a:ext cx="71996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i="1" dirty="0">
                <a:latin typeface="Arial"/>
                <a:cs typeface="Arial"/>
              </a:rPr>
              <a:t>f</a:t>
            </a:r>
          </a:p>
        </p:txBody>
      </p:sp>
      <p:sp>
        <p:nvSpPr>
          <p:cNvPr id="7" name="Rectangle 6"/>
          <p:cNvSpPr/>
          <p:nvPr/>
        </p:nvSpPr>
        <p:spPr>
          <a:xfrm>
            <a:off x="539552" y="1412776"/>
            <a:ext cx="7920880" cy="99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l-GR" sz="2400" dirty="0">
                <a:latin typeface=""/>
                <a:cs typeface=""/>
              </a:rPr>
              <a:t>Συναρτήσεις όπου τόσο οι ανεξάρτητες μεταβλητές όσο και η εξαρτημένη μεταβλητή είναι όλες λογικές μεταβλητές, δηλαδή</a:t>
            </a:r>
          </a:p>
        </p:txBody>
      </p:sp>
    </p:spTree>
    <p:extLst>
      <p:ext uri="{BB962C8B-B14F-4D97-AF65-F5344CB8AC3E}">
        <p14:creationId xmlns:p14="http://schemas.microsoft.com/office/powerpoint/2010/main" val="1618210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EC717C-D77C-41AD-88CF-4AAD34CDB35A}" type="slidenum">
              <a:rPr lang="en-US" smtClean="0">
                <a:latin typeface=""/>
                <a:cs typeface=""/>
              </a:rPr>
              <a:pPr/>
              <a:t>5</a:t>
            </a:fld>
            <a:endParaRPr lang="en-US">
              <a:latin typeface=""/>
              <a:cs typeface=""/>
            </a:endParaRPr>
          </a:p>
        </p:txBody>
      </p:sp>
      <p:sp>
        <p:nvSpPr>
          <p:cNvPr id="410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/>
          <a:lstStyle/>
          <a:p>
            <a:pPr eaLnBrk="1" hangingPunct="1"/>
            <a:r>
              <a:rPr lang="el-GR" sz="4000" dirty="0">
                <a:latin typeface=""/>
                <a:cs typeface=""/>
              </a:rPr>
              <a:t>Πινακες Αληθείας</a:t>
            </a:r>
            <a:endParaRPr lang="en-US" sz="4000" dirty="0">
              <a:latin typeface=""/>
              <a:cs typeface="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052736"/>
            <a:ext cx="8229600" cy="4935538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None/>
            </a:pPr>
            <a:endParaRPr lang="el-GR" sz="2400" dirty="0">
              <a:latin typeface=""/>
              <a:cs typeface="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l-GR" sz="2400" dirty="0">
                <a:latin typeface=""/>
                <a:cs typeface=""/>
              </a:rPr>
              <a:t>Πίνακας </a:t>
            </a:r>
            <a:r>
              <a:rPr lang="el-GR" sz="2400" b="1" dirty="0">
                <a:latin typeface=""/>
                <a:cs typeface=""/>
              </a:rPr>
              <a:t>όλων</a:t>
            </a:r>
            <a:r>
              <a:rPr lang="el-GR" sz="2400" dirty="0">
                <a:latin typeface=""/>
                <a:cs typeface=""/>
              </a:rPr>
              <a:t> των τιμών μιας λογικής συνάρτησης που αντιστοιχούν στους συνδυασμούς των</a:t>
            </a:r>
            <a:r>
              <a:rPr lang="en-US" sz="2400" dirty="0">
                <a:latin typeface=""/>
                <a:cs typeface=""/>
              </a:rPr>
              <a:t> </a:t>
            </a:r>
            <a:r>
              <a:rPr lang="el-GR" sz="2400" dirty="0">
                <a:latin typeface=""/>
                <a:cs typeface=""/>
              </a:rPr>
              <a:t>μεταβλητών της.</a:t>
            </a:r>
            <a:endParaRPr lang="el-GR" sz="2400" b="1" dirty="0">
              <a:latin typeface=""/>
              <a:cs typeface=""/>
            </a:endParaRPr>
          </a:p>
        </p:txBody>
      </p:sp>
      <p:sp>
        <p:nvSpPr>
          <p:cNvPr id="4110" name="Line 4"/>
          <p:cNvSpPr>
            <a:spLocks noChangeShapeType="1"/>
          </p:cNvSpPr>
          <p:nvPr/>
        </p:nvSpPr>
        <p:spPr bwMode="auto">
          <a:xfrm>
            <a:off x="395536" y="764704"/>
            <a:ext cx="8353425" cy="0"/>
          </a:xfrm>
          <a:prstGeom prst="lin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</p:spPr>
        <p:txBody>
          <a:bodyPr/>
          <a:lstStyle/>
          <a:p>
            <a:endParaRPr lang="el-GR">
              <a:latin typeface=""/>
              <a:cs typeface=""/>
            </a:endParaRPr>
          </a:p>
        </p:txBody>
      </p:sp>
      <p:sp>
        <p:nvSpPr>
          <p:cNvPr id="4111" name="Rectangle 6"/>
          <p:cNvSpPr>
            <a:spLocks noChangeArrowheads="1"/>
          </p:cNvSpPr>
          <p:nvPr/>
        </p:nvSpPr>
        <p:spPr bwMode="auto">
          <a:xfrm>
            <a:off x="0" y="-184666"/>
            <a:ext cx="1846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"/>
              <a:cs typeface=""/>
            </a:endParaRPr>
          </a:p>
        </p:txBody>
      </p:sp>
      <p:sp>
        <p:nvSpPr>
          <p:cNvPr id="4112" name="Rectangle 8"/>
          <p:cNvSpPr>
            <a:spLocks noChangeArrowheads="1"/>
          </p:cNvSpPr>
          <p:nvPr/>
        </p:nvSpPr>
        <p:spPr bwMode="auto">
          <a:xfrm>
            <a:off x="0" y="-184666"/>
            <a:ext cx="1846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"/>
              <a:cs typeface=""/>
            </a:endParaRPr>
          </a:p>
        </p:txBody>
      </p:sp>
      <p:sp>
        <p:nvSpPr>
          <p:cNvPr id="4113" name="Rectangle 10"/>
          <p:cNvSpPr>
            <a:spLocks noChangeArrowheads="1"/>
          </p:cNvSpPr>
          <p:nvPr/>
        </p:nvSpPr>
        <p:spPr bwMode="auto">
          <a:xfrm>
            <a:off x="0" y="-184666"/>
            <a:ext cx="1846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"/>
              <a:cs typeface=""/>
            </a:endParaRPr>
          </a:p>
        </p:txBody>
      </p:sp>
      <p:sp>
        <p:nvSpPr>
          <p:cNvPr id="4114" name="Rectangle 12"/>
          <p:cNvSpPr>
            <a:spLocks noChangeArrowheads="1"/>
          </p:cNvSpPr>
          <p:nvPr/>
        </p:nvSpPr>
        <p:spPr bwMode="auto">
          <a:xfrm>
            <a:off x="0" y="-184666"/>
            <a:ext cx="1846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"/>
              <a:cs typeface="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588224" y="3212976"/>
          <a:ext cx="174307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1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10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</a:p>
                  </a:txBody>
                  <a:tcPr>
                    <a:solidFill>
                      <a:srgbClr val="8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536" y="2924944"/>
            <a:ext cx="543017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Object 10"/>
          <p:cNvGraphicFramePr>
            <a:graphicFrameLocks noChangeAspect="1"/>
          </p:cNvGraphicFramePr>
          <p:nvPr/>
        </p:nvGraphicFramePr>
        <p:xfrm>
          <a:off x="3491880" y="5949280"/>
          <a:ext cx="2468381" cy="514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9405" name="Equation" r:id="rId5" imgW="914400" imgH="190440" progId="Equation.3">
                  <p:embed/>
                </p:oleObj>
              </mc:Choice>
              <mc:Fallback>
                <p:oleObj name="Equation" r:id="rId5" imgW="914400" imgH="190440" progId="Equation.3">
                  <p:embed/>
                  <p:pic>
                    <p:nvPicPr>
                      <p:cNvPr id="15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5949280"/>
                        <a:ext cx="2468381" cy="5144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467544" y="5949280"/>
            <a:ext cx="29097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>
                <a:latin typeface="Arial"/>
                <a:cs typeface="Arial"/>
              </a:rPr>
              <a:t>Λογική Συνάρτηση</a:t>
            </a:r>
            <a:endParaRPr lang="en-US" sz="2400" b="1" dirty="0"/>
          </a:p>
        </p:txBody>
      </p:sp>
      <p:sp>
        <p:nvSpPr>
          <p:cNvPr id="17" name="Rectangle 16"/>
          <p:cNvSpPr/>
          <p:nvPr/>
        </p:nvSpPr>
        <p:spPr>
          <a:xfrm>
            <a:off x="1187624" y="2420888"/>
            <a:ext cx="28706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>
                <a:latin typeface="Arial"/>
                <a:cs typeface="Arial"/>
              </a:rPr>
              <a:t>Λογικό Διάγραμμα</a:t>
            </a:r>
            <a:endParaRPr lang="en-US" sz="2400" b="1" dirty="0"/>
          </a:p>
        </p:txBody>
      </p:sp>
      <p:sp>
        <p:nvSpPr>
          <p:cNvPr id="18" name="Rectangle 17"/>
          <p:cNvSpPr/>
          <p:nvPr/>
        </p:nvSpPr>
        <p:spPr>
          <a:xfrm>
            <a:off x="6156176" y="2492896"/>
            <a:ext cx="2766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>
                <a:latin typeface="Arial"/>
                <a:cs typeface="Arial"/>
              </a:rPr>
              <a:t>Πίνακας Αληθείας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4136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A551C3-9EBC-48B1-B250-F12473AD893B}" type="slidenum">
              <a:rPr lang="en-US" smtClean="0">
                <a:latin typeface="Arial"/>
                <a:cs typeface="Arial"/>
              </a:rPr>
              <a:pPr/>
              <a:t>6</a:t>
            </a:fld>
            <a:endParaRPr lang="en-US">
              <a:latin typeface="Arial"/>
              <a:cs typeface="Arial"/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>
                <a:latin typeface="Arial"/>
                <a:cs typeface="Arial"/>
              </a:rPr>
              <a:t>Συνδυαστικά Λογικά Κυκλώματα</a:t>
            </a:r>
            <a:endParaRPr lang="en-US" u="sng" dirty="0">
              <a:latin typeface="Arial"/>
              <a:cs typeface="Arial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l-GR" sz="2000" dirty="0">
                <a:latin typeface="Arial"/>
                <a:cs typeface="Arial"/>
              </a:rPr>
              <a:t>Τα </a:t>
            </a:r>
            <a:r>
              <a:rPr lang="el-GR" sz="2000" b="1" dirty="0">
                <a:solidFill>
                  <a:srgbClr val="FF0000"/>
                </a:solidFill>
                <a:latin typeface="Arial"/>
                <a:cs typeface="Arial"/>
              </a:rPr>
              <a:t>Συνδυαστικά Λογικά Κυκλώματα</a:t>
            </a:r>
            <a:r>
              <a:rPr lang="el-GR" sz="2000" dirty="0">
                <a:latin typeface="Arial"/>
                <a:cs typeface="Arial"/>
              </a:rPr>
              <a:t> υλοποιούν στατικές λογικές συναρτήσεις δηλαδή  σχέσεις εισόδων - εξόδων του τύπου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l-GR" sz="2000" b="1" i="1" dirty="0">
              <a:latin typeface="Arial"/>
              <a:cs typeface="Arial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l-GR" sz="2000" dirty="0">
                <a:latin typeface="Arial"/>
                <a:cs typeface="Arial"/>
              </a:rPr>
              <a:t>	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sz="2000" i="1" dirty="0">
                <a:latin typeface="Arial"/>
                <a:cs typeface="Arial"/>
              </a:rPr>
              <a:t>                            </a:t>
            </a:r>
            <a:r>
              <a:rPr lang="en-US" sz="2400" b="1" i="1" dirty="0">
                <a:solidFill>
                  <a:srgbClr val="339933"/>
                </a:solidFill>
                <a:latin typeface="Arial"/>
                <a:cs typeface="Arial"/>
              </a:rPr>
              <a:t>x </a:t>
            </a:r>
            <a:r>
              <a:rPr lang="en-US" sz="2000" i="1" dirty="0">
                <a:latin typeface="Arial"/>
                <a:cs typeface="Arial"/>
              </a:rPr>
              <a:t>                                               </a:t>
            </a:r>
            <a:r>
              <a:rPr lang="en-US" sz="2400" b="1" i="1" dirty="0">
                <a:solidFill>
                  <a:schemeClr val="accent2"/>
                </a:solidFill>
                <a:latin typeface="Arial"/>
                <a:cs typeface="Arial"/>
              </a:rPr>
              <a:t>z</a:t>
            </a:r>
            <a:endParaRPr lang="el-GR" sz="2400" b="1" i="1" dirty="0">
              <a:solidFill>
                <a:schemeClr val="accent2"/>
              </a:solidFill>
              <a:latin typeface="Arial"/>
              <a:cs typeface="Arial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l-GR" sz="2000" i="1" dirty="0">
              <a:latin typeface="Arial"/>
              <a:cs typeface="Arial"/>
            </a:endParaRPr>
          </a:p>
          <a:p>
            <a:pPr algn="just" eaLnBrk="1" hangingPunct="1">
              <a:lnSpc>
                <a:spcPct val="80000"/>
              </a:lnSpc>
              <a:buNone/>
            </a:pPr>
            <a:r>
              <a:rPr lang="el-GR" sz="2000" dirty="0">
                <a:latin typeface="Arial"/>
                <a:cs typeface="Arial"/>
              </a:rPr>
              <a:t>	όπου το </a:t>
            </a:r>
            <a:r>
              <a:rPr lang="en-GB" sz="2000" b="1" i="1" dirty="0">
                <a:latin typeface="Arial"/>
                <a:cs typeface="Arial"/>
              </a:rPr>
              <a:t>z</a:t>
            </a:r>
            <a:r>
              <a:rPr lang="el-GR" sz="2000" dirty="0">
                <a:latin typeface="Arial"/>
                <a:cs typeface="Arial"/>
              </a:rPr>
              <a:t> εξαρτάται μόνο από το </a:t>
            </a:r>
            <a:r>
              <a:rPr lang="en-GB" sz="2000" b="1" i="1" dirty="0">
                <a:latin typeface="Arial"/>
                <a:cs typeface="Arial"/>
              </a:rPr>
              <a:t>x</a:t>
            </a:r>
            <a:r>
              <a:rPr lang="el-GR" sz="2000" dirty="0">
                <a:latin typeface="Arial"/>
                <a:cs typeface="Arial"/>
              </a:rPr>
              <a:t> με μια </a:t>
            </a:r>
            <a:r>
              <a:rPr lang="el-GR" sz="2000" b="1" dirty="0">
                <a:latin typeface="Arial"/>
                <a:cs typeface="Arial"/>
              </a:rPr>
              <a:t>στατική </a:t>
            </a:r>
            <a:r>
              <a:rPr lang="el-GR" sz="2000" dirty="0">
                <a:latin typeface="Arial"/>
                <a:cs typeface="Arial"/>
              </a:rPr>
              <a:t>(δηλ. μη χρονικά εξαρτώμενη) </a:t>
            </a:r>
            <a:r>
              <a:rPr lang="el-GR" sz="2000" b="1" dirty="0">
                <a:latin typeface="Arial"/>
                <a:cs typeface="Arial"/>
              </a:rPr>
              <a:t>σχέση</a:t>
            </a:r>
            <a:r>
              <a:rPr lang="el-GR" sz="2000" dirty="0">
                <a:latin typeface="Arial"/>
                <a:cs typeface="Arial"/>
              </a:rPr>
              <a:t> εισόδου / εξόδου. Π.χ. αποκωδικοποιητές:</a:t>
            </a:r>
          </a:p>
        </p:txBody>
      </p:sp>
      <p:sp>
        <p:nvSpPr>
          <p:cNvPr id="1031" name="Line 4"/>
          <p:cNvSpPr>
            <a:spLocks noChangeShapeType="1"/>
          </p:cNvSpPr>
          <p:nvPr/>
        </p:nvSpPr>
        <p:spPr bwMode="auto">
          <a:xfrm>
            <a:off x="395288" y="1412875"/>
            <a:ext cx="8353425" cy="0"/>
          </a:xfrm>
          <a:prstGeom prst="lin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</p:spPr>
        <p:txBody>
          <a:bodyPr/>
          <a:lstStyle/>
          <a:p>
            <a:endParaRPr lang="el-GR">
              <a:latin typeface="Arial"/>
              <a:cs typeface="Arial"/>
            </a:endParaRPr>
          </a:p>
        </p:txBody>
      </p:sp>
      <p:sp>
        <p:nvSpPr>
          <p:cNvPr id="1032" name="Rectangle 5"/>
          <p:cNvSpPr>
            <a:spLocks noChangeArrowheads="1"/>
          </p:cNvSpPr>
          <p:nvPr/>
        </p:nvSpPr>
        <p:spPr bwMode="auto">
          <a:xfrm>
            <a:off x="0" y="-184666"/>
            <a:ext cx="1846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Arial"/>
              <a:cs typeface="Arial"/>
            </a:endParaRPr>
          </a:p>
        </p:txBody>
      </p:sp>
      <p:graphicFrame>
        <p:nvGraphicFramePr>
          <p:cNvPr id="184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0143914"/>
              </p:ext>
            </p:extLst>
          </p:nvPr>
        </p:nvGraphicFramePr>
        <p:xfrm>
          <a:off x="2570163" y="2066925"/>
          <a:ext cx="3676650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2811" name="Equation" r:id="rId4" imgW="2057400" imgH="279400" progId="Equation.3">
                  <p:embed/>
                </p:oleObj>
              </mc:Choice>
              <mc:Fallback>
                <p:oleObj name="Equation" r:id="rId4" imgW="2057400" imgH="279400" progId="Equation.3">
                  <p:embed/>
                  <p:pic>
                    <p:nvPicPr>
                      <p:cNvPr id="1843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0163" y="2066925"/>
                        <a:ext cx="3676650" cy="493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3816350" y="2514600"/>
            <a:ext cx="914400" cy="914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6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i="1">
                <a:latin typeface="Arial"/>
                <a:cs typeface="Arial"/>
              </a:rPr>
              <a:t>f(x)</a:t>
            </a:r>
          </a:p>
        </p:txBody>
      </p:sp>
      <p:sp>
        <p:nvSpPr>
          <p:cNvPr id="18440" name="AutoShape 8"/>
          <p:cNvSpPr>
            <a:spLocks noChangeArrowheads="1"/>
          </p:cNvSpPr>
          <p:nvPr/>
        </p:nvSpPr>
        <p:spPr bwMode="auto">
          <a:xfrm>
            <a:off x="2843808" y="2726383"/>
            <a:ext cx="976312" cy="144016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33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Arial"/>
              <a:cs typeface="Arial"/>
            </a:endParaRP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2843808" y="2870398"/>
            <a:ext cx="976312" cy="144016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33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Arial"/>
              <a:cs typeface="Arial"/>
            </a:endParaRP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2843808" y="3014414"/>
            <a:ext cx="976312" cy="144016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33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Arial"/>
              <a:cs typeface="Arial"/>
            </a:endParaRPr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4716016" y="2870398"/>
            <a:ext cx="976313" cy="141486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Arial"/>
              <a:cs typeface="Arial"/>
            </a:endParaRPr>
          </a:p>
        </p:txBody>
      </p:sp>
      <p:sp>
        <p:nvSpPr>
          <p:cNvPr id="15" name="AutoShape 9"/>
          <p:cNvSpPr>
            <a:spLocks noChangeArrowheads="1"/>
          </p:cNvSpPr>
          <p:nvPr/>
        </p:nvSpPr>
        <p:spPr bwMode="auto">
          <a:xfrm>
            <a:off x="4716016" y="3014414"/>
            <a:ext cx="976313" cy="141486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Arial"/>
              <a:cs typeface="Arial"/>
            </a:endParaRPr>
          </a:p>
        </p:txBody>
      </p:sp>
      <p:sp>
        <p:nvSpPr>
          <p:cNvPr id="16" name="AutoShape 9"/>
          <p:cNvSpPr>
            <a:spLocks noChangeArrowheads="1"/>
          </p:cNvSpPr>
          <p:nvPr/>
        </p:nvSpPr>
        <p:spPr bwMode="auto">
          <a:xfrm>
            <a:off x="4716016" y="3158430"/>
            <a:ext cx="976313" cy="141486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Arial"/>
              <a:cs typeface="Arial"/>
            </a:endParaRPr>
          </a:p>
        </p:txBody>
      </p:sp>
      <p:sp>
        <p:nvSpPr>
          <p:cNvPr id="17" name="AutoShape 9"/>
          <p:cNvSpPr>
            <a:spLocks noChangeArrowheads="1"/>
          </p:cNvSpPr>
          <p:nvPr/>
        </p:nvSpPr>
        <p:spPr bwMode="auto">
          <a:xfrm>
            <a:off x="4716016" y="2582366"/>
            <a:ext cx="976313" cy="141486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Arial"/>
              <a:cs typeface="Arial"/>
            </a:endParaRPr>
          </a:p>
        </p:txBody>
      </p:sp>
      <p:sp>
        <p:nvSpPr>
          <p:cNvPr id="18" name="AutoShape 9"/>
          <p:cNvSpPr>
            <a:spLocks noChangeArrowheads="1"/>
          </p:cNvSpPr>
          <p:nvPr/>
        </p:nvSpPr>
        <p:spPr bwMode="auto">
          <a:xfrm>
            <a:off x="4716016" y="2726382"/>
            <a:ext cx="976313" cy="141486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Arial"/>
              <a:cs typeface="Arial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27250B37-1EA7-544F-A79D-0F88D08FF2D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5856" y="3980384"/>
            <a:ext cx="2215964" cy="2718369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A69F27AB-7C09-194E-AFAD-98789ECBF78F}"/>
              </a:ext>
            </a:extLst>
          </p:cNvPr>
          <p:cNvSpPr/>
          <p:nvPr/>
        </p:nvSpPr>
        <p:spPr>
          <a:xfrm>
            <a:off x="2283664" y="4888468"/>
            <a:ext cx="5757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n</a:t>
            </a:r>
            <a:r>
              <a:rPr lang="el-GR" dirty="0">
                <a:latin typeface="Arial"/>
                <a:cs typeface="Arial"/>
              </a:rPr>
              <a:t>=2</a:t>
            </a:r>
            <a:endParaRPr lang="en-GR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8EABEE1-BD8F-BA46-8DE1-AFA523AE3F5B}"/>
              </a:ext>
            </a:extLst>
          </p:cNvPr>
          <p:cNvSpPr/>
          <p:nvPr/>
        </p:nvSpPr>
        <p:spPr>
          <a:xfrm>
            <a:off x="6020575" y="4987402"/>
            <a:ext cx="639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m</a:t>
            </a:r>
            <a:r>
              <a:rPr lang="el-GR" dirty="0">
                <a:latin typeface="Arial"/>
                <a:cs typeface="Arial"/>
              </a:rPr>
              <a:t>=</a:t>
            </a:r>
            <a:r>
              <a:rPr lang="en-US" dirty="0">
                <a:latin typeface="Arial"/>
                <a:cs typeface="Arial"/>
              </a:rPr>
              <a:t>4</a:t>
            </a: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929488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D7331F-0948-4F02-B500-B71AC7EA0FB1}" type="slidenum">
              <a:rPr lang="en-US" smtClean="0">
                <a:latin typeface="Arial"/>
                <a:cs typeface="Arial"/>
              </a:rPr>
              <a:pPr/>
              <a:t>7</a:t>
            </a:fld>
            <a:endParaRPr lang="en-US">
              <a:latin typeface="Arial"/>
              <a:cs typeface="Arial"/>
            </a:endParaRPr>
          </a:p>
        </p:txBody>
      </p:sp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19175"/>
          </a:xfrm>
        </p:spPr>
        <p:txBody>
          <a:bodyPr/>
          <a:lstStyle/>
          <a:p>
            <a:pPr eaLnBrk="1" hangingPunct="1"/>
            <a:r>
              <a:rPr lang="el-GR" sz="4000" dirty="0" err="1">
                <a:latin typeface="Arial"/>
                <a:cs typeface="Arial"/>
              </a:rPr>
              <a:t>Ακολουθιακά</a:t>
            </a:r>
            <a:r>
              <a:rPr lang="el-GR" sz="4000" dirty="0">
                <a:latin typeface="Arial"/>
                <a:cs typeface="Arial"/>
              </a:rPr>
              <a:t> Λογικά Κυκλώματα</a:t>
            </a:r>
            <a:endParaRPr lang="en-US" sz="4000" u="sng" dirty="0">
              <a:latin typeface="Arial"/>
              <a:cs typeface="Arial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71550"/>
            <a:ext cx="8229600" cy="502126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l-GR" sz="2000" dirty="0">
                <a:latin typeface="Arial"/>
                <a:cs typeface="Arial"/>
              </a:rPr>
              <a:t>Στα </a:t>
            </a:r>
            <a:r>
              <a:rPr lang="el-GR" sz="2000" b="1" dirty="0">
                <a:solidFill>
                  <a:srgbClr val="FF0000"/>
                </a:solidFill>
                <a:latin typeface="Arial"/>
                <a:cs typeface="Arial"/>
              </a:rPr>
              <a:t>Συνδυαστικά Λογικά Κυκλώματα</a:t>
            </a:r>
            <a:r>
              <a:rPr lang="el-GR" sz="2000" dirty="0">
                <a:latin typeface="Arial"/>
                <a:cs typeface="Arial"/>
              </a:rPr>
              <a:t> οι σχέσεις εισόδων - εξόδων αποδίδεται από το δομικό διάγραμμα: </a:t>
            </a:r>
          </a:p>
          <a:p>
            <a:pPr algn="just" eaLnBrk="1" hangingPunct="1">
              <a:lnSpc>
                <a:spcPct val="80000"/>
              </a:lnSpc>
            </a:pPr>
            <a:endParaRPr lang="el-GR" sz="2000" dirty="0">
              <a:latin typeface="Arial"/>
              <a:cs typeface="Arial"/>
            </a:endParaRPr>
          </a:p>
          <a:p>
            <a:pPr algn="just" eaLnBrk="1" hangingPunct="1">
              <a:lnSpc>
                <a:spcPct val="80000"/>
              </a:lnSpc>
            </a:pPr>
            <a:endParaRPr lang="el-GR" sz="2000" dirty="0">
              <a:latin typeface="Arial"/>
              <a:cs typeface="Arial"/>
            </a:endParaRPr>
          </a:p>
          <a:p>
            <a:pPr algn="just" eaLnBrk="1" hangingPunct="1">
              <a:lnSpc>
                <a:spcPct val="80000"/>
              </a:lnSpc>
            </a:pPr>
            <a:endParaRPr lang="el-GR" sz="2000" dirty="0">
              <a:latin typeface="Arial"/>
              <a:cs typeface="Arial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l-GR" sz="2000" dirty="0">
                <a:latin typeface="Arial"/>
                <a:cs typeface="Arial"/>
              </a:rPr>
              <a:t>Στα </a:t>
            </a:r>
            <a:r>
              <a:rPr lang="el-GR" sz="2000" b="1" dirty="0">
                <a:solidFill>
                  <a:srgbClr val="0000FF"/>
                </a:solidFill>
                <a:latin typeface="Arial"/>
                <a:cs typeface="Arial"/>
              </a:rPr>
              <a:t>Ακολουθιακά (</a:t>
            </a:r>
            <a:r>
              <a:rPr lang="en-US" sz="2000" b="1" dirty="0">
                <a:solidFill>
                  <a:srgbClr val="0000FF"/>
                </a:solidFill>
                <a:latin typeface="Arial"/>
                <a:cs typeface="Arial"/>
              </a:rPr>
              <a:t>sequential</a:t>
            </a:r>
            <a:r>
              <a:rPr lang="el-GR" sz="2000" b="1" dirty="0">
                <a:solidFill>
                  <a:srgbClr val="0000FF"/>
                </a:solidFill>
                <a:latin typeface="Arial"/>
                <a:cs typeface="Arial"/>
              </a:rPr>
              <a:t>) Λογικά Κυκλώματα</a:t>
            </a:r>
            <a:r>
              <a:rPr lang="el-GR" sz="2000" dirty="0">
                <a:latin typeface="Arial"/>
                <a:cs typeface="Arial"/>
              </a:rPr>
              <a:t>, η έξοδος </a:t>
            </a:r>
            <a:r>
              <a:rPr lang="en-US" sz="2000" i="1" dirty="0">
                <a:latin typeface="Arial"/>
                <a:cs typeface="Arial"/>
              </a:rPr>
              <a:t>z(t+1)</a:t>
            </a:r>
            <a:r>
              <a:rPr lang="el-GR" sz="2000" dirty="0">
                <a:latin typeface="Arial"/>
                <a:cs typeface="Arial"/>
              </a:rPr>
              <a:t> του συστήματος εξαρτάται από τη τρέχουσα είσοδο </a:t>
            </a:r>
            <a:r>
              <a:rPr lang="en-US" sz="2000" i="1" dirty="0">
                <a:latin typeface="Arial"/>
                <a:cs typeface="Arial"/>
              </a:rPr>
              <a:t>x(t)</a:t>
            </a:r>
            <a:r>
              <a:rPr lang="el-GR" sz="2000" dirty="0">
                <a:latin typeface="Arial"/>
                <a:cs typeface="Arial"/>
              </a:rPr>
              <a:t> και την τρέχουσα έξοδο </a:t>
            </a:r>
            <a:r>
              <a:rPr lang="en-US" sz="2000" i="1" dirty="0">
                <a:latin typeface="Arial"/>
                <a:cs typeface="Arial"/>
              </a:rPr>
              <a:t>z(t)</a:t>
            </a:r>
            <a:r>
              <a:rPr lang="el-GR" sz="2000" dirty="0">
                <a:latin typeface="Arial"/>
                <a:cs typeface="Arial"/>
              </a:rPr>
              <a:t>. Δηλαδή η έξοδος «</a:t>
            </a:r>
            <a:r>
              <a:rPr lang="el-GR" sz="2000" dirty="0">
                <a:solidFill>
                  <a:srgbClr val="3333CC"/>
                </a:solidFill>
                <a:latin typeface="Arial"/>
                <a:cs typeface="Arial"/>
              </a:rPr>
              <a:t>αναδρά</a:t>
            </a:r>
            <a:r>
              <a:rPr lang="el-GR" sz="2000" dirty="0">
                <a:latin typeface="Arial"/>
                <a:cs typeface="Arial"/>
              </a:rPr>
              <a:t>» στον </a:t>
            </a:r>
            <a:r>
              <a:rPr lang="en-US" sz="2000" dirty="0">
                <a:latin typeface="Arial"/>
                <a:cs typeface="Arial"/>
              </a:rPr>
              <a:t>(</a:t>
            </a:r>
            <a:r>
              <a:rPr lang="el-GR" sz="2000" dirty="0">
                <a:latin typeface="Arial"/>
                <a:cs typeface="Arial"/>
              </a:rPr>
              <a:t>ανατροφοδοτεί τον) εαυτό της δρώντας ως (μερική) είσοδος</a:t>
            </a:r>
            <a:r>
              <a:rPr lang="en-US" sz="2000" dirty="0">
                <a:latin typeface="Arial"/>
                <a:cs typeface="Arial"/>
              </a:rPr>
              <a:t>.</a:t>
            </a:r>
            <a:endParaRPr lang="el-GR" sz="2000" dirty="0">
              <a:latin typeface="Arial"/>
              <a:cs typeface="Arial"/>
            </a:endParaRPr>
          </a:p>
          <a:p>
            <a:pPr algn="just" eaLnBrk="1" hangingPunct="1">
              <a:lnSpc>
                <a:spcPct val="80000"/>
              </a:lnSpc>
            </a:pPr>
            <a:endParaRPr lang="el-GR" sz="2000" dirty="0">
              <a:latin typeface="Arial"/>
              <a:cs typeface="Arial"/>
            </a:endParaRPr>
          </a:p>
          <a:p>
            <a:pPr algn="just" eaLnBrk="1" hangingPunct="1">
              <a:lnSpc>
                <a:spcPct val="80000"/>
              </a:lnSpc>
            </a:pPr>
            <a:endParaRPr lang="el-GR" sz="2000" dirty="0">
              <a:latin typeface="Arial"/>
              <a:cs typeface="Arial"/>
            </a:endParaRPr>
          </a:p>
          <a:p>
            <a:pPr algn="just" eaLnBrk="1" hangingPunct="1">
              <a:lnSpc>
                <a:spcPct val="80000"/>
              </a:lnSpc>
            </a:pPr>
            <a:endParaRPr lang="el-GR" sz="2000" dirty="0">
              <a:latin typeface="Arial"/>
              <a:cs typeface="Arial"/>
            </a:endParaRPr>
          </a:p>
          <a:p>
            <a:pPr algn="just" eaLnBrk="1" hangingPunct="1">
              <a:lnSpc>
                <a:spcPct val="80000"/>
              </a:lnSpc>
            </a:pPr>
            <a:endParaRPr lang="el-GR" sz="2000" dirty="0">
              <a:latin typeface="Arial"/>
              <a:cs typeface="Arial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l-GR" sz="2000" dirty="0">
              <a:latin typeface="Arial"/>
              <a:cs typeface="Arial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l-GR" sz="2000" dirty="0">
              <a:latin typeface="Arial"/>
              <a:cs typeface="Arial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l-GR" sz="2000" dirty="0">
                <a:latin typeface="Arial"/>
                <a:cs typeface="Arial"/>
              </a:rPr>
              <a:t>Επομένως, ένα ακολουθιακό λογικό κύκλωμα είναι ένα σύστημα που έχει </a:t>
            </a:r>
            <a:r>
              <a:rPr lang="el-GR" sz="2000" b="1" dirty="0">
                <a:solidFill>
                  <a:srgbClr val="00CC00"/>
                </a:solidFill>
                <a:latin typeface="Arial"/>
                <a:cs typeface="Arial"/>
              </a:rPr>
              <a:t>μνήμη</a:t>
            </a:r>
            <a:r>
              <a:rPr lang="el-GR" sz="2000" dirty="0">
                <a:latin typeface="Arial"/>
                <a:cs typeface="Arial"/>
              </a:rPr>
              <a:t> και γι’ αυτό χρησιμοποιείται στους Η/Υ για την υλοποίηση συσκευών μνήμης. </a:t>
            </a:r>
          </a:p>
          <a:p>
            <a:pPr algn="just" eaLnBrk="1" hangingPunct="1">
              <a:lnSpc>
                <a:spcPct val="80000"/>
              </a:lnSpc>
            </a:pPr>
            <a:r>
              <a:rPr lang="el-GR" sz="2000" dirty="0">
                <a:latin typeface="Arial"/>
                <a:cs typeface="Arial"/>
              </a:rPr>
              <a:t>Η βασικότερη και απλούστερη διάταξη μνήμης είναι το </a:t>
            </a:r>
            <a:r>
              <a:rPr lang="en-US" sz="2000" b="1" dirty="0">
                <a:solidFill>
                  <a:srgbClr val="CC3399"/>
                </a:solidFill>
                <a:latin typeface="Arial"/>
                <a:cs typeface="Arial"/>
              </a:rPr>
              <a:t>RS</a:t>
            </a:r>
            <a:r>
              <a:rPr lang="el-GR" sz="2000" b="1" dirty="0">
                <a:solidFill>
                  <a:srgbClr val="CC3399"/>
                </a:solidFill>
                <a:latin typeface="Arial"/>
                <a:cs typeface="Arial"/>
              </a:rPr>
              <a:t> </a:t>
            </a:r>
            <a:r>
              <a:rPr lang="en-US" sz="2000" b="1" dirty="0">
                <a:solidFill>
                  <a:srgbClr val="CC3399"/>
                </a:solidFill>
                <a:latin typeface="Arial"/>
                <a:cs typeface="Arial"/>
              </a:rPr>
              <a:t>Flip</a:t>
            </a:r>
            <a:r>
              <a:rPr lang="el-GR" sz="2000" b="1" dirty="0">
                <a:solidFill>
                  <a:srgbClr val="CC3399"/>
                </a:solidFill>
                <a:latin typeface="Arial"/>
                <a:cs typeface="Arial"/>
              </a:rPr>
              <a:t>-</a:t>
            </a:r>
            <a:r>
              <a:rPr lang="en-US" sz="2000" b="1" dirty="0">
                <a:solidFill>
                  <a:srgbClr val="CC3399"/>
                </a:solidFill>
                <a:latin typeface="Arial"/>
                <a:cs typeface="Arial"/>
              </a:rPr>
              <a:t>Flop</a:t>
            </a:r>
            <a:r>
              <a:rPr lang="el-GR" sz="2000" dirty="0">
                <a:latin typeface="Arial"/>
                <a:cs typeface="Arial"/>
              </a:rPr>
              <a:t>.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18440" name="Line 4"/>
          <p:cNvSpPr>
            <a:spLocks noChangeShapeType="1"/>
          </p:cNvSpPr>
          <p:nvPr/>
        </p:nvSpPr>
        <p:spPr bwMode="auto">
          <a:xfrm>
            <a:off x="357188" y="917575"/>
            <a:ext cx="8353425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l-GR">
              <a:latin typeface="Arial"/>
              <a:cs typeface="Arial"/>
            </a:endParaRPr>
          </a:p>
        </p:txBody>
      </p:sp>
      <p:sp>
        <p:nvSpPr>
          <p:cNvPr id="18441" name="Rectangle 6"/>
          <p:cNvSpPr>
            <a:spLocks noChangeArrowheads="1"/>
          </p:cNvSpPr>
          <p:nvPr/>
        </p:nvSpPr>
        <p:spPr bwMode="auto">
          <a:xfrm>
            <a:off x="0" y="-184666"/>
            <a:ext cx="1846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Arial"/>
              <a:cs typeface="Arial"/>
            </a:endParaRPr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971600" y="4149080"/>
          <a:ext cx="254317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4901" name="Equation" r:id="rId4" imgW="1473200" imgH="254000" progId="">
                  <p:embed/>
                </p:oleObj>
              </mc:Choice>
              <mc:Fallback>
                <p:oleObj name="Equation" r:id="rId4" imgW="1473200" imgH="254000" progId="">
                  <p:embed/>
                  <p:pic>
                    <p:nvPicPr>
                      <p:cNvPr id="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4149080"/>
                        <a:ext cx="2543175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2" name="Rectangle 8"/>
          <p:cNvSpPr>
            <a:spLocks noChangeArrowheads="1"/>
          </p:cNvSpPr>
          <p:nvPr/>
        </p:nvSpPr>
        <p:spPr bwMode="auto">
          <a:xfrm>
            <a:off x="0" y="2577584"/>
            <a:ext cx="1846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Arial"/>
              <a:cs typeface="Arial"/>
            </a:endParaRPr>
          </a:p>
        </p:txBody>
      </p:sp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4139952" y="3645024"/>
          <a:ext cx="3357637" cy="1572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4902" name="Visio" r:id="rId6" imgW="3388462" imgH="1571549" progId="">
                  <p:embed/>
                </p:oleObj>
              </mc:Choice>
              <mc:Fallback>
                <p:oleObj name="Visio" r:id="rId6" imgW="3388462" imgH="1571549" progId="">
                  <p:embed/>
                  <p:pic>
                    <p:nvPicPr>
                      <p:cNvPr id="1434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3645024"/>
                        <a:ext cx="3357637" cy="15725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6083300" y="1287463"/>
            <a:ext cx="914400" cy="914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6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i="1">
                <a:latin typeface="Arial"/>
                <a:cs typeface="Arial"/>
              </a:rPr>
              <a:t>f(x)</a:t>
            </a: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5100638" y="1501775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33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 i="1">
                <a:solidFill>
                  <a:schemeClr val="bg1"/>
                </a:solidFill>
                <a:latin typeface="Arial"/>
                <a:cs typeface="Arial"/>
              </a:rPr>
              <a:t>x</a:t>
            </a:r>
            <a:endParaRPr lang="el-GR" b="1" i="1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7000875" y="1501775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Arial"/>
                <a:cs typeface="Arial"/>
              </a:rPr>
              <a:t>          </a:t>
            </a:r>
            <a:r>
              <a:rPr lang="en-US" b="1" i="1">
                <a:solidFill>
                  <a:schemeClr val="bg1"/>
                </a:solidFill>
                <a:latin typeface="Arial"/>
                <a:cs typeface="Arial"/>
              </a:rPr>
              <a:t>z</a:t>
            </a:r>
            <a:endParaRPr lang="el-GR" b="1" i="1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49642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0"/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0"/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A551C3-9EBC-48B1-B250-F12473AD893B}" type="slidenum">
              <a:rPr lang="en-US" smtClean="0">
                <a:latin typeface="Arial"/>
                <a:cs typeface="Arial"/>
              </a:rPr>
              <a:pPr/>
              <a:t>8</a:t>
            </a:fld>
            <a:endParaRPr lang="en-US">
              <a:latin typeface="Arial"/>
              <a:cs typeface="Arial"/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>
                <a:latin typeface="Arial"/>
                <a:cs typeface="Arial"/>
              </a:rPr>
              <a:t>ΑΝΑΛΥΣΗ &amp; ΣΥΝΘΕΣΗ</a:t>
            </a:r>
            <a:endParaRPr lang="en-US" u="sng" dirty="0">
              <a:latin typeface="Arial"/>
              <a:cs typeface="Arial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endParaRPr lang="el-GR" sz="2000" dirty="0">
              <a:latin typeface="Arial"/>
              <a:cs typeface="Arial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l-GR" sz="2000" dirty="0">
                <a:latin typeface="Arial"/>
                <a:cs typeface="Arial"/>
              </a:rPr>
              <a:t>Υπάρχουν 2 προβλήματα που σχετίζονται με τα λογικά κυκλώματα:</a:t>
            </a:r>
          </a:p>
          <a:p>
            <a:pPr algn="just" eaLnBrk="1" hangingPunct="1">
              <a:lnSpc>
                <a:spcPct val="80000"/>
              </a:lnSpc>
            </a:pPr>
            <a:endParaRPr lang="en-US" sz="2000" dirty="0">
              <a:latin typeface="Arial"/>
              <a:cs typeface="Arial"/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lang="el-GR" sz="2000" b="1" dirty="0">
                <a:solidFill>
                  <a:srgbClr val="FF0000"/>
                </a:solidFill>
                <a:latin typeface="Arial"/>
                <a:cs typeface="Arial"/>
              </a:rPr>
              <a:t>ανάλυση: </a:t>
            </a:r>
            <a:r>
              <a:rPr lang="el-GR" sz="2000" dirty="0">
                <a:latin typeface="Arial"/>
                <a:cs typeface="Arial"/>
              </a:rPr>
              <a:t>Δεδομένου ενός ψηφιακού κυκλώματος να κατανοηθεί η λειτουργία του (δηλ. η μαθηματική λογική συνάρτησή του και ο πίνακας αληθείας του). </a:t>
            </a:r>
            <a:endParaRPr lang="en-US" sz="2000" dirty="0">
              <a:latin typeface="Arial"/>
              <a:cs typeface="Arial"/>
            </a:endParaRPr>
          </a:p>
          <a:p>
            <a:pPr lvl="1" algn="just" eaLnBrk="1" hangingPunct="1">
              <a:lnSpc>
                <a:spcPct val="80000"/>
              </a:lnSpc>
            </a:pPr>
            <a:endParaRPr lang="en-US" sz="2000" dirty="0">
              <a:latin typeface="Arial"/>
              <a:cs typeface="Arial"/>
            </a:endParaRPr>
          </a:p>
          <a:p>
            <a:pPr lvl="1" algn="just" eaLnBrk="1" hangingPunct="1">
              <a:lnSpc>
                <a:spcPct val="80000"/>
              </a:lnSpc>
            </a:pPr>
            <a:endParaRPr lang="en-GB" sz="2000" dirty="0">
              <a:latin typeface="Arial"/>
              <a:cs typeface="Arial"/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lang="el-GR" sz="2000" b="1" dirty="0">
                <a:solidFill>
                  <a:srgbClr val="FF0000"/>
                </a:solidFill>
                <a:latin typeface="Arial"/>
                <a:cs typeface="Arial"/>
              </a:rPr>
              <a:t>σύνθεση: </a:t>
            </a:r>
            <a:r>
              <a:rPr lang="el-GR" sz="2000" dirty="0">
                <a:latin typeface="Arial"/>
                <a:cs typeface="Arial"/>
              </a:rPr>
              <a:t>Δεδομένων των προδιαγραφών λειτουργίας ενός λογικού κυκλώματος να βρεθεί η μαθηματική λογική συνάρτησή του και το κύκλωμα που την υλοποιεί).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1032" name="Rectangle 5"/>
          <p:cNvSpPr>
            <a:spLocks noChangeArrowheads="1"/>
          </p:cNvSpPr>
          <p:nvPr/>
        </p:nvSpPr>
        <p:spPr bwMode="auto">
          <a:xfrm>
            <a:off x="0" y="-184666"/>
            <a:ext cx="1846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Arial"/>
              <a:cs typeface="Arial"/>
            </a:endParaRPr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74E86F61-00A0-8C48-9299-0216BE5FA897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1412875"/>
            <a:ext cx="8353425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l-GR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7040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CD9F67-7647-4FFB-9E59-93B276242DFD}" type="slidenum">
              <a:rPr lang="en-US" smtClean="0">
                <a:latin typeface="Arial"/>
                <a:cs typeface="Arial"/>
              </a:rPr>
              <a:pPr/>
              <a:t>9</a:t>
            </a:fld>
            <a:endParaRPr lang="en-US">
              <a:latin typeface="Arial"/>
              <a:cs typeface="Arial"/>
            </a:endParaRPr>
          </a:p>
        </p:txBody>
      </p:sp>
      <p:sp>
        <p:nvSpPr>
          <p:cNvPr id="206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73175"/>
          </a:xfrm>
        </p:spPr>
        <p:txBody>
          <a:bodyPr/>
          <a:lstStyle/>
          <a:p>
            <a:pPr eaLnBrk="1" hangingPunct="1"/>
            <a:r>
              <a:rPr lang="el-GR" sz="4000" dirty="0">
                <a:latin typeface="Arial"/>
                <a:cs typeface="Arial"/>
              </a:rPr>
              <a:t>Παράδειγμα Ανάλυσης</a:t>
            </a:r>
            <a:endParaRPr lang="en-US" sz="4000" dirty="0">
              <a:latin typeface="Arial"/>
              <a:cs typeface="Arial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9591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l-GR" sz="2000" dirty="0">
                <a:latin typeface="Arial"/>
                <a:cs typeface="Arial"/>
              </a:rPr>
              <a:t>Δεδομένου του παρακάτω λογικού κυκλώματος να βρεθεί ο πίνακας αληθείας και η αντίστοιχη μαθηματική λογική συνάρτηση</a:t>
            </a:r>
          </a:p>
          <a:p>
            <a:pPr algn="just" eaLnBrk="1" hangingPunct="1">
              <a:lnSpc>
                <a:spcPct val="90000"/>
              </a:lnSpc>
            </a:pPr>
            <a:endParaRPr lang="el-GR" sz="2000" dirty="0">
              <a:latin typeface="Arial"/>
              <a:cs typeface="Arial"/>
            </a:endParaRPr>
          </a:p>
          <a:p>
            <a:pPr algn="just" eaLnBrk="1" hangingPunct="1">
              <a:lnSpc>
                <a:spcPct val="90000"/>
              </a:lnSpc>
            </a:pPr>
            <a:endParaRPr lang="el-GR" sz="2000" dirty="0">
              <a:latin typeface="Arial"/>
              <a:cs typeface="Arial"/>
            </a:endParaRPr>
          </a:p>
          <a:p>
            <a:pPr algn="just" eaLnBrk="1" hangingPunct="1">
              <a:lnSpc>
                <a:spcPct val="90000"/>
              </a:lnSpc>
            </a:pPr>
            <a:endParaRPr lang="el-GR" sz="2000" dirty="0">
              <a:latin typeface="Arial"/>
              <a:cs typeface="Arial"/>
            </a:endParaRPr>
          </a:p>
          <a:p>
            <a:pPr algn="just" eaLnBrk="1" hangingPunct="1">
              <a:lnSpc>
                <a:spcPct val="90000"/>
              </a:lnSpc>
            </a:pPr>
            <a:endParaRPr lang="el-GR" sz="2000" dirty="0">
              <a:latin typeface="Arial"/>
              <a:cs typeface="Arial"/>
            </a:endParaRPr>
          </a:p>
          <a:p>
            <a:pPr algn="just" eaLnBrk="1" hangingPunct="1">
              <a:lnSpc>
                <a:spcPct val="90000"/>
              </a:lnSpc>
            </a:pPr>
            <a:endParaRPr lang="el-GR" sz="2000" dirty="0">
              <a:latin typeface="Arial"/>
              <a:cs typeface="Arial"/>
            </a:endParaRPr>
          </a:p>
          <a:p>
            <a:pPr algn="just" eaLnBrk="1" hangingPunct="1">
              <a:lnSpc>
                <a:spcPct val="90000"/>
              </a:lnSpc>
            </a:pPr>
            <a:endParaRPr lang="el-GR" sz="2000" dirty="0">
              <a:latin typeface="Arial"/>
              <a:cs typeface="Arial"/>
            </a:endParaRPr>
          </a:p>
          <a:p>
            <a:pPr algn="just" eaLnBrk="1" hangingPunct="1">
              <a:lnSpc>
                <a:spcPct val="90000"/>
              </a:lnSpc>
            </a:pPr>
            <a:endParaRPr lang="el-GR" sz="2000" dirty="0">
              <a:latin typeface="Arial"/>
              <a:cs typeface="Arial"/>
            </a:endParaRPr>
          </a:p>
          <a:p>
            <a:pPr algn="just" eaLnBrk="1" hangingPunct="1">
              <a:lnSpc>
                <a:spcPct val="90000"/>
              </a:lnSpc>
            </a:pPr>
            <a:endParaRPr lang="el-GR" sz="2000" dirty="0">
              <a:latin typeface="Arial"/>
              <a:cs typeface="Arial"/>
            </a:endParaRPr>
          </a:p>
          <a:p>
            <a:pPr algn="just" eaLnBrk="1" hangingPunct="1">
              <a:lnSpc>
                <a:spcPct val="90000"/>
              </a:lnSpc>
            </a:pPr>
            <a:endParaRPr lang="el-GR" sz="2000" dirty="0">
              <a:latin typeface="Arial"/>
              <a:cs typeface="Arial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l-GR" sz="2000" i="1" dirty="0">
                <a:latin typeface="Helvetica" pitchFamily="2" charset="0"/>
                <a:cs typeface="Arial"/>
              </a:rPr>
              <a:t>Ζ </a:t>
            </a:r>
            <a:r>
              <a:rPr lang="el-GR" sz="2000" i="1" dirty="0">
                <a:latin typeface="Arial"/>
                <a:cs typeface="Arial"/>
              </a:rPr>
              <a:t>=</a:t>
            </a:r>
          </a:p>
          <a:p>
            <a:pPr algn="just" eaLnBrk="1" hangingPunct="1">
              <a:lnSpc>
                <a:spcPct val="90000"/>
              </a:lnSpc>
            </a:pPr>
            <a:endParaRPr lang="el-GR" sz="2000" dirty="0">
              <a:latin typeface="Arial"/>
              <a:cs typeface="Arial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l-GR" sz="2000" dirty="0">
                <a:latin typeface="Arial"/>
                <a:cs typeface="Arial"/>
              </a:rPr>
              <a:t>Ο παραπάνω πίνακας αληθείας έχει 2</a:t>
            </a:r>
            <a:r>
              <a:rPr lang="en-US" sz="2000" i="1" baseline="30000" dirty="0">
                <a:latin typeface="Arial"/>
                <a:cs typeface="Arial"/>
              </a:rPr>
              <a:t>n</a:t>
            </a:r>
            <a:r>
              <a:rPr lang="en-US" sz="2000" baseline="30000" dirty="0">
                <a:latin typeface="Arial"/>
                <a:cs typeface="Arial"/>
              </a:rPr>
              <a:t>=</a:t>
            </a:r>
            <a:r>
              <a:rPr lang="el-GR" sz="2000" baseline="30000" dirty="0">
                <a:latin typeface="Arial"/>
                <a:cs typeface="Arial"/>
              </a:rPr>
              <a:t>3</a:t>
            </a:r>
            <a:r>
              <a:rPr lang="el-GR" sz="2000" dirty="0">
                <a:latin typeface="Arial"/>
                <a:cs typeface="Arial"/>
              </a:rPr>
              <a:t> = 8 σειρές</a:t>
            </a:r>
            <a:r>
              <a:rPr lang="en-US" sz="2000" dirty="0">
                <a:latin typeface="Arial"/>
                <a:cs typeface="Arial"/>
              </a:rPr>
              <a:t>,</a:t>
            </a:r>
            <a:r>
              <a:rPr lang="el-GR" sz="2000" dirty="0">
                <a:latin typeface="Arial"/>
                <a:cs typeface="Arial"/>
              </a:rPr>
              <a:t> όπου </a:t>
            </a:r>
            <a:r>
              <a:rPr lang="en-US" sz="2000" i="1" dirty="0">
                <a:latin typeface="Arial"/>
                <a:cs typeface="Arial"/>
              </a:rPr>
              <a:t>n</a:t>
            </a:r>
            <a:r>
              <a:rPr lang="en-US" sz="2000" dirty="0">
                <a:latin typeface="Arial"/>
                <a:cs typeface="Arial"/>
              </a:rPr>
              <a:t>=</a:t>
            </a:r>
            <a:r>
              <a:rPr lang="el-GR" sz="2000" dirty="0">
                <a:latin typeface="Arial"/>
                <a:cs typeface="Arial"/>
              </a:rPr>
              <a:t>3 ο αριθμός των εισόδων</a:t>
            </a:r>
            <a:r>
              <a:rPr lang="en-US" sz="2000" dirty="0">
                <a:latin typeface="Arial"/>
                <a:cs typeface="Arial"/>
              </a:rPr>
              <a:t>,</a:t>
            </a:r>
            <a:r>
              <a:rPr lang="el-GR" sz="2000" dirty="0">
                <a:latin typeface="Arial"/>
                <a:cs typeface="Arial"/>
              </a:rPr>
              <a:t> και μας δείχνουν την έξοδο για κάθε περίπτωση εισόδου.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2063" name="Line 4"/>
          <p:cNvSpPr>
            <a:spLocks noChangeShapeType="1"/>
          </p:cNvSpPr>
          <p:nvPr/>
        </p:nvSpPr>
        <p:spPr bwMode="auto">
          <a:xfrm>
            <a:off x="395288" y="962025"/>
            <a:ext cx="8353425" cy="0"/>
          </a:xfrm>
          <a:prstGeom prst="lin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</p:spPr>
        <p:txBody>
          <a:bodyPr/>
          <a:lstStyle/>
          <a:p>
            <a:endParaRPr lang="el-GR">
              <a:latin typeface="Arial"/>
              <a:cs typeface="Arial"/>
            </a:endParaRPr>
          </a:p>
        </p:txBody>
      </p:sp>
      <p:sp>
        <p:nvSpPr>
          <p:cNvPr id="2064" name="Rectangle 5"/>
          <p:cNvSpPr>
            <a:spLocks noChangeArrowheads="1"/>
          </p:cNvSpPr>
          <p:nvPr/>
        </p:nvSpPr>
        <p:spPr bwMode="auto">
          <a:xfrm>
            <a:off x="0" y="3137971"/>
            <a:ext cx="1846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Arial"/>
              <a:cs typeface="Arial"/>
            </a:endParaRPr>
          </a:p>
        </p:txBody>
      </p:sp>
      <p:graphicFrame>
        <p:nvGraphicFramePr>
          <p:cNvPr id="1946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7060235"/>
              </p:ext>
            </p:extLst>
          </p:nvPr>
        </p:nvGraphicFramePr>
        <p:xfrm>
          <a:off x="0" y="2235200"/>
          <a:ext cx="4657725" cy="157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0942" name="Visio" r:id="rId4" imgW="2358628" imgH="796350" progId="">
                  <p:embed/>
                </p:oleObj>
              </mc:Choice>
              <mc:Fallback>
                <p:oleObj name="Visio" r:id="rId4" imgW="2358628" imgH="79635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235200"/>
                        <a:ext cx="4657725" cy="1576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0425985"/>
              </p:ext>
            </p:extLst>
          </p:nvPr>
        </p:nvGraphicFramePr>
        <p:xfrm>
          <a:off x="3056731" y="1924051"/>
          <a:ext cx="6992938" cy="232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0943" name="Document" r:id="rId6" imgW="5548741" imgH="1841489" progId="Word.Document.8">
                  <p:embed/>
                </p:oleObj>
              </mc:Choice>
              <mc:Fallback>
                <p:oleObj name="Document" r:id="rId6" imgW="5548741" imgH="184148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6731" y="1924051"/>
                        <a:ext cx="6992938" cy="232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6" name="Rectangle 9"/>
          <p:cNvSpPr>
            <a:spLocks noChangeArrowheads="1"/>
          </p:cNvSpPr>
          <p:nvPr/>
        </p:nvSpPr>
        <p:spPr bwMode="auto">
          <a:xfrm>
            <a:off x="0" y="3128446"/>
            <a:ext cx="1846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Arial"/>
              <a:cs typeface="Arial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4968106" y="2220864"/>
            <a:ext cx="1314450" cy="17573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Arial"/>
              <a:cs typeface="Arial"/>
            </a:endParaRP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5393556" y="2222451"/>
            <a:ext cx="890587" cy="17573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Arial"/>
              <a:cs typeface="Arial"/>
            </a:endParaRP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6009506" y="2219276"/>
            <a:ext cx="266700" cy="17573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Arial"/>
              <a:cs typeface="Arial"/>
            </a:endParaRPr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6746106" y="2222451"/>
            <a:ext cx="1633537" cy="17573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Arial"/>
              <a:cs typeface="Arial"/>
            </a:endParaRPr>
          </a:p>
        </p:txBody>
      </p:sp>
      <p:graphicFrame>
        <p:nvGraphicFramePr>
          <p:cNvPr id="19474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7723539"/>
              </p:ext>
            </p:extLst>
          </p:nvPr>
        </p:nvGraphicFramePr>
        <p:xfrm>
          <a:off x="1162050" y="2597150"/>
          <a:ext cx="322263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0944" name="Visio" r:id="rId8" imgW="109597" imgH="136684" progId="">
                  <p:embed/>
                </p:oleObj>
              </mc:Choice>
              <mc:Fallback>
                <p:oleObj name="Visio" r:id="rId8" imgW="109597" imgH="13668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2050" y="2597150"/>
                        <a:ext cx="322263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5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3306587"/>
              </p:ext>
            </p:extLst>
          </p:nvPr>
        </p:nvGraphicFramePr>
        <p:xfrm>
          <a:off x="2522538" y="2266950"/>
          <a:ext cx="538162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0945" name="Visio" r:id="rId10" imgW="214610" imgH="142935" progId="">
                  <p:embed/>
                </p:oleObj>
              </mc:Choice>
              <mc:Fallback>
                <p:oleObj name="Visio" r:id="rId10" imgW="214610" imgH="14293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2538" y="2266950"/>
                        <a:ext cx="538162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6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568693"/>
              </p:ext>
            </p:extLst>
          </p:nvPr>
        </p:nvGraphicFramePr>
        <p:xfrm>
          <a:off x="3854450" y="3008312"/>
          <a:ext cx="87630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0946" name="Visio" r:id="rId12" imgW="350044" imgH="150019" progId="">
                  <p:embed/>
                </p:oleObj>
              </mc:Choice>
              <mc:Fallback>
                <p:oleObj name="Visio" r:id="rId12" imgW="350044" imgH="150019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4450" y="3008312"/>
                        <a:ext cx="876300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7171556" y="2228801"/>
            <a:ext cx="1204912" cy="17573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Arial"/>
              <a:cs typeface="Arial"/>
            </a:endParaRPr>
          </a:p>
        </p:txBody>
      </p:sp>
      <p:sp>
        <p:nvSpPr>
          <p:cNvPr id="19478" name="Rectangle 22"/>
          <p:cNvSpPr>
            <a:spLocks noChangeArrowheads="1"/>
          </p:cNvSpPr>
          <p:nvPr/>
        </p:nvSpPr>
        <p:spPr bwMode="auto">
          <a:xfrm>
            <a:off x="7854181" y="2216101"/>
            <a:ext cx="500062" cy="17573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Arial"/>
              <a:cs typeface="Arial"/>
            </a:endParaRPr>
          </a:p>
        </p:txBody>
      </p:sp>
      <p:graphicFrame>
        <p:nvGraphicFramePr>
          <p:cNvPr id="31" name="Object 20">
            <a:extLst>
              <a:ext uri="{FF2B5EF4-FFF2-40B4-BE49-F238E27FC236}">
                <a16:creationId xmlns:a16="http://schemas.microsoft.com/office/drawing/2014/main" id="{DF8725B9-84B2-CD47-AFE1-EB4131181E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654161"/>
              </p:ext>
            </p:extLst>
          </p:nvPr>
        </p:nvGraphicFramePr>
        <p:xfrm>
          <a:off x="936747" y="4472631"/>
          <a:ext cx="1258989" cy="540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0947" name="Visio" r:id="rId14" imgW="350044" imgH="150019" progId="">
                  <p:embed/>
                </p:oleObj>
              </mc:Choice>
              <mc:Fallback>
                <p:oleObj name="Visio" r:id="rId14" imgW="350044" imgH="150019" progId="">
                  <p:embed/>
                  <p:pic>
                    <p:nvPicPr>
                      <p:cNvPr id="19476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747" y="4472631"/>
                        <a:ext cx="1258989" cy="5405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9545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9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  <p:bldP spid="19470" grpId="0" animBg="1"/>
      <p:bldP spid="19470" grpId="1" animBg="1"/>
      <p:bldP spid="19471" grpId="0" animBg="1"/>
      <p:bldP spid="19471" grpId="1" animBg="1"/>
      <p:bldP spid="19472" grpId="0" animBg="1"/>
      <p:bldP spid="19472" grpId="1" animBg="1"/>
      <p:bldP spid="19473" grpId="0" animBg="1"/>
      <p:bldP spid="19473" grpId="1" animBg="1"/>
      <p:bldP spid="19477" grpId="0" animBg="1"/>
      <p:bldP spid="19477" grpId="1" animBg="1"/>
      <p:bldP spid="19478" grpId="0" animBg="1"/>
      <p:bldP spid="19478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14591</TotalTime>
  <Words>1843</Words>
  <Application>Microsoft Macintosh PowerPoint</Application>
  <PresentationFormat>On-screen Show (4:3)</PresentationFormat>
  <Paragraphs>452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Calibri</vt:lpstr>
      <vt:lpstr>Comic Sans MS</vt:lpstr>
      <vt:lpstr>Helvetica</vt:lpstr>
      <vt:lpstr>Times New Roman</vt:lpstr>
      <vt:lpstr>Wingdings</vt:lpstr>
      <vt:lpstr>Office Theme</vt:lpstr>
      <vt:lpstr>Equation</vt:lpstr>
      <vt:lpstr>Visio</vt:lpstr>
      <vt:lpstr>Document</vt:lpstr>
      <vt:lpstr>Εισαγωγή στην Πληροφορική και τον Προγραμματισμό Η/Υ</vt:lpstr>
      <vt:lpstr>PowerPoint Presentation</vt:lpstr>
      <vt:lpstr>Λογικές Μεταβλητές, Πύλες, Πράξεις, Συναρτήσεις</vt:lpstr>
      <vt:lpstr>Λογικές Συναρτήσεις σε λογικό διάγραμμα</vt:lpstr>
      <vt:lpstr>Πινακες Αληθείας</vt:lpstr>
      <vt:lpstr>Συνδυαστικά Λογικά Κυκλώματα</vt:lpstr>
      <vt:lpstr>Ακολουθιακά Λογικά Κυκλώματα</vt:lpstr>
      <vt:lpstr>ΑΝΑΛΥΣΗ &amp; ΣΥΝΘΕΣΗ</vt:lpstr>
      <vt:lpstr>Παράδειγμα Ανάλυσης</vt:lpstr>
      <vt:lpstr>Άσκηση Ανάλυσης</vt:lpstr>
      <vt:lpstr>Παραδείγματα Σύνθεσης</vt:lpstr>
      <vt:lpstr>Άσκηση Σύνθεσης 1</vt:lpstr>
      <vt:lpstr>Άθροισμα γινομένων</vt:lpstr>
      <vt:lpstr>Βήματα Σύνθεσης</vt:lpstr>
      <vt:lpstr>Άσκηση Σύνθεσης 2 (Αθρ. Γιν)</vt:lpstr>
      <vt:lpstr>Άσκηση Σύνθεσης 2 (Αθρ. Γιν)</vt:lpstr>
      <vt:lpstr>PowerPoint Presentation</vt:lpstr>
      <vt:lpstr>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LGA</dc:creator>
  <cp:lastModifiedBy>Leonidas Alexopoulos</cp:lastModifiedBy>
  <cp:revision>533</cp:revision>
  <dcterms:created xsi:type="dcterms:W3CDTF">2011-09-11T06:24:43Z</dcterms:created>
  <dcterms:modified xsi:type="dcterms:W3CDTF">2022-05-12T16:25:23Z</dcterms:modified>
</cp:coreProperties>
</file>